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2"/>
  </p:notesMasterIdLst>
  <p:sldIdLst>
    <p:sldId id="256" r:id="rId2"/>
    <p:sldId id="476" r:id="rId3"/>
    <p:sldId id="603" r:id="rId4"/>
    <p:sldId id="477" r:id="rId5"/>
    <p:sldId id="479" r:id="rId6"/>
    <p:sldId id="478" r:id="rId7"/>
    <p:sldId id="480" r:id="rId8"/>
    <p:sldId id="601" r:id="rId9"/>
    <p:sldId id="602" r:id="rId10"/>
    <p:sldId id="461" r:id="rId11"/>
    <p:sldId id="423" r:id="rId12"/>
    <p:sldId id="604" r:id="rId13"/>
    <p:sldId id="605" r:id="rId14"/>
    <p:sldId id="606" r:id="rId15"/>
    <p:sldId id="595" r:id="rId16"/>
    <p:sldId id="592" r:id="rId17"/>
    <p:sldId id="607" r:id="rId18"/>
    <p:sldId id="594" r:id="rId19"/>
    <p:sldId id="459" r:id="rId20"/>
    <p:sldId id="609" r:id="rId21"/>
    <p:sldId id="612" r:id="rId22"/>
    <p:sldId id="615" r:id="rId23"/>
    <p:sldId id="608" r:id="rId24"/>
    <p:sldId id="596" r:id="rId25"/>
    <p:sldId id="611" r:id="rId26"/>
    <p:sldId id="610" r:id="rId27"/>
    <p:sldId id="599" r:id="rId28"/>
    <p:sldId id="460" r:id="rId29"/>
    <p:sldId id="617" r:id="rId30"/>
    <p:sldId id="633" r:id="rId31"/>
    <p:sldId id="483" r:id="rId32"/>
    <p:sldId id="625" r:id="rId33"/>
    <p:sldId id="635" r:id="rId34"/>
    <p:sldId id="629" r:id="rId35"/>
    <p:sldId id="636" r:id="rId36"/>
    <p:sldId id="623" r:id="rId37"/>
    <p:sldId id="632" r:id="rId38"/>
    <p:sldId id="624" r:id="rId39"/>
    <p:sldId id="628" r:id="rId40"/>
    <p:sldId id="626" r:id="rId41"/>
    <p:sldId id="627" r:id="rId42"/>
    <p:sldId id="618" r:id="rId43"/>
    <p:sldId id="622" r:id="rId44"/>
    <p:sldId id="621" r:id="rId45"/>
    <p:sldId id="637" r:id="rId46"/>
    <p:sldId id="417" r:id="rId47"/>
    <p:sldId id="421" r:id="rId48"/>
    <p:sldId id="475" r:id="rId49"/>
    <p:sldId id="631" r:id="rId50"/>
    <p:sldId id="619" r:id="rId51"/>
    <p:sldId id="620" r:id="rId52"/>
    <p:sldId id="469" r:id="rId53"/>
    <p:sldId id="600" r:id="rId54"/>
    <p:sldId id="616" r:id="rId55"/>
    <p:sldId id="443" r:id="rId56"/>
    <p:sldId id="403" r:id="rId57"/>
    <p:sldId id="404" r:id="rId58"/>
    <p:sldId id="405" r:id="rId59"/>
    <p:sldId id="402" r:id="rId60"/>
    <p:sldId id="446" r:id="rId61"/>
    <p:sldId id="468" r:id="rId62"/>
    <p:sldId id="473" r:id="rId63"/>
    <p:sldId id="456" r:id="rId64"/>
    <p:sldId id="464" r:id="rId65"/>
    <p:sldId id="465" r:id="rId66"/>
    <p:sldId id="466" r:id="rId67"/>
    <p:sldId id="467" r:id="rId68"/>
    <p:sldId id="449" r:id="rId69"/>
    <p:sldId id="450" r:id="rId70"/>
    <p:sldId id="451" r:id="rId71"/>
    <p:sldId id="452" r:id="rId72"/>
    <p:sldId id="455" r:id="rId73"/>
    <p:sldId id="474" r:id="rId74"/>
    <p:sldId id="471" r:id="rId75"/>
    <p:sldId id="429" r:id="rId76"/>
    <p:sldId id="462" r:id="rId77"/>
    <p:sldId id="463" r:id="rId78"/>
    <p:sldId id="481" r:id="rId79"/>
    <p:sldId id="470" r:id="rId80"/>
    <p:sldId id="472" r:id="rId8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734"/>
    <a:srgbClr val="FF0066"/>
    <a:srgbClr val="B9C2D3"/>
    <a:srgbClr val="FFFFFF"/>
    <a:srgbClr val="DD5245"/>
    <a:srgbClr val="ED7D31"/>
    <a:srgbClr val="FFFB23"/>
    <a:srgbClr val="000000"/>
    <a:srgbClr val="9F7705"/>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8" autoAdjust="0"/>
    <p:restoredTop sz="82268" autoAdjust="0"/>
  </p:normalViewPr>
  <p:slideViewPr>
    <p:cSldViewPr>
      <p:cViewPr varScale="1">
        <p:scale>
          <a:sx n="114" d="100"/>
          <a:sy n="114" d="100"/>
        </p:scale>
        <p:origin x="108" y="3276"/>
      </p:cViewPr>
      <p:guideLst>
        <p:guide orient="horz" pos="2160"/>
        <p:guide pos="2880"/>
      </p:guideLst>
    </p:cSldViewPr>
  </p:slideViewPr>
  <p:outlineViewPr>
    <p:cViewPr>
      <p:scale>
        <a:sx n="33" d="100"/>
        <a:sy n="33" d="100"/>
      </p:scale>
      <p:origin x="0" y="-29778"/>
    </p:cViewPr>
  </p:outlineViewPr>
  <p:notesTextViewPr>
    <p:cViewPr>
      <p:scale>
        <a:sx n="100" d="100"/>
        <a:sy n="100" d="100"/>
      </p:scale>
      <p:origin x="0" y="0"/>
    </p:cViewPr>
  </p:notesTextViewPr>
  <p:sorterViewPr>
    <p:cViewPr>
      <p:scale>
        <a:sx n="88" d="100"/>
        <a:sy n="88"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notesMaster" Target="notesMasters/notesMaster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19:53.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0,'1'3,"-1"-1,1 1,0-1,0 0,0 0,0 1,0-1,0 0,1 0,-1 0,1 0,-1 0,1-1,0 1,0 0,-1-1,3 2,38 21,16-8,0-2,1-3,117 8,188-19,-161-3,-107 3,415-17,-351 9,28-3,-82 1,197 7,-142 6,635-3,-771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15.270"/>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0 96,'17'0,"25"0,38 0,37 8,24 3,19 0,16-3,1-2,-9-2,-24-2,-34-1,-27-1,-23-1,-18 1,-1 0,10-1,28 1,25 0,27 0,35 0,23 0,2 0,-6 0,-27 0,-16 0,-20 0,-27 0,-25 0,-21 0,-10 0,-5 0,9 0,10 0,7 0,1 0,3 0,-1 0,4 0,3 0,2-9,-3-1,-1-1,-5 3,-4 2,-9 2,-8 2,-12-3,-6 0,-4 0,7 1,2 1,6 2,8 0,5 1,6 0,3 0,3 0,7 1,6-1,-3 0,-1 0,-3 0,-2 0,-7 0,-10 0,-8 0,1 0,-3 0,-3 0,-3 0,-3 0,-2 0,2 0,1 0,-1 0,-1 0,-1 0,-1 0,0 0,3 0,1 0,0 0,-2 0,0 0,-2 0,0 0,2 0,2 0,0 0,-1 0,10 0,4 0,2 0,6 0,-2 0,-4 0,-6 0,-6 0,0 0,-1 0,-2 0,-2 0,-2 0,-1 0,0 0,4 0,1 0,-1 0,0 0,-2 0,0 0,-1 0,3 0,1 0,0 4,-2 2,0 7,-2 10,-1 1,4-4,2-5,2-5,10-13,12-9,18-2,5-8,9 0,-6 4,-8 5,-13 4,-16 1,-7 0,-7 3,-3 1,-2 2,2 1,10-3,2 0,-1-1,1 2,2 1,-1-4,0 0,2 1,-2 0,-3 3,-5 0,1 1,4 1,-1 0,-2 0,-3 0,-3 1,-1-1,-2 0,5 0,-1 0,5 0,7 0,15 0,12 0,21 0,14 8,-1 2,2 0,-12-2,-18-2,-18-3,-13-1,-11-1,-5-1,4-1,1 1,0 0,-2-1,6 1,2 0,2 0,-2 0,-2 0,0 0,-1 0,-3 4,2 1,7 1,4-2,8-1,20 3,28 0,18 0,14-2,-9-1,-12-1,-17-2,-21 1,-14-2,-14 1,-10 0,-7 0,-4-1,-2 1,-1 0,4 0,2 0,0 0,-1 0,0 0,0 0,-1 0,-1 0,4 0,1 0,0 0,-1 0,-2 0,-1 0,0 0,3 0,1 0,0 0,-1 0,-2 0,-1 0,0 0,3 0,1 0,0 0,-1 0,-2 0,0 8,6 3,3 0,-1-3,-2-2,-3-2,-2-2,-1-1,2-1,1-1,-1 1,0 0,-2-1,0 1,-2 0,4 0,1 0,-4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20.011"/>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502 43,'-4'0,"-9"0,-7 0,-3 0,-3 0,0 0,0 0,0 0,-3 0,3-8,2-3,1 2,0 1,1 2,3 6,1 3,0 1,3 4,-4 0,-3 4,2 3,5 3,0-1,3 1,4 0,3 6,2 7,2 2,1-1,0-1,1-2,0 2,-1 0,1-2,-1-1,4-1,2-2,7-5,6-1,4 3,1-2,-2 1,-2-5,0-4,1-4,5-4,1-2,2-2,-2 0,0-1,-1 0,-2 0,5 1,0-1,0 1,-2 0,-1 0,0 0,-1 0,-1 0,4 0,1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25.90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1 953,'0'-4,"0"-6,4-8,1-6,1-3,-2-4,-1-2,3 1,0-2,0 1,-2-2,-1 0,-1 3,2 3,1-3,0-3,-2 0,0 2,-2 2,0 4,-1 1,0 1,0 1,-1-3,1-2,0 1,4 0,1 2,1 0,-2 1,-1-3,-1-1,3 5,5 5,9 8,5 4,2 16,1 10,-4 6,-1-1,-6 0,0-5,-4-1,-3 4,4 2,1 2,1-4,-2-2,-3 0,-3 1,2 1,-2 4,-1 2,2 1,0-2,-1 4,-3 4,-1 1,-1-3,-2-2,5-3,0-2,0 0,-1-3,-2 5,4-4,-1-1,0 0,-1 3,-2 2,0 3,-1 2,-1-5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27.48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1,'4'0,"6"0,12 0,8 0,1 0,1 0,-2 0,3 0,-1 0,-2 0,-1 0,-3 0,-1 0,0 0,6 0,4 0,-2 0,-1 0,-2 0,-3 0,2 0,1 0,-5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01.39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923 1,'-17'0,"-17"0,-14 0,-8 0,-15 8,2 3,7-1,11-1,10-3,8-3,6-1,2-1,-5-1,-6 0,-6-1,-3 1,2 0,4-1,5 1,0 0,2 0,2 0,6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04.19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1148 0,'-4'0,"-17"0,-22 4,-11 1,-5-1,-4 0,4-1,5-2,7 0,-1 0,4 3,2 1,3 0,5-1,0-1,2-1,2-1,2-1,2 0,1 0,1-1,-4 1,0 0,-1 0,1 0,2 0,1 0,-8 0,-1 0,-4 0,0 0,8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35.22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1 914,'0'3,"0"-1,8-7,3-9,3-4,0-1,-2-3,-1 0,-1-2,-3 0,2 0,-1-1,3-3,-1-1,2 4,-1 2,-2 1,-3 1,6-9,0-3,-1 0,-2 2,-4 1,-1 3,-3 1,0-2,-2-1,1 0,3 6,1 2,1 1,-2-1,0 0,-2-5,0-2,-1 0,0 0,4 6,2 2,-1 0,11 24,3 20,3 9,-4 3,0-1,-3-1,0 4,-3 1,1-2,-2-4,2-3,6-7,3-7,-1-3,0-3,0 0,1 7,0 5,-3 3,-2-4,6 0,-2-1,-4 1,-5 0,-5 6,-3 1,-3 0,3-4,1-2,-1-1,-1 0,0 0,-2-3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37.72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0 147,'0'-5,"12"0,8-4,5-1,6-2,10-4,2 1,-3 4,1-5,-3 0,-4 4,-4 3,-2 3,-3 3,-1 2,3 1,2 0,-2 1,0 0,0-1,-2 1,0-1,-1 0,4 0,1 0,-1 0,0 0,-1 0,-2 0,0 0,-5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21.030"/>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714 71,'-8'0,"-6"0,-5 0,-4 0,-2-4,0-2,3-3,2-1,1 2,-6 2,-1 2,-2 2,1 1,1 0,1 2,0-1,-3 0,3-3,2-3,0 1,1 1,-1 1,0 6,0 5,-5 2,3 4,2 7,0-1,4 2,2 0,4 1,3 0,5 0,2 1,2 0,1 4,1 1,0 0,-1-2,5-4,4-3,10 0,1 1,1-4,-2 3,-5 3,-1-3,-3-1,1 1,3-3,-1-1,1-2,3-5,6-3,3 2,1-2,1-1,-1-2,-1-1,-1-1,4-1,0 0,0 0,-1-1,-2 5,0 1,-6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22.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19:58.9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1 123,'125'-6,"239"-43,-28 1,-192 35,1 6,233 20,359 6,-468-22,-138 1,141 5,-41 22,6 9,-22-1,-203-31,1 0,-1 1,0 1,22 9,-22-7,0-1,1-1,-1-1,21 4,44 0,-52-3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59.6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38:05.548"/>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166 168,'-4'4,"-2"6,1 12,1 8,1 2,1 0,1-2,1-2,0 2,0 1,0-1,0-3,0 0,0-2,1-1,-1 1,0 2,-4 2,-2 0,1-2,1 0,1-18,1-14,1-10,0-7,1-12,0-3,1-1,-1 3,0 3,0 4,0 1,0 2,0-3,0 0,0-1,0 2,0 1,0 0,0 2,4-4,2-1,3 4,1 3,2 5,-1 1,2 4,-2-1,2 3,7 2,0-2,0 2,1 2,1-3,1 1,0 1,1 3,4 1,1 1,-4 6,-6 5,-3 2,-4 3,-3 3,-4 3,-3 5,-1 4,-2 0,1-1,-1-1,0-1,1-1,-1 4,1 0,-12-4,-9-3,-7-5,-5-5,-3-5,-1-3,3-3,2-2,4 1,1-1,2 0,9 0,12 0,18 1,10 0,6 0,2 0,-1 0,-1 0,-2 0,2 4,1 2,-2-1,-1-1,-2-1,-5 3,-6 5,-6 3,-5 5,-2 6,-2 4,-1 0,-4 0,-1-2,-3-4,-5-8,0-1,-6-3,1 0,0-1,-1-2,2 5,1 0,-1-1,-1-3,-2-3,-6-3,-1-2,3 3,3 1,0-1,0-1,1-1,-2 0,-4-2,-2 0,1 0,0 0,1 0,10 0,11 0,11-8,12-7,8-4,-1-4,-4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39:44.170"/>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0 75,'0'3,"4"2,6 0,8 3,6 0,3-1,1-2,-1-2,0-1,-2-1,4-1,1 0,-1 0,-1-1,-1 1,-2 0,0-1,2 1,6 0,1 0,-1 0,-2 0,-3 0,7 0,1 0,-2 0,-2-4,5-1,4-4,4 0,-2 1,-4 3,-5 1,-4 2,-3 1,-7-3,-1-2,3 2,2 0,1 1,0 2,0 0,0 0,0 1,3 1,1-1,0 0,0 0,-3 0,-1 0,0 0,-1 0,4 0,0 0,5 0,0 0,7 0,0 0,2 0,2 0,-3 0,-4 0,-5 0,-3 0,-3 0,-1 0,-2 0,4 0,2 0,-1 0,-1 0,3 0,9 0,1 0,-1 0,-4 0,0 0,-2 0,3 0,-2 5,-3 0,2 0,-1-1,-1-1,-3-1,-1 3,-2 0,7 0,7-2,0 0,9-2,10 0,2 3,-1 2,-2-1,-7-1,-7-1,-9-2,4 0,-1-1,-4 0,-2 8,-3 3,2-1,0-1,-1-3,-2-3,0-1,-2-1,-1-1,4 0,1-1,0 1,-2-1,4 1,-1 0,4 0,4 0,-1 0,5 0,1 0,8 4,0 1,-1 1,3-2,1-1,-5-1,-3-1,-4-1,-7 0,-4 0,-4 0,-2 0,-1-1,3 1,0 0,5 0,9 0,5 0,7 0,-2 0,-5 0,-2 0,-1 0,1 0,-4 0,-4 0,4 0,-1-4,-3-2,-4 1,-3 1,-2 1,2 1,0 1,-1 1,-1 0,-1 0,7 0,2 0,-1 1,-2-1,-2 0,-3 0,-1 0,-2 0,4 0,1 0,-1 0,-1 0,-1 0,-1 0,0 0,3 0,1 0,0 0,-1 0,2 0,5 0,0 0,-2 0,-2 0,-2 0,-3-8,-1-3,3 0,0 3,5 2,-1 2,0 2,-2 1,1 1,0-3,-1-2,-2 0,-1 1,6 1,2-2,3-1,-1 1,-3-3,5 0,0 2,-3 1,-3 1,-3 3,1 0,-1 1,-1 0,-1 0,-6-3,-2-3,-1 1,1 1,0 1,6 2,2 0,0 0,-1 1,0 0,-1 1,-1-1,3 0,1 0,0 0,-1 0,-2 0,12 0,15 0,10 0,4 0,1 0,-6 0,-10 0,-10 0,-7 0,-3 0,-2 0,-2 0,-2 0,-1 4,-1 2,0-1,3-1,2-1,-1-1,0-1,2-1,9 0,10 0,0 0,-4 0,-5 0,-7 0,-3-1,-4 1,2 0,1 0,-1 0,3 0,20 0,14 0,11 0,6 0,5 0,-5 0,4 0,-4 0,-4 0,-8 0,-10 0,-9 0,-9 0,-6 0,-7 0,-3 0,-3 0,0 0,3 0,5 0,2 0,8 0,0 0,-3 0,-3 0,-5 0,-2 0,-2 0,2 0,1 0,-1 0,-1 0,0 0,-3 0,1 0,7 0,6 0,9 0,5 0,6 0,4 0,0 0,-6 0,-9 0,-4 0,-6 0,-4 0,-5 0,-2 0,-2 0,-1 0,3 0,3 0,-1 0,-1 0,-1 0,0 0,-2 0,1 0,2 0,2 0,0 0,-1 0,-2 0,0 0,-2 0,4 0,1 0,0 0,-2 0,-4-4,-3-1,-1 0,1 0,5 2,2 2,1 0,-1 0,0 1,7 0,1 1,0-1,-3 0,-6-4,-4-1,-2-1,0 2,8 1,4 1,1 1,-2 1,-2 0,-1 0,2 0,0 1,-1-1,-1 0,-2 0,-1 0,0 0,2 0,2 0,0 0,-2 0,0 0,-2 0,0 0,3 0,1 0,4 0,0 0,7 0,0 0,-2 0,-4 0,-4 0,-2 0,-3 0,3 0,5 0,0 0,8 0,12 0,5 0,14 0,2 0,-8 0,-10 0,-8 0,-7 0,-7 0,-5 0,-3 0,-2 0,-2 0,5 0,0 0,1 0,-1 0,-1 0,12 0,11 0,1 0,1 0,3 0,-3 0,-7 0,-6 0,-6 0,-1 0,0 0,-2 0,-3 0,4 4,4 2,0-1,2-1,0-1,5-1,4-1,7-1,2 0,0 8,-1 3,-6-1,-6-1,-6-4,-6-1,2-2,-2-1,-1-1,-2-1,0 1,-2-1,0 1,4 0,1 0,-1 0,0 0,-2 0,-1 0,0 0,3 0,1 0,0 0,-1 0,-2 0,0 0,-2 0,4 0,1 0,0 0,-1 0,-2 0,0 0,-2 0,8 0,3 0,2 0,1 0,0 0,-1 0,-3 0,-4 0,-2 0,-2 0,-2 0,3 0,2 0,-1 0,-1 0,-1 0,-1 0,0 0,3 0,1 0,0 0,-1 0,-2 0,0 0,-2 0,-4-4,-2-2,5 1,2 1,-3 1,-2 1,1 1,-1 0,10 1,3 1,4-1,0 0,-2 0,1 0,-2 0,-2 0,-3 0,-2 0,-2 0,-1 0,3 0,2 0,-1 0,0 0,-2 0,-1 0,0 0,-1 0,4 0,1 0,-1 0,0 0,-1 0,-2 0,0 0,3 0,1 0,0 0,-6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39:48.497"/>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1 5,'4'0,"13"0,8 0,17 0,8 0,0 0,7 0,11 0,18 0,18 0,15 0,13 0,3 0,-4 0,-13 0,-23 0,-19 0,-10 0,-8 0,-11 0,-9 0,2 0,-2 0,-4 0,-4 0,-2 0,1 0,1 0,-2 0,-1 0,-1 0,0 0,-2 0,12 0,20 0,16 0,13 0,15 0,3 0,-11 0,-14 0,-16 0,-15 0,-6 0,-8 0,-4 0,-3 0,-3 0,0 0,-1 0,5 0,1 0,4 8,1 3,-2 0,7-3,4-2,8 2,7 0,2-2,3-2,-5-2,-8 0,-8-2,-8 0,0 0,-3 0,-2 0,-1-1,2 1,0 0,4 0,0 0,-2 0,-2 0,-2 0,7 0,6 0,-1 4,-2 0,5 1,-2-1,-2-2,-5 0,-3-1,1-1,0 0,-2 0,-2 0,-1 0,-2 0,0 0,4-1,1 1,0-3,-2-2,0 0,-2-3,0 0,-1-3,3 1,2-7,0 0,-5 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42:27.556"/>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1 119,'0'-1,"1"0,0 0,-1 0,1 0,0 1,0-1,0 0,0 0,0 1,0-1,0 0,0 1,0-1,0 1,0-1,0 1,0-1,1 1,-1 0,0 0,0 0,0 0,0 0,1 0,-1 0,0 0,0 0,0 0,2 1,5-2,204-5,-138 6,222-2,2091 1,-2297 0,268-13,-336 10,0-1,0 0,24-11,-30 10,0 1,1 0,0 1,0 0,0 2,21-1,1601-8,-1264 5,733 0,-1096 7,1 1,-1 0,0 0,0 1,0 1,0 0,15 7,41 13,-2-13,0-3,0-3,125-7,-102-1,129 13,231 29,-354-28,32 1,62-10,302 14,-24-8,-273-10,208-11,-23 1,-350 10,49-8,-49 5,49-3,0 9,-17 0,1-3,65-10,93-11,-169 16,1 3,61 3,68-6,117-27,-191 26,143 8,-97 3,399-3,-524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45:32.745"/>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0 23,'5'0,"12"4,20 1,16 0,3 0,-4-2,-7-1,-7-1,-2-1,-3 0,-3 0,-3 0,-1-1,-6-3,-2-2,0 1,2 1,4 1,3 1,-4-3,-1 0,0 0,-1 2,1 0,0 2,5 0,2 1,4 0,0 0,-1 1,2-1,-1 0,-2 0,-2 0,-2 0,-1 0,-2 0,4 0,0 0,1 0,-2 0,-1 0,-1 0,0 0,-1 0,4 0,1 0,-1 0,0 0,-1 0,-2 0,0 0,3 0,1 0,0 0,-1 0,-2 0,-1 0,0 0,3 0,1 0,0 0,-2 0,0 0,-1 0,-2 0,4 0,1 0,0 0,-1 0,-2 0,-1 0,0 0,-1 0,3 0,2 0,0 0,-2 0,0 0,-1 0,-1 0,3 0,1 0,0 0,-2 0,-1 0,-1 0,0 0,3 0,1 0,0 0,-1 0,-2 0,0 0,-2 0,4 0,1 0,4 0,8 4,6 1,-2-1,0 0,-4-1,-1 7,6 1,-2 0,-4-2,-5-4,-5-1,2-2,-2-2,-1 0,-1 0,-3-1,0 1,-1 0,0-1,3 1,2 0,3 4,2 2,1-1,-4-1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0:10.9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0 169,'34'1,"43"8,38 3,1492 101,-483-21,-1093-90,1308 36,-1304-41,1-1,-1-2,46-14,33-6,-59 18,-2 1,1-2,-1-2,0-3,74-30,14-14,-81 33,-37 15,-1 0,2 2,-1 0,1 2,46-6,893-15,-817 16,-30 0,-5 11,75-4,-179 2,1 1,-1-1,1-1,-1 1,8-5,34-10,15 10,1 2,76 5,-61 0,736 21,-754-20,1-3,0-3,97-20,-74 10,55 1,257 6,-247 9,-121 0,53 10,21 2,12-1,-76-6,46 0,-34-6,-26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3:39.5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49,'4'0,"6"0,13 0,7 0,6 0,1 0,2 0,-1 0,-3 0,-4 0,-3 0,-1 0,-3 0,0 0,3 0,1 0,1 0,-2 0,-1 0,-1 0,0 0,3 0,1 0,4 0,0 0,7 0,0 0,2 0,6 0,-2-8,-4-2,-5 0,-6 2,5 2,1 3,1 1,-2 1,6 1,-1 0,-3 1,-4-1,-4 1,1-1,0 0,-2 0,-2 0,-1 0,-1 0,-1 0,4 0,1 0,-1 0,-4 4,-3 1,-1-1,1 0,0-1,1-2,4 0,3-1,-1 0,0 0,-5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3:46.62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26,'4'4,"14"1,19 0,29 0,34-2,25-2,23 0,3 0,-4-1,-11 0,-24-1,-28 1,-16 0,-15 0,-9 8,-7 3,-7-1,0-1,-1-3,-1-2,-2-2,-5 2,-1 2,-2-1,1 2,10 1,24 2,18 0,19-2,1-2,-11-3,-14-1,-15-1,-8-1,-7 0,-6-1,-4 1,1 0,6-1,3 1,1 0,-2 0,5 0,-1-4,2-1,-2-1,4 2,-1 1,0 1,2-2,-4-2,-3 2,-5 0,-4 2,6-4,1 0,-1 1,-7-4,-4 1,-2 1,0 2,1-6,3-2,3 2,0 2,0 4,-2 1,0 3,-2 4,5 3,0 0,12-2,15 0,22-2,22-1,18 0,6-1,-3 0,-1 0,-17-1,-23 1,-20 0,-12 0,-3-4,4-2,1 1,4 1,1 1,12 1,-2 1,-4 1,-8 0,-9 0,-4 0,-5 0,0 0,-2 0,-3 1,6-1,13 0,14 0,29 0,10 0,5 0,-4 0,-12 0,-8 0,-20-5,-15 0,-13 0,-7 1,-5 1,2 1,0 1,5 0,9 1,13 0,15 1,8-1,-1 0,0 0,-10 0,-11 0,-10 0,-10 0,-1 0,2 0,-1 0,6 0,4 0,12 0,28 0,28 4,20 2,3-1,3-1,-13-1,-20-1,-23-1,-22 0,-17-1,-11-1,-7 1,-3 0,-2 0,8 0,8 0,6 0,0 0,-3 0,-4 0,-3 0,-4 0,-2 0,3 0,1 0,-5-5,1 0,2 0,-1 1,3 1,2 1,-2 1,0 0,2 1,0 0,3 1,-1-1,-1 0,-2 0,1 0,4 0,0 0,-2 0,-3 0,-2 0,-1 0,-2 0,2 0,2 0,-1 0,0 0,-2 0,0 0,-2 0,4 0,1 0,-4 4,-3 2,-1-1,0-1,1-1,0-1,9-1,3 0,0-1,-2-1,-2 1,-3 0,7 4,1 1,-1 0,-2 0,1-2,0-2,-3 0,-2 0,-2-1,0 0,-2-1,-4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4:42.1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0 714,'4'0,"2"-12,3-8,1-4,-2-3,2 3,0 3,-3 0,-1-5,-3-1,2 0,2 0,6 1,1 0,-2 1,2 5,-3-2,2-2,-1-1,-3 0,1 5,-2 0,3 5,0 1,-3-2,-3-2,2 3,0-6,-2-2,-1-1,-2-1,-1 0,4 4,0 14,9 16,0 10,0 6,-4 4,-4 0,3-5,-2-2,-1-1,-2 0,-2 4,-1 3,0-1,-1 0,0 4,-1 4,1 0,0-1,-1-3,1-3,0-1,0-3,0 4,4-3,1-2,-1 0,0-1,-1 0,-1 1,3-4,0-6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4:45.12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0,'5'0,"4"0,6 0,3 0,7 0,4 0,1 0,-2 0,0 0,-2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4:57.926"/>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1 120,'8'0,"22"0,15 0,20-8,6-2,-4 0,-1 2,-9 2,-9 3,-1-3,0 0,3 0,10 3,11 0,14 2,0-4,6-1,-5 1,-4 1,-9 1,-13 2,-7 0,-6 1,-3 0,0 0,5 0,1 0,-3 1,-2-1,-5 0,-4 0,-1 0,-2 0,-3 0,-2 0,-2-4,-2-2,0 1,3 1,6 1,9 1,5 1,0 1,2 0,-2 0,-5 0,-5 0,-6 0,-4 0,-2 1,2-1,2 0,3 0,0 0,7 0,0 0,-1 0,-4 0,-3 0,-4 0,3 0,0 0,-2 0,-1 0,-1 0,-1 0,-1 0,0 0,4 0,0 0,5 0,0 0,-1 0,2 0,-2 0,-1 0,-2 0,-2 0,-1 0,-2 0,4 0,1 0,-1 0,-1 0,-1 0,0 0,-2 0,4 0,1 0,0 0,-1 0,-1 0,-2 0,-1 0,0 0,4 0,1 0,0 0,-2 0,0 0,-6 4,-1 1,-1 0,4 0,3-2,1-2,0 0,-1 0,-1-1,0 0,3-1,2 1,-1 0,3 0,0 0,6 0,1 0,-2 4,-3 1,4 1,1-2,-4-1,-2-1,-3-1,-4-1,-1 0,3 0,1 4,-1 1,0 4,-2 1,-5-2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05.834"/>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208 144,'-8'0,"-2"4,0 6,2 8,-2 6,1 3,2 1,2-1,-2-4,0-2,1 7,2 3,1 0,2-1,-4-6,0-3,0 8,1 2,1 0,-3-5,0-11,1-20,1-14,1-7,1-3,1-1,1 0,0-2,0 0,1 2,-1 1,0 2,0 2,0 0,4 5,2-2,-1-2,-1 0,3-1,1 1,-2-1,3 6,-1 0,7 4,4 5,4 4,1 2,6 3,-3-7,2-2,0 0,3 2,1 3,6 2,1 1,-7 6,-8 5,-9 6,-7 5,-5 2,-3 1,-2 2,-1 4,0 1,1 0,-8-2,-7-1,-5-1,-2-1,3 3,0-3,0-6,3-2,1-3,-6-6,2 2,0-2,-1-2,-1-2,0-2,-2-1,1 0,-5-2,-1 1,0 0,1-1,1 1,2 0,0 0,9 0,15 0,12 0,12 0,6 0,2 0,0 0,-1 0,-2 0,-2 0,4 0,-1 0,0 0,-1 0,-2 0,-4 4,-7 5,-6 5,-4 5,-3 6,-2 4,0 1,-2-1,5-6,2-2,-1-1,0 1,-1 0,-1 5,-1 2,-5 0,-5-4,-6-7,-5-5,-6-6,-2-3,-2-3,1-1,1 0,1 0,2 0,-3 0,-2 1,5-5,7-9,6-6,5-4,4-1,2-2,2 1,0 0,1 1,-1-3,0-2,-1-3,0 0,1 1,-1-1,8 4,3 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BA8B0F09-1909-CD5B-065B-A9A07CF0B31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111619" name="Rectangle 1027">
            <a:extLst>
              <a:ext uri="{FF2B5EF4-FFF2-40B4-BE49-F238E27FC236}">
                <a16:creationId xmlns:a16="http://schemas.microsoft.com/office/drawing/2014/main" id="{92C35FFE-3C11-7B00-D5AC-EEA427DDC219}"/>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p>
        </p:txBody>
      </p:sp>
      <p:sp>
        <p:nvSpPr>
          <p:cNvPr id="39940" name="Rectangle 1028">
            <a:extLst>
              <a:ext uri="{FF2B5EF4-FFF2-40B4-BE49-F238E27FC236}">
                <a16:creationId xmlns:a16="http://schemas.microsoft.com/office/drawing/2014/main" id="{44356261-5E33-7F75-FAF8-E35534A1F26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1621" name="Rectangle 1029">
            <a:extLst>
              <a:ext uri="{FF2B5EF4-FFF2-40B4-BE49-F238E27FC236}">
                <a16:creationId xmlns:a16="http://schemas.microsoft.com/office/drawing/2014/main" id="{53BFD00D-F1F0-539B-A07F-E891E3068224}"/>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547DF554-5EB9-A6C2-E972-C3A9EB7D5D92}"/>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111623" name="Rectangle 1031">
            <a:extLst>
              <a:ext uri="{FF2B5EF4-FFF2-40B4-BE49-F238E27FC236}">
                <a16:creationId xmlns:a16="http://schemas.microsoft.com/office/drawing/2014/main" id="{0488F1FF-18A1-4DDD-C929-6E0E6CFEB72F}"/>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11DBF6C-D248-433F-AF40-2F5B511DF2A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7AF9C-E2A5-983E-48A0-BDCB76E0F31A}"/>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5E4BA5B9-A7F1-1220-C934-28807CA1E8B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Tx/>
              <a:buNone/>
            </a:pPr>
            <a:r>
              <a:rPr lang="en-US" altLang="en-US" dirty="0">
                <a:latin typeface="Arial" panose="020B0604020202020204" pitchFamily="34" charset="0"/>
              </a:rPr>
              <a:t>Decision-making is one of the most powerful elements of workflow you can implement in computer programming.  It allows the code to behave differently based on input such as user arguments or the values in a data field.   Decisions allow programs to make choices based on conditions.   It can prevent the script from overwriting a database if it already exists; it can check a if a latitude is positive or negative to assign it a hemisphere; it can check if your id is in the user list before giving you access to a website.   </a:t>
            </a:r>
          </a:p>
          <a:p>
            <a:pPr eaLnBrk="1" hangingPunct="1">
              <a:buFontTx/>
              <a:buNone/>
            </a:pPr>
            <a:endParaRPr lang="en-US" altLang="en-US"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latin typeface="Arial" panose="020B0604020202020204" pitchFamily="34" charset="0"/>
              </a:rPr>
              <a:t>This video introduces the importance of decision-making importance in programming and the syntax for implementing it.</a:t>
            </a:r>
          </a:p>
          <a:p>
            <a:pPr eaLnBrk="1" hangingPunct="1">
              <a:buFontTx/>
              <a:buNone/>
            </a:pPr>
            <a:endParaRPr lang="en-US" altLang="en-US" dirty="0">
              <a:latin typeface="Arial" panose="020B0604020202020204" pitchFamily="34" charset="0"/>
            </a:endParaRPr>
          </a:p>
          <a:p>
            <a:pPr eaLnBrk="1" hangingPunct="1">
              <a:buFontTx/>
              <a:buNone/>
            </a:pPr>
            <a:r>
              <a:rPr lang="en-US" altLang="en-US" dirty="0">
                <a:latin typeface="Arial" panose="020B0604020202020204" pitchFamily="34" charset="0"/>
              </a:rPr>
              <a:t> </a:t>
            </a:r>
          </a:p>
          <a:p>
            <a:pPr eaLnBrk="1" hangingPunct="1">
              <a:buFontTx/>
              <a:buNone/>
            </a:pPr>
            <a:r>
              <a:rPr lang="en-US" altLang="en-US" dirty="0">
                <a:latin typeface="Arial" panose="020B0604020202020204" pitchFamily="34" charset="0"/>
              </a:rPr>
              <a:t>-------------------------------</a:t>
            </a:r>
          </a:p>
          <a:p>
            <a:pPr eaLnBrk="1" hangingPunct="1">
              <a:buFontTx/>
              <a:buNone/>
            </a:pPr>
            <a:r>
              <a:rPr lang="en-US" altLang="en-US" dirty="0">
                <a:latin typeface="Arial" panose="020B0604020202020204" pitchFamily="34" charset="0"/>
              </a:rPr>
              <a:t>It can check if a database already exists before trying to create it.  It can check if a city is in North Carolina before assigning a state flag, it can determine if there are enough user arguments before indexing into the argument list.   The database's existence, a city's position relative to North Carolina, and the number of user arguments relative to the number of required arguments, these are all conditions, expressions that can be true of false, also known as Boolean expressions.</a:t>
            </a:r>
          </a:p>
          <a:p>
            <a:pPr eaLnBrk="1" hangingPunct="1">
              <a:buFontTx/>
              <a:buNone/>
            </a:pPr>
            <a:endParaRPr lang="en-US" altLang="en-US" dirty="0">
              <a:latin typeface="Arial" panose="020B0604020202020204" pitchFamily="34" charset="0"/>
            </a:endParaRPr>
          </a:p>
          <a:p>
            <a:pPr eaLnBrk="1" hangingPunct="1">
              <a:buFontTx/>
              <a:buNone/>
            </a:pPr>
            <a:r>
              <a:rPr lang="en-US" altLang="en-US" dirty="0">
                <a:latin typeface="Arial" panose="020B0604020202020204" pitchFamily="34" charset="0"/>
              </a:rPr>
              <a:t>This video goes over decision-making syntax in Python and the logic of decision-making. </a:t>
            </a:r>
          </a:p>
          <a:p>
            <a:pPr eaLnBrk="1" hangingPunct="1">
              <a:buFontTx/>
              <a:buNone/>
            </a:pPr>
            <a:endParaRPr lang="en-US" altLang="en-US" dirty="0">
              <a:latin typeface="Arial" panose="020B0604020202020204" pitchFamily="34" charset="0"/>
            </a:endParaRPr>
          </a:p>
          <a:p>
            <a:pPr eaLnBrk="1" hangingPunct="1">
              <a:buFontTx/>
              <a:buNone/>
            </a:pP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myList.append</a:t>
            </a:r>
            <a:r>
              <a:rPr lang="en-US" altLang="en-US" dirty="0">
                <a:latin typeface="Arial" panose="020B0604020202020204" pitchFamily="34" charset="0"/>
              </a:rPr>
              <a:t>( 4 )</a:t>
            </a:r>
            <a:br>
              <a:rPr lang="en-US" altLang="en-US" dirty="0">
                <a:latin typeface="Arial" panose="020B0604020202020204" pitchFamily="34" charset="0"/>
              </a:rPr>
            </a:b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mystr.endswith</a:t>
            </a:r>
            <a:r>
              <a:rPr lang="en-US" altLang="en-US" dirty="0">
                <a:latin typeface="Arial" panose="020B0604020202020204" pitchFamily="34" charset="0"/>
              </a:rPr>
              <a:t>(</a:t>
            </a:r>
            <a:r>
              <a:rPr lang="en-US" altLang="ja-JP" dirty="0">
                <a:latin typeface="Arial" panose="020B0604020202020204" pitchFamily="34" charset="0"/>
              </a:rPr>
              <a:t>'</a:t>
            </a:r>
            <a:r>
              <a:rPr lang="en-US" altLang="ja-JP" dirty="0" err="1">
                <a:latin typeface="Arial" panose="020B0604020202020204" pitchFamily="34" charset="0"/>
              </a:rPr>
              <a:t>shp</a:t>
            </a:r>
            <a:r>
              <a:rPr lang="en-US" altLang="ja-JP" dirty="0">
                <a:latin typeface="Arial" panose="020B0604020202020204" pitchFamily="34" charset="0"/>
              </a:rPr>
              <a:t>')</a:t>
            </a:r>
          </a:p>
          <a:p>
            <a:pPr eaLnBrk="1" hangingPunct="1">
              <a:buFontTx/>
              <a:buAutoNum type="arabicPeriod"/>
            </a:pP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arcpy.env.overwriteOutput</a:t>
            </a:r>
            <a:r>
              <a:rPr lang="en-US" altLang="en-US" dirty="0">
                <a:latin typeface="Arial" panose="020B0604020202020204" pitchFamily="34" charset="0"/>
              </a:rPr>
              <a:t> = 1</a:t>
            </a:r>
          </a:p>
          <a:p>
            <a:pPr eaLnBrk="1" hangingPunct="1">
              <a:buFontTx/>
              <a:buAutoNum type="arabicPeriod"/>
            </a:pP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arcpy.compact_management</a:t>
            </a:r>
            <a:r>
              <a:rPr lang="en-US" altLang="en-US" dirty="0">
                <a:latin typeface="Arial" panose="020B0604020202020204" pitchFamily="34" charset="0"/>
              </a:rPr>
              <a:t>(filename)</a:t>
            </a:r>
            <a:br>
              <a:rPr lang="en-US" altLang="en-US" dirty="0">
                <a:latin typeface="Arial" panose="020B0604020202020204" pitchFamily="34" charset="0"/>
              </a:rPr>
            </a:b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rc</a:t>
            </a:r>
            <a:r>
              <a:rPr lang="en-US" altLang="en-US" dirty="0">
                <a:latin typeface="Arial" panose="020B0604020202020204" pitchFamily="34" charset="0"/>
              </a:rPr>
              <a:t> = </a:t>
            </a:r>
            <a:r>
              <a:rPr lang="en-US" altLang="en-US" dirty="0" err="1">
                <a:latin typeface="Arial" panose="020B0604020202020204" pitchFamily="34" charset="0"/>
              </a:rPr>
              <a:t>arcpy.AverageNearestNeighbor_stats</a:t>
            </a:r>
            <a:r>
              <a:rPr lang="en-US" altLang="en-US" dirty="0">
                <a:latin typeface="Arial" panose="020B0604020202020204" pitchFamily="34" charset="0"/>
              </a:rPr>
              <a:t>('C://</a:t>
            </a:r>
            <a:r>
              <a:rPr lang="en-US" altLang="en-US" dirty="0" err="1">
                <a:latin typeface="Arial" panose="020B0604020202020204" pitchFamily="34" charset="0"/>
              </a:rPr>
              <a:t>points.shp</a:t>
            </a:r>
            <a:r>
              <a:rPr lang="en-US" altLang="en-US" dirty="0">
                <a:latin typeface="Arial" panose="020B0604020202020204" pitchFamily="34" charset="0"/>
              </a:rPr>
              <a:t>', 'Euclidean Distance')</a:t>
            </a:r>
            <a:br>
              <a:rPr lang="en-US" altLang="en-US" dirty="0">
                <a:latin typeface="Arial" panose="020B0604020202020204" pitchFamily="34" charset="0"/>
              </a:rPr>
            </a:br>
            <a:br>
              <a:rPr lang="en-US" altLang="en-US" dirty="0">
                <a:latin typeface="Arial" panose="020B0604020202020204" pitchFamily="34" charset="0"/>
              </a:rPr>
            </a:br>
            <a:r>
              <a:rPr lang="en-US" altLang="en-US" dirty="0">
                <a:latin typeface="Arial" panose="020B0604020202020204" pitchFamily="34" charset="0"/>
              </a:rPr>
              <a:t>a. print </a:t>
            </a:r>
            <a:r>
              <a:rPr lang="en-US" altLang="en-US" dirty="0" err="1">
                <a:latin typeface="Arial" panose="020B0604020202020204" pitchFamily="34" charset="0"/>
              </a:rPr>
              <a:t>rc.outputcount</a:t>
            </a:r>
            <a:br>
              <a:rPr lang="en-US" altLang="en-US" dirty="0">
                <a:latin typeface="Arial" panose="020B0604020202020204" pitchFamily="34" charset="0"/>
              </a:rPr>
            </a:br>
            <a:br>
              <a:rPr lang="en-US" altLang="en-US" dirty="0">
                <a:latin typeface="Arial" panose="020B0604020202020204" pitchFamily="34" charset="0"/>
              </a:rPr>
            </a:br>
            <a:r>
              <a:rPr lang="en-US" altLang="en-US" dirty="0">
                <a:latin typeface="Arial" panose="020B0604020202020204" pitchFamily="34" charset="0"/>
              </a:rPr>
              <a:t>b. print </a:t>
            </a:r>
            <a:r>
              <a:rPr lang="en-US" altLang="en-US" dirty="0" err="1">
                <a:latin typeface="Arial" panose="020B0604020202020204" pitchFamily="34" charset="0"/>
              </a:rPr>
              <a:t>rc.getOutput</a:t>
            </a:r>
            <a:r>
              <a:rPr lang="en-US" altLang="en-US" dirty="0">
                <a:latin typeface="Arial" panose="020B0604020202020204" pitchFamily="34" charset="0"/>
              </a:rPr>
              <a:t>(0)</a:t>
            </a:r>
          </a:p>
          <a:p>
            <a:endParaRPr lang="en-US" altLang="en-US" dirty="0">
              <a:latin typeface="Arial" panose="020B0604020202020204" pitchFamily="34" charset="0"/>
            </a:endParaRPr>
          </a:p>
        </p:txBody>
      </p:sp>
      <p:sp>
        <p:nvSpPr>
          <p:cNvPr id="9220" name="Slide Number Placeholder 3">
            <a:extLst>
              <a:ext uri="{FF2B5EF4-FFF2-40B4-BE49-F238E27FC236}">
                <a16:creationId xmlns:a16="http://schemas.microsoft.com/office/drawing/2014/main" id="{3C0FF30C-6F00-972F-C37E-13939B3BA9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E61048E-7D89-4359-8A0F-E833A8372753}" type="slidenum">
              <a:rPr lang="en-US" altLang="en-US"/>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808080"/>
                </a:solidFill>
                <a:effectLst/>
                <a:latin typeface="JetBrains Mono"/>
              </a:rPr>
              <a:t>To </a:t>
            </a:r>
            <a:r>
              <a:rPr lang="en-US" sz="1800" i="1" dirty="0" err="1">
                <a:solidFill>
                  <a:srgbClr val="808080"/>
                </a:solidFill>
                <a:effectLst/>
                <a:latin typeface="JetBrains Mono"/>
              </a:rPr>
              <a:t>dedent</a:t>
            </a:r>
            <a:r>
              <a:rPr lang="en-US" sz="1800" i="1" dirty="0">
                <a:solidFill>
                  <a:srgbClr val="808080"/>
                </a:solidFill>
                <a:effectLst/>
                <a:latin typeface="JetBrains Mono"/>
              </a:rPr>
              <a:t> </a:t>
            </a:r>
            <a:r>
              <a:rPr lang="en-US" sz="1800" dirty="0">
                <a:solidFill>
                  <a:srgbClr val="808080"/>
                </a:solidFill>
                <a:effectLst/>
                <a:latin typeface="JetBrains Mono"/>
              </a:rPr>
              <a:t>means the opposite of indent (</a:t>
            </a:r>
            <a:r>
              <a:rPr lang="en-US" sz="1800" dirty="0" err="1">
                <a:solidFill>
                  <a:srgbClr val="808080"/>
                </a:solidFill>
                <a:effectLst/>
                <a:latin typeface="JetBrains Mono"/>
              </a:rPr>
              <a:t>dedent</a:t>
            </a:r>
            <a:r>
              <a:rPr lang="en-US" sz="1800" dirty="0">
                <a:solidFill>
                  <a:srgbClr val="808080"/>
                </a:solidFill>
                <a:effectLst/>
                <a:latin typeface="JetBrains Mono"/>
              </a:rPr>
              <a:t> == move to the left one level)</a:t>
            </a:r>
          </a:p>
          <a:p>
            <a:endParaRPr lang="en-US" sz="1800" dirty="0">
              <a:solidFill>
                <a:srgbClr val="808080"/>
              </a:solidFill>
              <a:effectLst/>
              <a:latin typeface="JetBrains Mono"/>
            </a:endParaRPr>
          </a:p>
          <a:p>
            <a:r>
              <a:rPr lang="en-US" sz="1800" dirty="0">
                <a:solidFill>
                  <a:srgbClr val="808080"/>
                </a:solidFill>
                <a:effectLst/>
                <a:latin typeface="JetBrains Mono"/>
              </a:rPr>
              <a:t>The code shown in the image on this slide is as follows:</a:t>
            </a:r>
          </a:p>
          <a:p>
            <a:r>
              <a:rPr lang="en-US" sz="1800" dirty="0">
                <a:solidFill>
                  <a:srgbClr val="808080"/>
                </a:solidFill>
                <a:effectLst/>
                <a:latin typeface="JetBrains Mono"/>
              </a:rPr>
              <a:t># trail_conditions.py</a:t>
            </a:r>
            <a:br>
              <a:rPr lang="en-US" sz="1800" dirty="0">
                <a:solidFill>
                  <a:srgbClr val="808080"/>
                </a:solidFill>
                <a:effectLst/>
                <a:latin typeface="JetBrains Mono"/>
              </a:rPr>
            </a:br>
            <a:r>
              <a:rPr lang="en-US" sz="1800" dirty="0">
                <a:solidFill>
                  <a:srgbClr val="808080"/>
                </a:solidFill>
                <a:effectLst/>
                <a:latin typeface="JetBrains Mono"/>
              </a:rPr>
              <a:t># Set trail information</a:t>
            </a:r>
            <a:br>
              <a:rPr lang="en-US" sz="1800" dirty="0">
                <a:solidFill>
                  <a:srgbClr val="808080"/>
                </a:solidFill>
                <a:effectLst/>
                <a:latin typeface="JetBrains Mono"/>
              </a:rPr>
            </a:br>
            <a:r>
              <a:rPr lang="en-US" sz="1800" dirty="0">
                <a:solidFill>
                  <a:srgbClr val="A9B7C6"/>
                </a:solidFill>
                <a:effectLst/>
                <a:latin typeface="JetBrains Mono"/>
              </a:rPr>
              <a:t>grade = </a:t>
            </a:r>
            <a:r>
              <a:rPr lang="en-US" sz="1800" dirty="0">
                <a:solidFill>
                  <a:srgbClr val="6A8759"/>
                </a:solidFill>
                <a:effectLst/>
                <a:latin typeface="JetBrains Mono"/>
              </a:rPr>
              <a:t>"easy"</a:t>
            </a:r>
            <a:br>
              <a:rPr lang="en-US" sz="1800" dirty="0">
                <a:solidFill>
                  <a:srgbClr val="6A8759"/>
                </a:solidFill>
                <a:effectLst/>
                <a:latin typeface="JetBrains Mono"/>
              </a:rPr>
            </a:br>
            <a:r>
              <a:rPr lang="en-US" sz="1800" dirty="0">
                <a:solidFill>
                  <a:srgbClr val="A9B7C6"/>
                </a:solidFill>
                <a:effectLst/>
                <a:latin typeface="JetBrains Mono"/>
              </a:rPr>
              <a:t>slope = </a:t>
            </a:r>
            <a:r>
              <a:rPr lang="en-US" sz="1800" dirty="0">
                <a:solidFill>
                  <a:srgbClr val="6897BB"/>
                </a:solidFill>
                <a:effectLst/>
                <a:latin typeface="JetBrains Mono"/>
              </a:rPr>
              <a:t>6</a:t>
            </a:r>
            <a:br>
              <a:rPr lang="en-US" sz="1800" dirty="0">
                <a:solidFill>
                  <a:srgbClr val="6897BB"/>
                </a:solidFill>
                <a:effectLst/>
                <a:latin typeface="JetBrains Mono"/>
              </a:rPr>
            </a:br>
            <a:r>
              <a:rPr lang="en-US" sz="1800" dirty="0">
                <a:solidFill>
                  <a:srgbClr val="CC7832"/>
                </a:solidFill>
                <a:effectLst/>
                <a:latin typeface="JetBrains Mono"/>
              </a:rPr>
              <a:t>if </a:t>
            </a:r>
            <a:r>
              <a:rPr lang="en-US" sz="1800" dirty="0">
                <a:solidFill>
                  <a:srgbClr val="A9B7C6"/>
                </a:solidFill>
                <a:effectLst/>
                <a:latin typeface="JetBrains Mono"/>
              </a:rPr>
              <a:t>slope &gt;= </a:t>
            </a:r>
            <a:r>
              <a:rPr lang="en-US" sz="1800" dirty="0">
                <a:solidFill>
                  <a:srgbClr val="6897BB"/>
                </a:solidFill>
                <a:effectLst/>
                <a:latin typeface="JetBrains Mono"/>
              </a:rPr>
              <a:t>15</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grade = </a:t>
            </a:r>
            <a:r>
              <a:rPr lang="en-US" sz="1800" dirty="0">
                <a:solidFill>
                  <a:srgbClr val="6A8759"/>
                </a:solidFill>
                <a:effectLst/>
                <a:latin typeface="JetBrains Mono"/>
              </a:rPr>
              <a:t>"steep"</a:t>
            </a:r>
            <a:br>
              <a:rPr lang="en-US" sz="1800" dirty="0">
                <a:solidFill>
                  <a:srgbClr val="6A8759"/>
                </a:solidFill>
                <a:effectLst/>
                <a:latin typeface="JetBrains Mono"/>
              </a:rPr>
            </a:br>
            <a:r>
              <a:rPr lang="en-US" sz="1800" dirty="0">
                <a:solidFill>
                  <a:srgbClr val="6A8759"/>
                </a:solidFill>
                <a:effectLst/>
                <a:latin typeface="JetBrains Mono"/>
              </a:rPr>
              <a:t>    </a:t>
            </a: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"^Grade modified"</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err="1">
                <a:solidFill>
                  <a:srgbClr val="CC7832"/>
                </a:solidFill>
                <a:effectLst/>
                <a:latin typeface="JetBrains Mono"/>
              </a:rPr>
              <a:t>elif</a:t>
            </a:r>
            <a:r>
              <a:rPr lang="en-US" sz="1800" dirty="0">
                <a:solidFill>
                  <a:srgbClr val="CC7832"/>
                </a:solidFill>
                <a:effectLst/>
                <a:latin typeface="JetBrains Mono"/>
              </a:rPr>
              <a:t> </a:t>
            </a:r>
            <a:r>
              <a:rPr lang="en-US" sz="1800" dirty="0">
                <a:solidFill>
                  <a:srgbClr val="6897BB"/>
                </a:solidFill>
                <a:effectLst/>
                <a:latin typeface="JetBrains Mono"/>
              </a:rPr>
              <a:t>7 </a:t>
            </a:r>
            <a:r>
              <a:rPr lang="en-US" sz="1800" dirty="0">
                <a:solidFill>
                  <a:srgbClr val="A9B7C6"/>
                </a:solidFill>
                <a:effectLst/>
                <a:latin typeface="JetBrains Mono"/>
              </a:rPr>
              <a:t>&lt;= slope &lt; </a:t>
            </a:r>
            <a:r>
              <a:rPr lang="en-US" sz="1800" dirty="0">
                <a:solidFill>
                  <a:srgbClr val="6897BB"/>
                </a:solidFill>
                <a:effectLst/>
                <a:latin typeface="JetBrains Mono"/>
              </a:rPr>
              <a:t>15</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grade = </a:t>
            </a:r>
            <a:r>
              <a:rPr lang="en-US" sz="1800" dirty="0">
                <a:solidFill>
                  <a:srgbClr val="6A8759"/>
                </a:solidFill>
                <a:effectLst/>
                <a:latin typeface="JetBrains Mono"/>
              </a:rPr>
              <a:t>"moderate"</a:t>
            </a:r>
            <a:br>
              <a:rPr lang="en-US" sz="1800" dirty="0">
                <a:solidFill>
                  <a:srgbClr val="6A8759"/>
                </a:solidFill>
                <a:effectLst/>
                <a:latin typeface="JetBrains Mono"/>
              </a:rPr>
            </a:br>
            <a:r>
              <a:rPr lang="en-US" sz="1800" dirty="0">
                <a:solidFill>
                  <a:srgbClr val="6A8759"/>
                </a:solidFill>
                <a:effectLst/>
                <a:latin typeface="JetBrains Mono"/>
              </a:rPr>
              <a:t>    </a:t>
            </a: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"|Grade modified"</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CC7832"/>
                </a:solidFill>
                <a:effectLst/>
                <a:latin typeface="JetBrains Mono"/>
              </a:rPr>
              <a:t>else</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"Grade not modified"</a:t>
            </a:r>
            <a:r>
              <a:rPr lang="en-US" sz="1800" dirty="0">
                <a:solidFill>
                  <a:srgbClr val="A9B7C6"/>
                </a:solidFill>
                <a:effectLst/>
                <a:latin typeface="JetBrains Mono"/>
              </a:rPr>
              <a:t>)</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f"""</a:t>
            </a:r>
            <a:br>
              <a:rPr lang="en-US" sz="1800" dirty="0">
                <a:solidFill>
                  <a:srgbClr val="6A8759"/>
                </a:solidFill>
                <a:effectLst/>
                <a:latin typeface="JetBrains Mono"/>
              </a:rPr>
            </a:br>
            <a:r>
              <a:rPr lang="en-US" sz="1800" dirty="0">
                <a:solidFill>
                  <a:srgbClr val="6A8759"/>
                </a:solidFill>
                <a:effectLst/>
                <a:latin typeface="JetBrains Mono"/>
              </a:rPr>
              <a:t>Final trail details</a:t>
            </a:r>
            <a:br>
              <a:rPr lang="en-US" sz="1800" dirty="0">
                <a:solidFill>
                  <a:srgbClr val="6A8759"/>
                </a:solidFill>
                <a:effectLst/>
                <a:latin typeface="JetBrains Mono"/>
              </a:rPr>
            </a:br>
            <a:r>
              <a:rPr lang="en-US" sz="1800" dirty="0">
                <a:solidFill>
                  <a:srgbClr val="6A8759"/>
                </a:solidFill>
                <a:effectLst/>
                <a:latin typeface="JetBrains Mono"/>
              </a:rPr>
              <a:t>--------------------</a:t>
            </a:r>
            <a:br>
              <a:rPr lang="en-US" sz="1800" dirty="0">
                <a:solidFill>
                  <a:srgbClr val="6A8759"/>
                </a:solidFill>
                <a:effectLst/>
                <a:latin typeface="JetBrains Mono"/>
              </a:rPr>
            </a:br>
            <a:r>
              <a:rPr lang="en-US" sz="1800" dirty="0">
                <a:solidFill>
                  <a:srgbClr val="6A8759"/>
                </a:solidFill>
                <a:effectLst/>
                <a:latin typeface="JetBrains Mono"/>
              </a:rPr>
              <a:t>Grade: </a:t>
            </a:r>
            <a:r>
              <a:rPr lang="en-US" sz="1800" dirty="0">
                <a:solidFill>
                  <a:srgbClr val="CC7832"/>
                </a:solidFill>
                <a:effectLst/>
                <a:latin typeface="JetBrains Mono"/>
              </a:rPr>
              <a:t>{</a:t>
            </a:r>
            <a:r>
              <a:rPr lang="en-US" sz="1800" dirty="0">
                <a:solidFill>
                  <a:srgbClr val="A9B7C6"/>
                </a:solidFill>
                <a:effectLst/>
                <a:latin typeface="JetBrains Mono"/>
              </a:rPr>
              <a:t>grade</a:t>
            </a:r>
            <a:r>
              <a:rPr lang="en-US" sz="1800" dirty="0">
                <a:solidFill>
                  <a:srgbClr val="CC7832"/>
                </a:solidFill>
                <a:effectLst/>
                <a:latin typeface="JetBrains Mono"/>
              </a:rPr>
              <a:t>} </a:t>
            </a:r>
            <a:br>
              <a:rPr lang="en-US" sz="1800" dirty="0">
                <a:solidFill>
                  <a:srgbClr val="CC7832"/>
                </a:solidFill>
                <a:effectLst/>
                <a:latin typeface="JetBrains Mono"/>
              </a:rPr>
            </a:br>
            <a:r>
              <a:rPr lang="en-US" sz="1800" dirty="0">
                <a:solidFill>
                  <a:srgbClr val="6A8759"/>
                </a:solidFill>
                <a:effectLst/>
                <a:latin typeface="JetBrains Mono"/>
              </a:rPr>
              <a:t>Slope: </a:t>
            </a:r>
            <a:r>
              <a:rPr lang="en-US" sz="1800" dirty="0">
                <a:solidFill>
                  <a:srgbClr val="CC7832"/>
                </a:solidFill>
                <a:effectLst/>
                <a:latin typeface="JetBrains Mono"/>
              </a:rPr>
              <a:t>{</a:t>
            </a:r>
            <a:r>
              <a:rPr lang="en-US" sz="1800" dirty="0">
                <a:solidFill>
                  <a:srgbClr val="A9B7C6"/>
                </a:solidFill>
                <a:effectLst/>
                <a:latin typeface="JetBrains Mono"/>
              </a:rPr>
              <a:t>slope</a:t>
            </a:r>
            <a:r>
              <a:rPr lang="en-US" sz="1800" dirty="0">
                <a:solidFill>
                  <a:srgbClr val="CC7832"/>
                </a:solidFill>
                <a:effectLst/>
                <a:latin typeface="JetBrains Mono"/>
              </a:rPr>
              <a:t>}</a:t>
            </a:r>
            <a:r>
              <a:rPr lang="en-US" sz="1800" dirty="0">
                <a:solidFill>
                  <a:srgbClr val="6A8759"/>
                </a:solidFill>
                <a:effectLst/>
                <a:latin typeface="JetBrains Mono"/>
              </a:rPr>
              <a:t>"""</a:t>
            </a:r>
            <a:r>
              <a:rPr lang="en-US" sz="1800" dirty="0">
                <a:solidFill>
                  <a:srgbClr val="A9B7C6"/>
                </a:solidFill>
                <a:effectLst/>
                <a:latin typeface="JetBrains Mono"/>
              </a:rPr>
              <a: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10</a:t>
            </a:fld>
            <a:endParaRPr lang="en-US" altLang="en-US"/>
          </a:p>
        </p:txBody>
      </p:sp>
    </p:spTree>
    <p:extLst>
      <p:ext uri="{BB962C8B-B14F-4D97-AF65-F5344CB8AC3E}">
        <p14:creationId xmlns:p14="http://schemas.microsoft.com/office/powerpoint/2010/main" val="344776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46CCF-26BB-C1D9-3A4E-77A0711B56EB}"/>
              </a:ext>
            </a:extLst>
          </p:cNvPr>
          <p:cNvSpPr>
            <a:spLocks noGrp="1" noRot="1" noChangeAspect="1"/>
          </p:cNvSpPr>
          <p:nvPr>
            <p:ph type="sldImg"/>
          </p:nvPr>
        </p:nvSpPr>
        <p:spPr/>
      </p:sp>
      <p:sp>
        <p:nvSpPr>
          <p:cNvPr id="14339" name="Notes Placeholder 2">
            <a:extLst>
              <a:ext uri="{FF2B5EF4-FFF2-40B4-BE49-F238E27FC236}">
                <a16:creationId xmlns:a16="http://schemas.microsoft.com/office/drawing/2014/main" id="{A09E56A8-BD51-1472-065D-374F77CA042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buFont typeface="Calibri" panose="020F0502020204030204" pitchFamily="34" charset="0"/>
              <a:buAutoNum type="arabicPeriod"/>
            </a:pPr>
            <a:r>
              <a:rPr lang="en-US" altLang="en-US" dirty="0">
                <a:latin typeface="Arial" panose="020B0604020202020204" pitchFamily="34" charset="0"/>
              </a:rPr>
              <a:t>How many </a:t>
            </a:r>
            <a:r>
              <a:rPr lang="en-US" altLang="en-US" dirty="0" err="1">
                <a:solidFill>
                  <a:srgbClr val="0000FF"/>
                </a:solidFill>
                <a:latin typeface="Arial" panose="020B0604020202020204" pitchFamily="34" charset="0"/>
              </a:rPr>
              <a:t>elif</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blocks of code can you have?</a:t>
            </a:r>
            <a:br>
              <a:rPr lang="en-US" altLang="en-US" dirty="0">
                <a:latin typeface="Arial" panose="020B0604020202020204" pitchFamily="34" charset="0"/>
              </a:rPr>
            </a:br>
            <a:r>
              <a:rPr lang="en-US" altLang="en-US" dirty="0">
                <a:latin typeface="Arial" panose="020B0604020202020204" pitchFamily="34" charset="0"/>
              </a:rPr>
              <a:t>sky’s the limit, but if you have many, there’s probably a better way to do it…(Google ‘Python dictionary’)</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How many </a:t>
            </a:r>
            <a:r>
              <a:rPr lang="en-US" altLang="en-US" dirty="0">
                <a:solidFill>
                  <a:srgbClr val="0000FF"/>
                </a:solidFill>
                <a:latin typeface="Arial" panose="020B0604020202020204" pitchFamily="34" charset="0"/>
              </a:rPr>
              <a:t>else</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blocks can go with each</a:t>
            </a:r>
            <a:r>
              <a:rPr lang="en-US" altLang="en-US" dirty="0">
                <a:solidFill>
                  <a:srgbClr val="FF0066"/>
                </a:solidFill>
                <a:latin typeface="Arial" panose="020B0604020202020204" pitchFamily="34" charset="0"/>
              </a:rPr>
              <a:t> </a:t>
            </a:r>
            <a:r>
              <a:rPr lang="en-US" altLang="en-US" dirty="0">
                <a:solidFill>
                  <a:srgbClr val="0000FF"/>
                </a:solidFill>
                <a:latin typeface="Arial" panose="020B0604020202020204" pitchFamily="34" charset="0"/>
              </a:rPr>
              <a:t>if</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a:t>
            </a:r>
            <a:br>
              <a:rPr lang="en-US" altLang="en-US" dirty="0">
                <a:latin typeface="Arial" panose="020B0604020202020204" pitchFamily="34" charset="0"/>
              </a:rPr>
            </a:br>
            <a:r>
              <a:rPr lang="en-US" altLang="en-US" dirty="0">
                <a:latin typeface="Arial" panose="020B0604020202020204" pitchFamily="34" charset="0"/>
              </a:rPr>
              <a:t>at most one</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Is the </a:t>
            </a:r>
            <a:r>
              <a:rPr lang="en-US" altLang="en-US" dirty="0">
                <a:solidFill>
                  <a:srgbClr val="0000FF"/>
                </a:solidFill>
                <a:latin typeface="Arial" panose="020B0604020202020204" pitchFamily="34" charset="0"/>
              </a:rPr>
              <a:t>else</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 required?</a:t>
            </a:r>
            <a:br>
              <a:rPr lang="en-US" altLang="en-US" dirty="0">
                <a:latin typeface="Arial" panose="020B0604020202020204" pitchFamily="34" charset="0"/>
              </a:rPr>
            </a:br>
            <a:r>
              <a:rPr lang="en-US" altLang="en-US" dirty="0">
                <a:latin typeface="Arial" panose="020B0604020202020204" pitchFamily="34" charset="0"/>
              </a:rPr>
              <a:t>No</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Which of these examples always print something?</a:t>
            </a:r>
            <a:br>
              <a:rPr lang="en-US" altLang="en-US" dirty="0">
                <a:latin typeface="Arial" panose="020B0604020202020204" pitchFamily="34" charset="0"/>
              </a:rPr>
            </a:br>
            <a:r>
              <a:rPr lang="en-US" altLang="en-US" dirty="0">
                <a:latin typeface="Arial" panose="020B0604020202020204" pitchFamily="34" charset="0"/>
              </a:rPr>
              <a:t>The first two.</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If conditional statement 1 is true will all of these examples print something?</a:t>
            </a:r>
            <a:br>
              <a:rPr lang="en-US" altLang="en-US" dirty="0">
                <a:latin typeface="Arial" panose="020B0604020202020204" pitchFamily="34" charset="0"/>
              </a:rPr>
            </a:br>
            <a:r>
              <a:rPr lang="en-US" altLang="en-US" dirty="0">
                <a:latin typeface="Arial" panose="020B0604020202020204" pitchFamily="34" charset="0"/>
              </a:rPr>
              <a:t>Yes, they’ll all print ‘hi’</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Give an example for conditional statements 1 and 2 so that ‘ho’ would never be printed.</a:t>
            </a:r>
            <a:br>
              <a:rPr lang="en-US" altLang="en-US" dirty="0">
                <a:latin typeface="Arial" panose="020B0604020202020204" pitchFamily="34" charset="0"/>
              </a:rPr>
            </a:br>
            <a:r>
              <a:rPr lang="en-US" altLang="en-US" dirty="0">
                <a:latin typeface="Arial" panose="020B0604020202020204" pitchFamily="34" charset="0"/>
              </a:rPr>
              <a:t>cs1: x &lt; 10</a:t>
            </a:r>
            <a:br>
              <a:rPr lang="en-US" altLang="en-US" dirty="0">
                <a:latin typeface="Arial" panose="020B0604020202020204" pitchFamily="34" charset="0"/>
              </a:rPr>
            </a:br>
            <a:r>
              <a:rPr lang="en-US" altLang="en-US" dirty="0">
                <a:latin typeface="Arial" panose="020B0604020202020204" pitchFamily="34" charset="0"/>
              </a:rPr>
              <a:t>cs2: x &lt;  9</a:t>
            </a:r>
          </a:p>
        </p:txBody>
      </p:sp>
      <p:sp>
        <p:nvSpPr>
          <p:cNvPr id="14340" name="Slide Number Placeholder 3">
            <a:extLst>
              <a:ext uri="{FF2B5EF4-FFF2-40B4-BE49-F238E27FC236}">
                <a16:creationId xmlns:a16="http://schemas.microsoft.com/office/drawing/2014/main" id="{1F62CEF5-6CCE-0A73-A09D-41C8CC70C32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03BB612-AB5E-457D-A5B9-7F0C3725CC82}" type="slidenum">
              <a:rPr lang="en-US" altLang="en-US"/>
              <a:pPr>
                <a:spcBef>
                  <a:spcPct val="0"/>
                </a:spcBef>
              </a:pPr>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 logic, conceived by George Boole, is considered to as foundation for the information age.  Boolean logic is a type of algebra in which all expressions are calculated as either true or false.  All aspects of computing, from your ArcGIS Project files to your Google directions to the convenience store, at the very core, are based on combinations of binary values.  This video will familiarize you with logic concepts you need to automate decision-making in geospatial applications.</a:t>
            </a:r>
          </a:p>
        </p:txBody>
      </p:sp>
      <p:sp>
        <p:nvSpPr>
          <p:cNvPr id="4" name="Slide Number Placeholder 3"/>
          <p:cNvSpPr>
            <a:spLocks noGrp="1"/>
          </p:cNvSpPr>
          <p:nvPr>
            <p:ph type="sldNum" sz="quarter" idx="5"/>
          </p:nvPr>
        </p:nvSpPr>
        <p:spPr/>
        <p:txBody>
          <a:bodyPr/>
          <a:lstStyle/>
          <a:p>
            <a:fld id="{757FB37B-4974-4D2E-ABD1-920891847A1F}" type="slidenum">
              <a:rPr lang="en-US" smtClean="0"/>
              <a:t>12</a:t>
            </a:fld>
            <a:endParaRPr lang="en-US"/>
          </a:p>
        </p:txBody>
      </p:sp>
    </p:spTree>
    <p:extLst>
      <p:ext uri="{BB962C8B-B14F-4D97-AF65-F5344CB8AC3E}">
        <p14:creationId xmlns:p14="http://schemas.microsoft.com/office/powerpoint/2010/main" val="3717706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bool, which stands for Boolean, is two things.</a:t>
            </a:r>
          </a:p>
          <a:p>
            <a:endParaRPr lang="en-US" dirty="0"/>
          </a:p>
          <a:p>
            <a:pPr marL="228600" indent="-228600">
              <a:buAutoNum type="arabicParenR"/>
            </a:pPr>
            <a:r>
              <a:rPr lang="en-US" dirty="0"/>
              <a:t>A data type.</a:t>
            </a:r>
            <a:r>
              <a:rPr lang="en-US" sz="1400" kern="0" dirty="0">
                <a:ea typeface="ＭＳ Ｐゴシック" pitchFamily="34" charset="-128"/>
              </a:rPr>
              <a:t> </a:t>
            </a:r>
            <a:r>
              <a:rPr lang="en-US" sz="1200" kern="0" dirty="0">
                <a:ea typeface="ＭＳ Ｐゴシック" pitchFamily="34" charset="-128"/>
              </a:rPr>
              <a:t>Built-in constants True and False are the only values of this data type.</a:t>
            </a:r>
            <a:endParaRPr lang="en-US" dirty="0"/>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0" dirty="0">
                <a:ea typeface="ＭＳ Ｐゴシック" pitchFamily="34" charset="-128"/>
              </a:rPr>
              <a:t>A built-in function. Returns True or False for a given expression.</a:t>
            </a:r>
          </a:p>
        </p:txBody>
      </p:sp>
      <p:sp>
        <p:nvSpPr>
          <p:cNvPr id="4" name="Slide Number Placeholder 3"/>
          <p:cNvSpPr>
            <a:spLocks noGrp="1"/>
          </p:cNvSpPr>
          <p:nvPr>
            <p:ph type="sldNum" sz="quarter" idx="5"/>
          </p:nvPr>
        </p:nvSpPr>
        <p:spPr/>
        <p:txBody>
          <a:bodyPr/>
          <a:lstStyle/>
          <a:p>
            <a:fld id="{757FB37B-4974-4D2E-ABD1-920891847A1F}" type="slidenum">
              <a:rPr lang="en-US" smtClean="0"/>
              <a:t>13</a:t>
            </a:fld>
            <a:endParaRPr lang="en-US"/>
          </a:p>
        </p:txBody>
      </p:sp>
    </p:spTree>
    <p:extLst>
      <p:ext uri="{BB962C8B-B14F-4D97-AF65-F5344CB8AC3E}">
        <p14:creationId xmlns:p14="http://schemas.microsoft.com/office/powerpoint/2010/main" val="2974031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90000"/>
              </a:lnSpc>
              <a:buNone/>
              <a:defRPr/>
            </a:pPr>
            <a:r>
              <a:rPr lang="en-US" sz="1200" dirty="0">
                <a:ea typeface="ＭＳ Ｐゴシック" pitchFamily="34" charset="-128"/>
              </a:rPr>
              <a:t>The bool function casts the input expression to Boolean.  Since the only value that a Boolean can have is True or False, it either returns True or False. </a:t>
            </a:r>
          </a:p>
          <a:p>
            <a:endParaRPr lang="en-US" dirty="0"/>
          </a:p>
          <a:p>
            <a:r>
              <a:rPr lang="en-US" dirty="0"/>
              <a:t>import sys</a:t>
            </a:r>
          </a:p>
          <a:p>
            <a:r>
              <a:rPr lang="en-US" dirty="0"/>
              <a:t>x = 5 </a:t>
            </a:r>
          </a:p>
          <a:p>
            <a:r>
              <a:rPr lang="en-US" dirty="0"/>
              <a:t>bool(x &lt;= 0 or x &gt;= 10)</a:t>
            </a:r>
          </a:p>
          <a:p>
            <a:endParaRPr lang="en-US" dirty="0"/>
          </a:p>
          <a:p>
            <a:r>
              <a:rPr lang="en-US" dirty="0" err="1"/>
              <a:t>ssn</a:t>
            </a:r>
            <a:r>
              <a:rPr lang="en-US" dirty="0"/>
              <a:t> = "123-45-6789"</a:t>
            </a:r>
          </a:p>
          <a:p>
            <a:r>
              <a:rPr lang="en-US" dirty="0"/>
              <a:t>bool(not </a:t>
            </a:r>
            <a:r>
              <a:rPr lang="en-US" dirty="0" err="1"/>
              <a:t>ssn.isalpha</a:t>
            </a:r>
            <a:r>
              <a:rPr lang="en-US" dirty="0"/>
              <a:t>())</a:t>
            </a:r>
          </a:p>
          <a:p>
            <a:endParaRPr lang="en-US" dirty="0"/>
          </a:p>
          <a:p>
            <a:r>
              <a:rPr lang="en-US" dirty="0"/>
              <a:t>import </a:t>
            </a:r>
            <a:r>
              <a:rPr lang="en-US" dirty="0" err="1"/>
              <a:t>os</a:t>
            </a:r>
            <a:endParaRPr lang="en-US" dirty="0"/>
          </a:p>
          <a:p>
            <a:r>
              <a:rPr lang="en-US" dirty="0" err="1"/>
              <a:t>out_dir</a:t>
            </a:r>
            <a:r>
              <a:rPr lang="en-US" dirty="0"/>
              <a:t> = "C:/temp"</a:t>
            </a:r>
          </a:p>
          <a:p>
            <a:r>
              <a:rPr lang="en-US" dirty="0"/>
              <a:t>if not </a:t>
            </a:r>
            <a:r>
              <a:rPr lang="en-US" dirty="0" err="1"/>
              <a:t>os.path.exists</a:t>
            </a:r>
            <a:r>
              <a:rPr lang="en-US" dirty="0"/>
              <a:t>("C:/temp"):</a:t>
            </a:r>
          </a:p>
          <a:p>
            <a:r>
              <a:rPr lang="en-US" dirty="0"/>
              <a:t>    </a:t>
            </a:r>
            <a:r>
              <a:rPr lang="en-US" dirty="0" err="1"/>
              <a:t>os.mkdir</a:t>
            </a:r>
            <a:r>
              <a:rPr lang="en-US" dirty="0"/>
              <a:t>(</a:t>
            </a:r>
            <a:r>
              <a:rPr lang="en-US" dirty="0" err="1"/>
              <a:t>out_dir</a:t>
            </a:r>
            <a:r>
              <a:rPr lang="en-US" dirty="0"/>
              <a:t>)</a:t>
            </a:r>
          </a:p>
          <a:p>
            <a:r>
              <a:rPr lang="en-US" dirty="0" err="1"/>
              <a:t>my_files</a:t>
            </a:r>
            <a:r>
              <a:rPr lang="en-US" dirty="0"/>
              <a:t> = </a:t>
            </a:r>
            <a:r>
              <a:rPr lang="en-US" dirty="0" err="1"/>
              <a:t>os.listdir</a:t>
            </a:r>
            <a:r>
              <a:rPr lang="en-US" dirty="0"/>
              <a:t>(</a:t>
            </a:r>
            <a:r>
              <a:rPr lang="en-US" dirty="0" err="1"/>
              <a:t>out_dir</a:t>
            </a:r>
            <a:r>
              <a:rPr lang="en-US" dirty="0"/>
              <a:t>)</a:t>
            </a:r>
          </a:p>
          <a:p>
            <a:r>
              <a:rPr lang="en-US" dirty="0"/>
              <a:t>if not </a:t>
            </a:r>
            <a:r>
              <a:rPr lang="en-US" dirty="0" err="1"/>
              <a:t>my_files</a:t>
            </a:r>
            <a:r>
              <a:rPr lang="en-US" dirty="0"/>
              <a:t>:</a:t>
            </a:r>
          </a:p>
          <a:p>
            <a:r>
              <a:rPr lang="en-US" dirty="0"/>
              <a:t>    print(f"{</a:t>
            </a:r>
            <a:r>
              <a:rPr lang="en-US" dirty="0" err="1"/>
              <a:t>out_dir</a:t>
            </a:r>
            <a:r>
              <a:rPr lang="en-US" dirty="0"/>
              <a:t>} is empty.")</a:t>
            </a:r>
          </a:p>
          <a:p>
            <a:endParaRPr lang="en-US" dirty="0"/>
          </a:p>
          <a:p>
            <a:r>
              <a:rPr lang="en-US" dirty="0"/>
              <a:t>if 20 &lt; weight &lt; 40 and 3 &lt;= age &lt;= 5:</a:t>
            </a:r>
          </a:p>
          <a:p>
            <a:r>
              <a:rPr lang="en-US" dirty="0"/>
              <a:t>    seat = "booster"</a:t>
            </a:r>
          </a:p>
          <a:p>
            <a:endParaRPr lang="en-US" dirty="0"/>
          </a:p>
          <a:p>
            <a:endParaRPr lang="en-US" dirty="0"/>
          </a:p>
          <a:p>
            <a:r>
              <a:rPr lang="en-US" dirty="0"/>
              <a:t>x = 5</a:t>
            </a:r>
          </a:p>
          <a:p>
            <a:r>
              <a:rPr lang="en-US" dirty="0"/>
              <a:t>y = 6</a:t>
            </a:r>
          </a:p>
          <a:p>
            <a:r>
              <a:rPr lang="en-US" dirty="0"/>
              <a:t>bool(x &gt;= y)</a:t>
            </a:r>
          </a:p>
          <a:p>
            <a:endParaRPr lang="en-US" dirty="0"/>
          </a:p>
          <a:p>
            <a:r>
              <a:rPr lang="en-US" dirty="0" err="1"/>
              <a:t>my_list</a:t>
            </a:r>
            <a:r>
              <a:rPr lang="en-US" dirty="0"/>
              <a:t> = []</a:t>
            </a:r>
          </a:p>
          <a:p>
            <a:r>
              <a:rPr lang="en-US" dirty="0"/>
              <a:t>bool(</a:t>
            </a:r>
            <a:r>
              <a:rPr lang="en-US" dirty="0" err="1"/>
              <a:t>my_list</a:t>
            </a:r>
            <a:r>
              <a:rPr lang="en-US" dirty="0"/>
              <a:t>)</a:t>
            </a:r>
          </a:p>
          <a:p>
            <a:r>
              <a:rPr lang="en-US" dirty="0"/>
              <a:t>place = "Hawaii"</a:t>
            </a:r>
          </a:p>
          <a:p>
            <a:r>
              <a:rPr lang="en-US" dirty="0"/>
              <a:t>bool(place)</a:t>
            </a:r>
          </a:p>
          <a:p>
            <a:r>
              <a:rPr lang="en-US" dirty="0"/>
              <a:t>bool("ha" in </a:t>
            </a:r>
            <a:r>
              <a:rPr lang="en-US" dirty="0" err="1"/>
              <a:t>place.lower</a:t>
            </a:r>
            <a:r>
              <a:rPr lang="en-US" dirty="0"/>
              <a:t>() or "</a:t>
            </a:r>
            <a:r>
              <a:rPr lang="en-US" dirty="0" err="1"/>
              <a:t>ba</a:t>
            </a:r>
            <a:r>
              <a:rPr lang="en-US" dirty="0"/>
              <a:t>" in </a:t>
            </a:r>
            <a:r>
              <a:rPr lang="en-US" dirty="0" err="1"/>
              <a:t>place.lower</a:t>
            </a:r>
            <a:r>
              <a:rPr lang="en-US" dirty="0"/>
              <a:t>())</a:t>
            </a:r>
          </a:p>
          <a:p>
            <a:endParaRPr lang="en-US" dirty="0"/>
          </a:p>
          <a:p>
            <a:r>
              <a:rPr lang="en-US" dirty="0"/>
              <a:t>country = "United States of America"</a:t>
            </a:r>
          </a:p>
          <a:p>
            <a:r>
              <a:rPr lang="en-US" dirty="0" err="1"/>
              <a:t>country.startswith</a:t>
            </a:r>
            <a:r>
              <a:rPr lang="en-US" dirty="0"/>
              <a:t>("Un") and "State" in country</a:t>
            </a:r>
          </a:p>
        </p:txBody>
      </p:sp>
      <p:sp>
        <p:nvSpPr>
          <p:cNvPr id="4" name="Slide Number Placeholder 3"/>
          <p:cNvSpPr>
            <a:spLocks noGrp="1"/>
          </p:cNvSpPr>
          <p:nvPr>
            <p:ph type="sldNum" sz="quarter" idx="5"/>
          </p:nvPr>
        </p:nvSpPr>
        <p:spPr/>
        <p:txBody>
          <a:bodyPr/>
          <a:lstStyle/>
          <a:p>
            <a:fld id="{757FB37B-4974-4D2E-ABD1-920891847A1F}" type="slidenum">
              <a:rPr lang="en-US" smtClean="0"/>
              <a:t>14</a:t>
            </a:fld>
            <a:endParaRPr lang="en-US"/>
          </a:p>
        </p:txBody>
      </p:sp>
    </p:spTree>
    <p:extLst>
      <p:ext uri="{BB962C8B-B14F-4D97-AF65-F5344CB8AC3E}">
        <p14:creationId xmlns:p14="http://schemas.microsoft.com/office/powerpoint/2010/main" val="3671908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bool function casts</a:t>
            </a:r>
          </a:p>
          <a:p>
            <a:endParaRPr lang="en-US" dirty="0"/>
          </a:p>
          <a:p>
            <a:r>
              <a:rPr lang="en-US" dirty="0"/>
              <a:t>import sys</a:t>
            </a:r>
          </a:p>
          <a:p>
            <a:r>
              <a:rPr lang="en-US" dirty="0"/>
              <a:t>x = 5 </a:t>
            </a:r>
          </a:p>
          <a:p>
            <a:r>
              <a:rPr lang="en-US" dirty="0"/>
              <a:t>bool(x &lt;= 0 or x &gt;= 10)</a:t>
            </a:r>
          </a:p>
          <a:p>
            <a:endParaRPr lang="en-US" dirty="0"/>
          </a:p>
          <a:p>
            <a:r>
              <a:rPr lang="en-US" dirty="0" err="1"/>
              <a:t>ssn</a:t>
            </a:r>
            <a:r>
              <a:rPr lang="en-US" dirty="0"/>
              <a:t> = "123-45-6789"</a:t>
            </a:r>
          </a:p>
          <a:p>
            <a:r>
              <a:rPr lang="en-US" dirty="0"/>
              <a:t>bool(not </a:t>
            </a:r>
            <a:r>
              <a:rPr lang="en-US" dirty="0" err="1"/>
              <a:t>ssn.isalpha</a:t>
            </a:r>
            <a:r>
              <a:rPr lang="en-US" dirty="0"/>
              <a:t>())</a:t>
            </a:r>
          </a:p>
          <a:p>
            <a:endParaRPr lang="en-US" dirty="0"/>
          </a:p>
          <a:p>
            <a:r>
              <a:rPr lang="en-US" dirty="0"/>
              <a:t>import </a:t>
            </a:r>
            <a:r>
              <a:rPr lang="en-US" dirty="0" err="1"/>
              <a:t>os</a:t>
            </a:r>
            <a:endParaRPr lang="en-US" dirty="0"/>
          </a:p>
          <a:p>
            <a:r>
              <a:rPr lang="en-US" dirty="0" err="1"/>
              <a:t>out_dir</a:t>
            </a:r>
            <a:r>
              <a:rPr lang="en-US" dirty="0"/>
              <a:t> = "C:/temp"</a:t>
            </a:r>
          </a:p>
          <a:p>
            <a:r>
              <a:rPr lang="en-US" dirty="0"/>
              <a:t>if not </a:t>
            </a:r>
            <a:r>
              <a:rPr lang="en-US" dirty="0" err="1"/>
              <a:t>os.path.exists</a:t>
            </a:r>
            <a:r>
              <a:rPr lang="en-US" dirty="0"/>
              <a:t>("C:/temp"):</a:t>
            </a:r>
          </a:p>
          <a:p>
            <a:r>
              <a:rPr lang="en-US" dirty="0"/>
              <a:t>    </a:t>
            </a:r>
            <a:r>
              <a:rPr lang="en-US" dirty="0" err="1"/>
              <a:t>os.mkdir</a:t>
            </a:r>
            <a:r>
              <a:rPr lang="en-US" dirty="0"/>
              <a:t>(</a:t>
            </a:r>
            <a:r>
              <a:rPr lang="en-US" dirty="0" err="1"/>
              <a:t>out_dir</a:t>
            </a:r>
            <a:r>
              <a:rPr lang="en-US" dirty="0"/>
              <a:t>)</a:t>
            </a:r>
          </a:p>
          <a:p>
            <a:r>
              <a:rPr lang="en-US" dirty="0" err="1"/>
              <a:t>my_files</a:t>
            </a:r>
            <a:r>
              <a:rPr lang="en-US" dirty="0"/>
              <a:t> = </a:t>
            </a:r>
            <a:r>
              <a:rPr lang="en-US" dirty="0" err="1"/>
              <a:t>os.listdir</a:t>
            </a:r>
            <a:r>
              <a:rPr lang="en-US" dirty="0"/>
              <a:t>(</a:t>
            </a:r>
            <a:r>
              <a:rPr lang="en-US" dirty="0" err="1"/>
              <a:t>out_dir</a:t>
            </a:r>
            <a:r>
              <a:rPr lang="en-US" dirty="0"/>
              <a:t>)</a:t>
            </a:r>
          </a:p>
          <a:p>
            <a:r>
              <a:rPr lang="en-US" dirty="0"/>
              <a:t>if not </a:t>
            </a:r>
            <a:r>
              <a:rPr lang="en-US" dirty="0" err="1"/>
              <a:t>my_files</a:t>
            </a:r>
            <a:r>
              <a:rPr lang="en-US" dirty="0"/>
              <a:t>:</a:t>
            </a:r>
          </a:p>
          <a:p>
            <a:r>
              <a:rPr lang="en-US" dirty="0"/>
              <a:t>    print(f"{</a:t>
            </a:r>
            <a:r>
              <a:rPr lang="en-US" dirty="0" err="1"/>
              <a:t>out_dir</a:t>
            </a:r>
            <a:r>
              <a:rPr lang="en-US" dirty="0"/>
              <a:t>} is empty.")</a:t>
            </a:r>
          </a:p>
          <a:p>
            <a:endParaRPr lang="en-US" dirty="0"/>
          </a:p>
          <a:p>
            <a:r>
              <a:rPr lang="en-US" dirty="0"/>
              <a:t>if 20 &lt; weight &lt; 40 and 3 &lt;= age &lt;= 5:</a:t>
            </a:r>
          </a:p>
          <a:p>
            <a:r>
              <a:rPr lang="en-US" dirty="0"/>
              <a:t>    seat = "booster"</a:t>
            </a:r>
          </a:p>
          <a:p>
            <a:endParaRPr lang="en-US" dirty="0"/>
          </a:p>
          <a:p>
            <a:endParaRPr lang="en-US" dirty="0"/>
          </a:p>
          <a:p>
            <a:r>
              <a:rPr lang="en-US" dirty="0"/>
              <a:t>x = 5</a:t>
            </a:r>
          </a:p>
          <a:p>
            <a:r>
              <a:rPr lang="en-US" dirty="0"/>
              <a:t>y = 6</a:t>
            </a:r>
          </a:p>
          <a:p>
            <a:r>
              <a:rPr lang="en-US" dirty="0"/>
              <a:t>bool(x &gt;= y)</a:t>
            </a:r>
          </a:p>
          <a:p>
            <a:endParaRPr lang="en-US" dirty="0"/>
          </a:p>
          <a:p>
            <a:r>
              <a:rPr lang="en-US" dirty="0" err="1"/>
              <a:t>my_list</a:t>
            </a:r>
            <a:r>
              <a:rPr lang="en-US" dirty="0"/>
              <a:t> = []</a:t>
            </a:r>
          </a:p>
          <a:p>
            <a:r>
              <a:rPr lang="en-US" dirty="0"/>
              <a:t>bool(</a:t>
            </a:r>
            <a:r>
              <a:rPr lang="en-US" dirty="0" err="1"/>
              <a:t>my_list</a:t>
            </a:r>
            <a:r>
              <a:rPr lang="en-US" dirty="0"/>
              <a:t>)</a:t>
            </a:r>
          </a:p>
          <a:p>
            <a:r>
              <a:rPr lang="en-US" dirty="0"/>
              <a:t>place = "Hawaii"</a:t>
            </a:r>
          </a:p>
          <a:p>
            <a:r>
              <a:rPr lang="en-US" dirty="0"/>
              <a:t>bool(place)</a:t>
            </a:r>
          </a:p>
          <a:p>
            <a:r>
              <a:rPr lang="en-US" dirty="0"/>
              <a:t>bool("ha" in </a:t>
            </a:r>
            <a:r>
              <a:rPr lang="en-US" dirty="0" err="1"/>
              <a:t>place.lower</a:t>
            </a:r>
            <a:r>
              <a:rPr lang="en-US" dirty="0"/>
              <a:t>() or "</a:t>
            </a:r>
            <a:r>
              <a:rPr lang="en-US" dirty="0" err="1"/>
              <a:t>ba</a:t>
            </a:r>
            <a:r>
              <a:rPr lang="en-US" dirty="0"/>
              <a:t>" in </a:t>
            </a:r>
            <a:r>
              <a:rPr lang="en-US" dirty="0" err="1"/>
              <a:t>place.lower</a:t>
            </a:r>
            <a:r>
              <a:rPr lang="en-US" dirty="0"/>
              <a:t>())</a:t>
            </a:r>
          </a:p>
          <a:p>
            <a:endParaRPr lang="en-US" dirty="0"/>
          </a:p>
          <a:p>
            <a:r>
              <a:rPr lang="en-US" dirty="0"/>
              <a:t>country = "United States of America"</a:t>
            </a:r>
          </a:p>
          <a:p>
            <a:r>
              <a:rPr lang="en-US" dirty="0" err="1"/>
              <a:t>country.startswith</a:t>
            </a:r>
            <a:r>
              <a:rPr lang="en-US" dirty="0"/>
              <a:t>("Un") and "State" in country</a:t>
            </a:r>
          </a:p>
        </p:txBody>
      </p:sp>
      <p:sp>
        <p:nvSpPr>
          <p:cNvPr id="4" name="Slide Number Placeholder 3"/>
          <p:cNvSpPr>
            <a:spLocks noGrp="1"/>
          </p:cNvSpPr>
          <p:nvPr>
            <p:ph type="sldNum" sz="quarter" idx="5"/>
          </p:nvPr>
        </p:nvSpPr>
        <p:spPr/>
        <p:txBody>
          <a:bodyPr/>
          <a:lstStyle/>
          <a:p>
            <a:fld id="{757FB37B-4974-4D2E-ABD1-920891847A1F}" type="slidenum">
              <a:rPr lang="en-US" smtClean="0"/>
              <a:t>16</a:t>
            </a:fld>
            <a:endParaRPr lang="en-US"/>
          </a:p>
        </p:txBody>
      </p:sp>
    </p:spTree>
    <p:extLst>
      <p:ext uri="{BB962C8B-B14F-4D97-AF65-F5344CB8AC3E}">
        <p14:creationId xmlns:p14="http://schemas.microsoft.com/office/powerpoint/2010/main" val="296190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bool function casts</a:t>
            </a:r>
          </a:p>
          <a:p>
            <a:endParaRPr lang="en-US" dirty="0"/>
          </a:p>
          <a:p>
            <a:r>
              <a:rPr lang="en-US" dirty="0"/>
              <a:t>import sys</a:t>
            </a:r>
          </a:p>
          <a:p>
            <a:r>
              <a:rPr lang="en-US" dirty="0"/>
              <a:t>x = 5 </a:t>
            </a:r>
          </a:p>
          <a:p>
            <a:r>
              <a:rPr lang="en-US" dirty="0"/>
              <a:t>bool(x &lt;= 0 or x &gt;= 10)</a:t>
            </a:r>
          </a:p>
          <a:p>
            <a:endParaRPr lang="en-US" dirty="0"/>
          </a:p>
          <a:p>
            <a:r>
              <a:rPr lang="en-US" dirty="0" err="1"/>
              <a:t>ssn</a:t>
            </a:r>
            <a:r>
              <a:rPr lang="en-US" dirty="0"/>
              <a:t> = "123-45-6789"</a:t>
            </a:r>
          </a:p>
          <a:p>
            <a:r>
              <a:rPr lang="en-US" dirty="0"/>
              <a:t>bool(not </a:t>
            </a:r>
            <a:r>
              <a:rPr lang="en-US" dirty="0" err="1"/>
              <a:t>ssn.isalpha</a:t>
            </a:r>
            <a:r>
              <a:rPr lang="en-US" dirty="0"/>
              <a:t>())</a:t>
            </a:r>
          </a:p>
          <a:p>
            <a:endParaRPr lang="en-US" dirty="0"/>
          </a:p>
          <a:p>
            <a:r>
              <a:rPr lang="en-US" dirty="0"/>
              <a:t>import </a:t>
            </a:r>
            <a:r>
              <a:rPr lang="en-US" dirty="0" err="1"/>
              <a:t>os</a:t>
            </a:r>
            <a:endParaRPr lang="en-US" dirty="0"/>
          </a:p>
          <a:p>
            <a:r>
              <a:rPr lang="en-US" dirty="0" err="1"/>
              <a:t>out_dir</a:t>
            </a:r>
            <a:r>
              <a:rPr lang="en-US" dirty="0"/>
              <a:t> = "C:/temp"</a:t>
            </a:r>
          </a:p>
          <a:p>
            <a:r>
              <a:rPr lang="en-US" dirty="0"/>
              <a:t>if not </a:t>
            </a:r>
            <a:r>
              <a:rPr lang="en-US" dirty="0" err="1"/>
              <a:t>os.path.exists</a:t>
            </a:r>
            <a:r>
              <a:rPr lang="en-US" dirty="0"/>
              <a:t>("C:/temp"):</a:t>
            </a:r>
          </a:p>
          <a:p>
            <a:r>
              <a:rPr lang="en-US" dirty="0"/>
              <a:t>    </a:t>
            </a:r>
            <a:r>
              <a:rPr lang="en-US" dirty="0" err="1"/>
              <a:t>os.mkdir</a:t>
            </a:r>
            <a:r>
              <a:rPr lang="en-US" dirty="0"/>
              <a:t>(</a:t>
            </a:r>
            <a:r>
              <a:rPr lang="en-US" dirty="0" err="1"/>
              <a:t>out_dir</a:t>
            </a:r>
            <a:r>
              <a:rPr lang="en-US" dirty="0"/>
              <a:t>)</a:t>
            </a:r>
          </a:p>
          <a:p>
            <a:r>
              <a:rPr lang="en-US" dirty="0" err="1"/>
              <a:t>my_files</a:t>
            </a:r>
            <a:r>
              <a:rPr lang="en-US" dirty="0"/>
              <a:t> = </a:t>
            </a:r>
            <a:r>
              <a:rPr lang="en-US" dirty="0" err="1"/>
              <a:t>os.listdir</a:t>
            </a:r>
            <a:r>
              <a:rPr lang="en-US" dirty="0"/>
              <a:t>(</a:t>
            </a:r>
            <a:r>
              <a:rPr lang="en-US" dirty="0" err="1"/>
              <a:t>out_dir</a:t>
            </a:r>
            <a:r>
              <a:rPr lang="en-US" dirty="0"/>
              <a:t>)</a:t>
            </a:r>
          </a:p>
          <a:p>
            <a:r>
              <a:rPr lang="en-US" dirty="0"/>
              <a:t>if not </a:t>
            </a:r>
            <a:r>
              <a:rPr lang="en-US" dirty="0" err="1"/>
              <a:t>my_files</a:t>
            </a:r>
            <a:r>
              <a:rPr lang="en-US" dirty="0"/>
              <a:t>:</a:t>
            </a:r>
          </a:p>
          <a:p>
            <a:r>
              <a:rPr lang="en-US" dirty="0"/>
              <a:t>    print(f"{</a:t>
            </a:r>
            <a:r>
              <a:rPr lang="en-US" dirty="0" err="1"/>
              <a:t>out_dir</a:t>
            </a:r>
            <a:r>
              <a:rPr lang="en-US" dirty="0"/>
              <a:t>} is empty.")</a:t>
            </a:r>
          </a:p>
          <a:p>
            <a:endParaRPr lang="en-US" dirty="0"/>
          </a:p>
          <a:p>
            <a:r>
              <a:rPr lang="en-US" dirty="0"/>
              <a:t>if 20 &lt; weight &lt; 40 and 3 &lt;= age &lt;= 5:</a:t>
            </a:r>
          </a:p>
          <a:p>
            <a:r>
              <a:rPr lang="en-US" dirty="0"/>
              <a:t>    seat = "booster"</a:t>
            </a:r>
          </a:p>
          <a:p>
            <a:endParaRPr lang="en-US" dirty="0"/>
          </a:p>
          <a:p>
            <a:endParaRPr lang="en-US" dirty="0"/>
          </a:p>
          <a:p>
            <a:r>
              <a:rPr lang="en-US" dirty="0"/>
              <a:t>x = 5</a:t>
            </a:r>
          </a:p>
          <a:p>
            <a:r>
              <a:rPr lang="en-US" dirty="0"/>
              <a:t>y = 6</a:t>
            </a:r>
          </a:p>
          <a:p>
            <a:r>
              <a:rPr lang="en-US" dirty="0"/>
              <a:t>bool(x &gt;= y)</a:t>
            </a:r>
          </a:p>
          <a:p>
            <a:endParaRPr lang="en-US" dirty="0"/>
          </a:p>
          <a:p>
            <a:r>
              <a:rPr lang="en-US" dirty="0" err="1"/>
              <a:t>my_list</a:t>
            </a:r>
            <a:r>
              <a:rPr lang="en-US" dirty="0"/>
              <a:t> = []</a:t>
            </a:r>
          </a:p>
          <a:p>
            <a:r>
              <a:rPr lang="en-US" dirty="0"/>
              <a:t>bool(</a:t>
            </a:r>
            <a:r>
              <a:rPr lang="en-US" dirty="0" err="1"/>
              <a:t>my_list</a:t>
            </a:r>
            <a:r>
              <a:rPr lang="en-US" dirty="0"/>
              <a:t>)</a:t>
            </a:r>
          </a:p>
          <a:p>
            <a:r>
              <a:rPr lang="en-US" dirty="0"/>
              <a:t>place = "Hawaii"</a:t>
            </a:r>
          </a:p>
          <a:p>
            <a:r>
              <a:rPr lang="en-US" dirty="0"/>
              <a:t>bool(place)</a:t>
            </a:r>
          </a:p>
          <a:p>
            <a:r>
              <a:rPr lang="en-US" dirty="0"/>
              <a:t>bool("ha" in </a:t>
            </a:r>
            <a:r>
              <a:rPr lang="en-US" dirty="0" err="1"/>
              <a:t>place.lower</a:t>
            </a:r>
            <a:r>
              <a:rPr lang="en-US" dirty="0"/>
              <a:t>() or "</a:t>
            </a:r>
            <a:r>
              <a:rPr lang="en-US" dirty="0" err="1"/>
              <a:t>ba</a:t>
            </a:r>
            <a:r>
              <a:rPr lang="en-US" dirty="0"/>
              <a:t>" in </a:t>
            </a:r>
            <a:r>
              <a:rPr lang="en-US" dirty="0" err="1"/>
              <a:t>place.lower</a:t>
            </a:r>
            <a:r>
              <a:rPr lang="en-US" dirty="0"/>
              <a:t>())</a:t>
            </a:r>
          </a:p>
          <a:p>
            <a:endParaRPr lang="en-US" dirty="0"/>
          </a:p>
          <a:p>
            <a:r>
              <a:rPr lang="en-US" dirty="0"/>
              <a:t>country = "United States of America"</a:t>
            </a:r>
          </a:p>
          <a:p>
            <a:r>
              <a:rPr lang="en-US" dirty="0" err="1"/>
              <a:t>country.startswith</a:t>
            </a:r>
            <a:r>
              <a:rPr lang="en-US" dirty="0"/>
              <a:t>("Un") and "State" in country</a:t>
            </a:r>
          </a:p>
        </p:txBody>
      </p:sp>
      <p:sp>
        <p:nvSpPr>
          <p:cNvPr id="4" name="Slide Number Placeholder 3"/>
          <p:cNvSpPr>
            <a:spLocks noGrp="1"/>
          </p:cNvSpPr>
          <p:nvPr>
            <p:ph type="sldNum" sz="quarter" idx="5"/>
          </p:nvPr>
        </p:nvSpPr>
        <p:spPr/>
        <p:txBody>
          <a:bodyPr/>
          <a:lstStyle/>
          <a:p>
            <a:fld id="{757FB37B-4974-4D2E-ABD1-920891847A1F}" type="slidenum">
              <a:rPr lang="en-US" smtClean="0"/>
              <a:t>17</a:t>
            </a:fld>
            <a:endParaRPr lang="en-US"/>
          </a:p>
        </p:txBody>
      </p:sp>
    </p:spTree>
    <p:extLst>
      <p:ext uri="{BB962C8B-B14F-4D97-AF65-F5344CB8AC3E}">
        <p14:creationId xmlns:p14="http://schemas.microsoft.com/office/powerpoint/2010/main" val="3538573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Conditions can include any of these comparison and logical operators.   </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18</a:t>
            </a:fld>
            <a:endParaRPr lang="en-US" altLang="en-US"/>
          </a:p>
        </p:txBody>
      </p:sp>
    </p:spTree>
    <p:extLst>
      <p:ext uri="{BB962C8B-B14F-4D97-AF65-F5344CB8AC3E}">
        <p14:creationId xmlns:p14="http://schemas.microsoft.com/office/powerpoint/2010/main" val="3204841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Most Python comparison operators are already familiar from mathematics.   </a:t>
            </a: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19</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20</a:t>
            </a:fld>
            <a:endParaRPr lang="en-US" altLang="en-US"/>
          </a:p>
        </p:txBody>
      </p:sp>
    </p:spTree>
    <p:extLst>
      <p:ext uri="{BB962C8B-B14F-4D97-AF65-F5344CB8AC3E}">
        <p14:creationId xmlns:p14="http://schemas.microsoft.com/office/powerpoint/2010/main" val="119327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are some ways </a:t>
            </a:r>
            <a:r>
              <a:rPr lang="en-US" b="1" dirty="0"/>
              <a:t>you</a:t>
            </a:r>
            <a:r>
              <a:rPr lang="en-US" dirty="0"/>
              <a:t> might use decision-making for your geospatial workflows?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might be as simple as setting the trail difficulty rating based on the change in elevation.  For example, if the slope is greater than 15, set the grade to steep.</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geospatial forums are full of questions involving the logic for checking the value of one field to set the value of another field.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example, you may need to set the soil classification number based on the soil type.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Data management is another common use of decision-making.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third example is updating map layer sources based on their current data sources.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latin typeface="Arial" panose="020B0604020202020204" pitchFamily="34" charset="0"/>
              </a:rPr>
              <a:t>Decisions allow programs to make choices based on conditions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expression that is either true or false, is referred to as a "condition" or a "Boolean expression".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Boolean expression here is Slope &gt; 15%</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bolded phrases in these three examples are the conditions.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2</a:t>
            </a:fld>
            <a:endParaRPr lang="en-US" altLang="en-US"/>
          </a:p>
        </p:txBody>
      </p:sp>
    </p:spTree>
    <p:extLst>
      <p:ext uri="{BB962C8B-B14F-4D97-AF65-F5344CB8AC3E}">
        <p14:creationId xmlns:p14="http://schemas.microsoft.com/office/powerpoint/2010/main" val="627167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21</a:t>
            </a:fld>
            <a:endParaRPr lang="en-US" altLang="en-US"/>
          </a:p>
        </p:txBody>
      </p:sp>
    </p:spTree>
    <p:extLst>
      <p:ext uri="{BB962C8B-B14F-4D97-AF65-F5344CB8AC3E}">
        <p14:creationId xmlns:p14="http://schemas.microsoft.com/office/powerpoint/2010/main" val="1377432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22</a:t>
            </a:fld>
            <a:endParaRPr lang="en-US" altLang="en-US"/>
          </a:p>
        </p:txBody>
      </p:sp>
    </p:spTree>
    <p:extLst>
      <p:ext uri="{BB962C8B-B14F-4D97-AF65-F5344CB8AC3E}">
        <p14:creationId xmlns:p14="http://schemas.microsoft.com/office/powerpoint/2010/main" val="3572021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solidFill>
                <a:srgbClr val="C00000"/>
              </a:solidFill>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23</a:t>
            </a:fld>
            <a:endParaRPr lang="en-US" altLang="en-US"/>
          </a:p>
        </p:txBody>
      </p:sp>
    </p:spTree>
    <p:extLst>
      <p:ext uri="{BB962C8B-B14F-4D97-AF65-F5344CB8AC3E}">
        <p14:creationId xmlns:p14="http://schemas.microsoft.com/office/powerpoint/2010/main" val="101090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24</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25</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2481921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26</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3475046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27</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4177376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BBF34-12D1-5C84-733C-ECFBF049AA92}"/>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28D3998D-8ED6-8C01-CDB9-B1AFFABE6A5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bg1">
                    <a:lumMod val="95000"/>
                  </a:schemeClr>
                </a:solidFill>
              </a:rPr>
              <a:t>Conditional statements are used to execute specific blocks of code based on certain conditions</a:t>
            </a:r>
          </a:p>
          <a:p>
            <a:endParaRPr lang="en-US" altLang="en-US" dirty="0">
              <a:latin typeface="Arial" panose="020B0604020202020204" pitchFamily="34" charset="0"/>
            </a:endParaRPr>
          </a:p>
          <a:p>
            <a:r>
              <a:rPr lang="en-US" altLang="en-US" dirty="0">
                <a:latin typeface="Arial" panose="020B0604020202020204" pitchFamily="34" charset="0"/>
              </a:rPr>
              <a:t>Decision-making syntax uses if, </a:t>
            </a:r>
            <a:r>
              <a:rPr lang="en-US" altLang="en-US" dirty="0" err="1">
                <a:latin typeface="Arial" panose="020B0604020202020204" pitchFamily="34" charset="0"/>
              </a:rPr>
              <a:t>elif</a:t>
            </a:r>
            <a:r>
              <a:rPr lang="en-US" altLang="en-US" dirty="0">
                <a:latin typeface="Arial" panose="020B0604020202020204" pitchFamily="34" charset="0"/>
              </a:rPr>
              <a:t>, and </a:t>
            </a:r>
            <a:r>
              <a:rPr lang="en-US" altLang="en-US" dirty="0" err="1">
                <a:latin typeface="Arial" panose="020B0604020202020204" pitchFamily="34" charset="0"/>
              </a:rPr>
              <a:t>ellse</a:t>
            </a:r>
            <a:r>
              <a:rPr lang="en-US" altLang="en-US" dirty="0">
                <a:latin typeface="Arial" panose="020B0604020202020204" pitchFamily="34" charset="0"/>
              </a:rPr>
              <a:t> keywords, conditions, colons, and indentation</a:t>
            </a:r>
          </a:p>
          <a:p>
            <a:endParaRPr lang="en-US" altLang="en-US" dirty="0">
              <a:latin typeface="Arial" panose="020B0604020202020204" pitchFamily="34" charset="0"/>
            </a:endParaRPr>
          </a:p>
          <a:p>
            <a:r>
              <a:rPr lang="en-US" altLang="en-US" dirty="0">
                <a:latin typeface="Arial" panose="020B0604020202020204" pitchFamily="34" charset="0"/>
              </a:rPr>
              <a:t>Bool function can be used for truth testing</a:t>
            </a:r>
          </a:p>
          <a:p>
            <a:endParaRPr lang="en-US" altLang="en-US" dirty="0">
              <a:latin typeface="Arial" panose="020B0604020202020204" pitchFamily="34" charset="0"/>
            </a:endParaRPr>
          </a:p>
          <a:p>
            <a:r>
              <a:rPr lang="en-US" altLang="en-US" dirty="0">
                <a:latin typeface="Arial" panose="020B0604020202020204" pitchFamily="34" charset="0"/>
              </a:rPr>
              <a:t>Comparison operators can compare numbers or strings, but not numbers with strings</a:t>
            </a:r>
          </a:p>
          <a:p>
            <a:endParaRPr lang="en-US" altLang="en-US" dirty="0">
              <a:latin typeface="Arial" panose="020B0604020202020204" pitchFamily="34" charset="0"/>
            </a:endParaRPr>
          </a:p>
          <a:p>
            <a:r>
              <a:rPr lang="en-US" altLang="en-US" dirty="0">
                <a:latin typeface="Arial" panose="020B0604020202020204" pitchFamily="34" charset="0"/>
              </a:rPr>
              <a:t>Logical operators and, or, not can be used to form compound expressions.</a:t>
            </a:r>
          </a:p>
        </p:txBody>
      </p:sp>
      <p:sp>
        <p:nvSpPr>
          <p:cNvPr id="11268" name="Slide Number Placeholder 3">
            <a:extLst>
              <a:ext uri="{FF2B5EF4-FFF2-40B4-BE49-F238E27FC236}">
                <a16:creationId xmlns:a16="http://schemas.microsoft.com/office/drawing/2014/main" id="{0A1EEBF6-5555-8338-3D09-598F15E35C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3AA1FCE-2E10-446F-BBB5-948580318868}" type="slidenum">
              <a:rPr lang="en-US" altLang="en-US"/>
              <a:pPr>
                <a:spcBef>
                  <a:spcPct val="0"/>
                </a:spcBef>
              </a:pPr>
              <a:t>28</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Decision-making workflows are powerful, but they can often introduce mistakes into the code.  As the saying goes, forewarned is forearmed, so let's arm ourselves by reviewing with some coping techniques and exposure to common mistakes.</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29</a:t>
            </a:fld>
            <a:endParaRPr lang="en-US" altLang="en-US"/>
          </a:p>
        </p:txBody>
      </p:sp>
    </p:spTree>
    <p:extLst>
      <p:ext uri="{BB962C8B-B14F-4D97-AF65-F5344CB8AC3E}">
        <p14:creationId xmlns:p14="http://schemas.microsoft.com/office/powerpoint/2010/main" val="276073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77AA"/>
                </a:solidFill>
                <a:effectLst/>
              </a:rPr>
              <a:t>First, take a look at this forum post.  This person is trying to use Python in the calculate field tool, to use descriptive geological material names to set a numeric class field.  Can you spot any ways you might improve this code?   We'll come back to this again after looking through some issues.</a:t>
            </a:r>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30</a:t>
            </a:fld>
            <a:endParaRPr lang="en-US" altLang="en-US"/>
          </a:p>
        </p:txBody>
      </p:sp>
    </p:spTree>
    <p:extLst>
      <p:ext uri="{BB962C8B-B14F-4D97-AF65-F5344CB8AC3E}">
        <p14:creationId xmlns:p14="http://schemas.microsoft.com/office/powerpoint/2010/main" val="194198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0" dirty="0">
                <a:latin typeface="Arial" panose="020B0604020202020204" pitchFamily="34" charset="0"/>
              </a:rPr>
              <a:t>Let's think about this statement "Decisions allow programs to make choices based on conditions"</a:t>
            </a:r>
          </a:p>
          <a:p>
            <a:r>
              <a:rPr lang="en-US" altLang="en-US" i="1" dirty="0"/>
              <a:t>A </a:t>
            </a:r>
            <a:r>
              <a:rPr lang="en-US" altLang="en-US" i="1" dirty="0">
                <a:solidFill>
                  <a:schemeClr val="accent2">
                    <a:lumMod val="75000"/>
                  </a:schemeClr>
                </a:solidFill>
              </a:rPr>
              <a:t>c</a:t>
            </a:r>
            <a:r>
              <a:rPr lang="en-US" altLang="en-US" i="1" dirty="0">
                <a:solidFill>
                  <a:schemeClr val="accent2">
                    <a:lumMod val="75000"/>
                  </a:schemeClr>
                </a:solidFill>
                <a:latin typeface="Arial" panose="020B0604020202020204" pitchFamily="34" charset="0"/>
              </a:rPr>
              <a:t>ondition</a:t>
            </a:r>
            <a:r>
              <a:rPr lang="en-US" altLang="en-US" i="1" dirty="0">
                <a:latin typeface="Arial" panose="020B0604020202020204" pitchFamily="34" charset="0"/>
              </a:rPr>
              <a:t> is also referred to as a </a:t>
            </a:r>
            <a:r>
              <a:rPr lang="en-US" altLang="en-US" i="1" dirty="0">
                <a:solidFill>
                  <a:schemeClr val="accent2">
                    <a:lumMod val="75000"/>
                  </a:schemeClr>
                </a:solidFill>
                <a:latin typeface="Arial" panose="020B0604020202020204" pitchFamily="34" charset="0"/>
              </a:rPr>
              <a:t>Boolean expression.</a:t>
            </a:r>
          </a:p>
          <a:p>
            <a:r>
              <a:rPr lang="en-US" altLang="en-US" i="1" dirty="0">
                <a:latin typeface="Arial" panose="020B0604020202020204" pitchFamily="34" charset="0"/>
              </a:rPr>
              <a:t>Boolean expression – a statement that is either true or false.</a:t>
            </a: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Boolean expression in the first example is "Slope &gt;= 15%"</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bolded phrases in these three examples are the conditions.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The workflow will be behave differently depending on the truth values of these conditions.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These examples use pseudocode.  Let's talk about how this looks in Python.</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a:t>
            </a:fld>
            <a:endParaRPr lang="en-US" altLang="en-US"/>
          </a:p>
        </p:txBody>
      </p:sp>
    </p:spTree>
    <p:extLst>
      <p:ext uri="{BB962C8B-B14F-4D97-AF65-F5344CB8AC3E}">
        <p14:creationId xmlns:p14="http://schemas.microsoft.com/office/powerpoint/2010/main" val="302359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Frist, recall that we have logical and comparison operators.  And that there are few values in Python that evaluate as False.  The vast majority of values evaluate as True.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31</a:t>
            </a:fld>
            <a:endParaRPr lang="en-US" altLang="en-US"/>
          </a:p>
        </p:txBody>
      </p:sp>
    </p:spTree>
    <p:extLst>
      <p:ext uri="{BB962C8B-B14F-4D97-AF65-F5344CB8AC3E}">
        <p14:creationId xmlns:p14="http://schemas.microsoft.com/office/powerpoint/2010/main" val="726393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For those logical operators, familiarity with truth tables can be helpful.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Truth tables are an organized means for reasoning about logical statements.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To create a truth table, you list all the possible combinations of T or F values for logical </a:t>
            </a:r>
            <a:r>
              <a:rPr lang="en-US" sz="1200" dirty="0" err="1"/>
              <a:t>expresssionsl</a:t>
            </a:r>
            <a:r>
              <a:rPr lang="en-US" sz="12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Then you determine the truth values of compound statements for each of these combinations.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For simplicity, the tables usually use letters such as p, q, and r to represent logical statements.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indent="0">
              <a:buNone/>
              <a:defRPr/>
            </a:pPr>
            <a:r>
              <a:rPr lang="en-US" sz="1200" dirty="0"/>
              <a:t>For example, a statement, p,  could be ...</a:t>
            </a:r>
            <a:r>
              <a:rPr lang="en-US" sz="1200" dirty="0">
                <a:solidFill>
                  <a:schemeClr val="bg2">
                    <a:lumMod val="25000"/>
                  </a:schemeClr>
                </a:solidFill>
              </a:rPr>
              <a:t> slope &gt; 15 ,  or  It's raining,   or,   Today is Friday</a:t>
            </a:r>
          </a:p>
          <a:p>
            <a:pPr marL="0" indent="0">
              <a:buNone/>
              <a:defRPr/>
            </a:pPr>
            <a:endParaRPr lang="en-US" sz="1200" dirty="0">
              <a:solidFill>
                <a:schemeClr val="bg2">
                  <a:lumMod val="25000"/>
                </a:schemeClr>
              </a:solidFill>
            </a:endParaRPr>
          </a:p>
          <a:p>
            <a:pPr marL="0" indent="0">
              <a:buNone/>
              <a:defRPr/>
            </a:pPr>
            <a:r>
              <a:rPr lang="en-US" sz="1200" dirty="0">
                <a:solidFill>
                  <a:schemeClr val="bg2">
                    <a:lumMod val="25000"/>
                  </a:schemeClr>
                </a:solidFill>
              </a:rPr>
              <a:t>Say p is it's raining and q is Today is Friday.     Then p and q means, it's raining and today is Friday.  ....  you can make a truth table for p and q</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32</a:t>
            </a:fld>
            <a:endParaRPr lang="en-US" altLang="en-US"/>
          </a:p>
        </p:txBody>
      </p:sp>
    </p:spTree>
    <p:extLst>
      <p:ext uri="{BB962C8B-B14F-4D97-AF65-F5344CB8AC3E}">
        <p14:creationId xmlns:p14="http://schemas.microsoft.com/office/powerpoint/2010/main" val="253289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33</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endParaRPr lang="en-US" sz="900" dirty="0">
              <a:ea typeface="ＭＳ Ｐゴシック" charset="0"/>
            </a:endParaRPr>
          </a:p>
        </p:txBody>
      </p:sp>
    </p:spTree>
    <p:extLst>
      <p:ext uri="{BB962C8B-B14F-4D97-AF65-F5344CB8AC3E}">
        <p14:creationId xmlns:p14="http://schemas.microsoft.com/office/powerpoint/2010/main" val="1922959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34</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2404829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35</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40764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https://piahs.copernicus.org/articles/382/663/2020/</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43</a:t>
            </a:fld>
            <a:endParaRPr lang="en-US" altLang="en-US"/>
          </a:p>
        </p:txBody>
      </p:sp>
    </p:spTree>
    <p:extLst>
      <p:ext uri="{BB962C8B-B14F-4D97-AF65-F5344CB8AC3E}">
        <p14:creationId xmlns:p14="http://schemas.microsoft.com/office/powerpoint/2010/main" val="4066918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0E4F2DEB-6511-A438-C4F2-B31D5E2EC4FC}"/>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26D655CB-38B8-4277-AC19-85F2A20E9423}" type="slidenum">
              <a:rPr lang="en-US" altLang="en-US" smtClean="0"/>
              <a:pPr>
                <a:spcBef>
                  <a:spcPct val="0"/>
                </a:spcBef>
                <a:defRPr/>
              </a:pPr>
              <a:t>45</a:t>
            </a:fld>
            <a:endParaRPr lang="en-US" altLang="en-US"/>
          </a:p>
        </p:txBody>
      </p:sp>
      <p:sp>
        <p:nvSpPr>
          <p:cNvPr id="40963" name="Rectangle 2">
            <a:extLst>
              <a:ext uri="{FF2B5EF4-FFF2-40B4-BE49-F238E27FC236}">
                <a16:creationId xmlns:a16="http://schemas.microsoft.com/office/drawing/2014/main" id="{F4BA1F82-5DAD-67A6-2C26-6D1500855699}"/>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73BF7483-287D-13D3-255D-BD74AD110581}"/>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3444818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0E4F2DEB-6511-A438-C4F2-B31D5E2EC4FC}"/>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26D655CB-38B8-4277-AC19-85F2A20E9423}" type="slidenum">
              <a:rPr lang="en-US" altLang="en-US" smtClean="0"/>
              <a:pPr>
                <a:spcBef>
                  <a:spcPct val="0"/>
                </a:spcBef>
                <a:defRPr/>
              </a:pPr>
              <a:t>46</a:t>
            </a:fld>
            <a:endParaRPr lang="en-US" altLang="en-US"/>
          </a:p>
        </p:txBody>
      </p:sp>
      <p:sp>
        <p:nvSpPr>
          <p:cNvPr id="40963" name="Rectangle 2">
            <a:extLst>
              <a:ext uri="{FF2B5EF4-FFF2-40B4-BE49-F238E27FC236}">
                <a16:creationId xmlns:a16="http://schemas.microsoft.com/office/drawing/2014/main" id="{F4BA1F82-5DAD-67A6-2C26-6D1500855699}"/>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73BF7483-287D-13D3-255D-BD74AD110581}"/>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7854ABED-F6A0-406B-C497-1BC081046777}"/>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A45CF14D-FF35-4D41-A69F-ED4DF144D3CE}" type="slidenum">
              <a:rPr lang="en-US" altLang="en-US" smtClean="0"/>
              <a:pPr>
                <a:spcBef>
                  <a:spcPct val="0"/>
                </a:spcBef>
                <a:defRPr/>
              </a:pPr>
              <a:t>47</a:t>
            </a:fld>
            <a:endParaRPr lang="en-US" altLang="en-US"/>
          </a:p>
        </p:txBody>
      </p:sp>
      <p:sp>
        <p:nvSpPr>
          <p:cNvPr id="41987" name="Rectangle 2">
            <a:extLst>
              <a:ext uri="{FF2B5EF4-FFF2-40B4-BE49-F238E27FC236}">
                <a16:creationId xmlns:a16="http://schemas.microsoft.com/office/drawing/2014/main" id="{9BF99743-15F3-31F1-FA3C-A2F1B6751DB8}"/>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3CA1617B-CE90-AEA4-4B62-4B7849C05B5F}"/>
              </a:ext>
            </a:extLst>
          </p:cNvPr>
          <p:cNvSpPr>
            <a:spLocks noGrp="1" noChangeArrowheads="1"/>
          </p:cNvSpPr>
          <p:nvPr>
            <p:ph type="body" idx="1"/>
          </p:nvPr>
        </p:nvSpPr>
        <p:spPr/>
        <p:txBody>
          <a:bodyPr/>
          <a:lstStyle/>
          <a:p>
            <a:pPr eaLnBrk="1" hangingPunct="1">
              <a:lnSpc>
                <a:spcPct val="80000"/>
              </a:lnSpc>
              <a:defRPr/>
            </a:pPr>
            <a:r>
              <a:rPr lang="en-US" altLang="en-US" sz="900" dirty="0" err="1">
                <a:latin typeface="Arial" panose="020B0604020202020204" pitchFamily="34" charset="0"/>
              </a:rPr>
              <a:t>DeMorgan’s</a:t>
            </a:r>
            <a:r>
              <a:rPr lang="en-US" altLang="en-US" sz="900" dirty="0">
                <a:latin typeface="Arial" panose="020B0604020202020204" pitchFamily="34" charset="0"/>
              </a:rPr>
              <a:t> law</a:t>
            </a:r>
            <a:br>
              <a:rPr lang="en-US" altLang="en-US" sz="900" dirty="0">
                <a:latin typeface="Arial" panose="020B0604020202020204" pitchFamily="34" charset="0"/>
              </a:rPr>
            </a:br>
            <a:r>
              <a:rPr lang="en-US" altLang="en-US" sz="900" dirty="0">
                <a:latin typeface="Arial" panose="020B0604020202020204" pitchFamily="34" charset="0"/>
              </a:rPr>
              <a:t>~(p or q) </a:t>
            </a:r>
            <a:r>
              <a:rPr lang="en-US" altLang="en-US" sz="900" dirty="0">
                <a:latin typeface="Arial" panose="020B0604020202020204" pitchFamily="34" charset="0"/>
                <a:cs typeface="Arial" panose="020B0604020202020204" pitchFamily="34" charset="0"/>
              </a:rPr>
              <a:t>↔ ~p and ~q</a:t>
            </a:r>
          </a:p>
          <a:p>
            <a:pPr eaLnBrk="1" hangingPunct="1">
              <a:lnSpc>
                <a:spcPct val="80000"/>
              </a:lnSpc>
              <a:defRPr/>
            </a:pPr>
            <a:r>
              <a:rPr lang="en-US" altLang="en-US" sz="900" dirty="0">
                <a:latin typeface="Arial" panose="020B0604020202020204" pitchFamily="34" charset="0"/>
              </a:rPr>
              <a:t>------------------------------------------------------------</a:t>
            </a:r>
          </a:p>
          <a:p>
            <a:pPr eaLnBrk="1" hangingPunct="1">
              <a:lnSpc>
                <a:spcPct val="80000"/>
              </a:lnSpc>
              <a:defRPr/>
            </a:pPr>
            <a:r>
              <a:rPr lang="en-US" altLang="en-US" sz="900" dirty="0">
                <a:latin typeface="Arial" panose="020B0604020202020204" pitchFamily="34" charset="0"/>
              </a:rPr>
              <a:t> DEMO2: LOGICAL OPERATORS, BOOLEAN EXPRESSIONS and ASSIGNMENT</a:t>
            </a:r>
          </a:p>
          <a:p>
            <a:pPr eaLnBrk="1" hangingPunct="1">
              <a:lnSpc>
                <a:spcPct val="80000"/>
              </a:lnSpc>
              <a:defRPr/>
            </a:pPr>
            <a:r>
              <a:rPr lang="en-US" altLang="en-US" sz="900" dirty="0">
                <a:latin typeface="Arial" panose="020B0604020202020204" pitchFamily="34" charset="0"/>
              </a:rPr>
              <a:t> ************************************************************ </a:t>
            </a:r>
          </a:p>
          <a:p>
            <a:pPr eaLnBrk="1" hangingPunct="1">
              <a:lnSpc>
                <a:spcPct val="80000"/>
              </a:lnSpc>
              <a:defRPr/>
            </a:pPr>
            <a:r>
              <a:rPr lang="en-US" altLang="en-US" sz="900" dirty="0">
                <a:latin typeface="Arial" panose="020B0604020202020204" pitchFamily="34" charset="0"/>
              </a:rPr>
              <a:t>&gt;&gt;&gt; 5==5</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5&gt;0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5&lt;-10</a:t>
            </a:r>
          </a:p>
          <a:p>
            <a:pPr eaLnBrk="1" hangingPunct="1">
              <a:lnSpc>
                <a:spcPct val="80000"/>
              </a:lnSpc>
              <a:defRPr/>
            </a:pPr>
            <a:r>
              <a:rPr lang="en-US" altLang="en-US" sz="900" dirty="0">
                <a:latin typeface="Arial" panose="020B0604020202020204" pitchFamily="34" charset="0"/>
              </a:rPr>
              <a:t>False</a:t>
            </a:r>
          </a:p>
          <a:p>
            <a:pPr eaLnBrk="1" hangingPunct="1">
              <a:lnSpc>
                <a:spcPct val="80000"/>
              </a:lnSpc>
              <a:defRPr/>
            </a:pPr>
            <a:r>
              <a:rPr lang="en-US" altLang="en-US" sz="900" dirty="0">
                <a:latin typeface="Arial" panose="020B0604020202020204" pitchFamily="34" charset="0"/>
              </a:rPr>
              <a:t>&gt;&gt;&gt; s1=''</a:t>
            </a:r>
          </a:p>
          <a:p>
            <a:pPr eaLnBrk="1" hangingPunct="1">
              <a:lnSpc>
                <a:spcPct val="80000"/>
              </a:lnSpc>
              <a:defRPr/>
            </a:pPr>
            <a:r>
              <a:rPr lang="en-US" altLang="en-US" sz="900" dirty="0">
                <a:latin typeface="Arial" panose="020B0604020202020204" pitchFamily="34" charset="0"/>
              </a:rPr>
              <a:t>&gt;&gt;&gt; s2=' '</a:t>
            </a:r>
          </a:p>
          <a:p>
            <a:pPr eaLnBrk="1" hangingPunct="1">
              <a:lnSpc>
                <a:spcPct val="80000"/>
              </a:lnSpc>
              <a:defRPr/>
            </a:pPr>
            <a:r>
              <a:rPr lang="en-US" altLang="en-US" sz="900" dirty="0">
                <a:latin typeface="Arial" panose="020B0604020202020204" pitchFamily="34" charset="0"/>
              </a:rPr>
              <a:t>&gt;&gt;&gt; s1 != s2</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x = 5</a:t>
            </a:r>
          </a:p>
          <a:p>
            <a:pPr eaLnBrk="1" hangingPunct="1">
              <a:lnSpc>
                <a:spcPct val="80000"/>
              </a:lnSpc>
              <a:defRPr/>
            </a:pPr>
            <a:r>
              <a:rPr lang="en-US" altLang="en-US" sz="900" dirty="0">
                <a:latin typeface="Arial" panose="020B0604020202020204" pitchFamily="34" charset="0"/>
              </a:rPr>
              <a:t>&gt;&gt;&gt; x&gt;0 and x&lt;10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0&lt;x&lt;10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True + False + 10</a:t>
            </a:r>
          </a:p>
          <a:p>
            <a:pPr eaLnBrk="1" hangingPunct="1">
              <a:lnSpc>
                <a:spcPct val="80000"/>
              </a:lnSpc>
              <a:defRPr/>
            </a:pPr>
            <a:r>
              <a:rPr lang="en-US" altLang="en-US" sz="900" dirty="0">
                <a:latin typeface="Arial" panose="020B0604020202020204" pitchFamily="34" charset="0"/>
              </a:rPr>
              <a:t>11</a:t>
            </a:r>
          </a:p>
          <a:p>
            <a:pPr eaLnBrk="1" hangingPunct="1">
              <a:lnSpc>
                <a:spcPct val="80000"/>
              </a:lnSpc>
              <a:defRPr/>
            </a:pPr>
            <a:r>
              <a:rPr lang="en-US" altLang="en-US" sz="900" dirty="0">
                <a:latin typeface="Arial" panose="020B0604020202020204" pitchFamily="34" charset="0"/>
              </a:rPr>
              <a:t>&gt;&gt;&gt; False == 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False == 1</a:t>
            </a:r>
          </a:p>
          <a:p>
            <a:pPr eaLnBrk="1" hangingPunct="1">
              <a:lnSpc>
                <a:spcPct val="80000"/>
              </a:lnSpc>
              <a:defRPr/>
            </a:pPr>
            <a:r>
              <a:rPr lang="en-US" altLang="en-US" sz="900" dirty="0">
                <a:latin typeface="Arial" panose="020B0604020202020204" pitchFamily="34" charset="0"/>
              </a:rPr>
              <a:t>False</a:t>
            </a:r>
          </a:p>
          <a:p>
            <a:pPr eaLnBrk="1" hangingPunct="1">
              <a:lnSpc>
                <a:spcPct val="80000"/>
              </a:lnSpc>
              <a:defRPr/>
            </a:pPr>
            <a:r>
              <a:rPr lang="en-US" altLang="en-US" sz="900" dirty="0">
                <a:latin typeface="Arial" panose="020B0604020202020204" pitchFamily="34" charset="0"/>
              </a:rPr>
              <a:t>&gt;&gt;&gt; 'alpha'&gt; 'beta'</a:t>
            </a:r>
          </a:p>
          <a:p>
            <a:pPr eaLnBrk="1" hangingPunct="1">
              <a:lnSpc>
                <a:spcPct val="80000"/>
              </a:lnSpc>
              <a:defRPr/>
            </a:pPr>
            <a:r>
              <a:rPr lang="en-US" altLang="en-US" sz="900" dirty="0">
                <a:latin typeface="Arial" panose="020B0604020202020204" pitchFamily="34" charset="0"/>
              </a:rPr>
              <a:t>False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77AA"/>
                </a:solidFill>
                <a:effectLst/>
              </a:rPr>
              <a:t>def</a:t>
            </a:r>
            <a:r>
              <a:rPr lang="en-US" dirty="0"/>
              <a:t> </a:t>
            </a:r>
            <a:r>
              <a:rPr lang="en-US" dirty="0">
                <a:solidFill>
                  <a:srgbClr val="DD4A68"/>
                </a:solidFill>
                <a:effectLst/>
              </a:rPr>
              <a:t>Reclass</a:t>
            </a:r>
            <a:r>
              <a:rPr lang="en-US" dirty="0">
                <a:solidFill>
                  <a:srgbClr val="999999"/>
                </a:solidFill>
                <a:effectLst/>
              </a:rPr>
              <a:t>(</a:t>
            </a:r>
            <a:r>
              <a:rPr lang="en-US" dirty="0" err="1"/>
              <a:t>fld</a:t>
            </a:r>
            <a:r>
              <a:rPr lang="en-US" dirty="0">
                <a:solidFill>
                  <a:srgbClr val="999999"/>
                </a:solidFill>
                <a:effectLst/>
              </a:rPr>
              <a:t>):</a:t>
            </a:r>
            <a:r>
              <a:rPr lang="en-US" dirty="0"/>
              <a:t> </a:t>
            </a:r>
            <a:r>
              <a:rPr lang="en-US" dirty="0">
                <a:solidFill>
                  <a:srgbClr val="0077AA"/>
                </a:solidFill>
                <a:effectLst/>
              </a:rPr>
              <a:t>if</a:t>
            </a:r>
            <a:r>
              <a:rPr lang="en-US" dirty="0"/>
              <a:t> </a:t>
            </a:r>
            <a:r>
              <a:rPr lang="en-US" dirty="0" err="1"/>
              <a:t>fld</a:t>
            </a:r>
            <a:r>
              <a:rPr lang="en-US" dirty="0">
                <a:solidFill>
                  <a:srgbClr val="A67F59"/>
                </a:solidFill>
                <a:effectLst/>
              </a:rPr>
              <a:t>==</a:t>
            </a:r>
            <a:r>
              <a:rPr lang="en-US" dirty="0">
                <a:solidFill>
                  <a:srgbClr val="669900"/>
                </a:solidFill>
                <a:effectLst/>
              </a:rPr>
              <a:t>'soil or fill'</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1</a:t>
            </a:r>
            <a:r>
              <a:rPr lang="en-US" dirty="0"/>
              <a:t> </a:t>
            </a:r>
            <a:r>
              <a:rPr lang="en-US" dirty="0" err="1">
                <a:solidFill>
                  <a:srgbClr val="0077AA"/>
                </a:solidFill>
                <a:effectLst/>
              </a:rPr>
              <a:t>elif</a:t>
            </a:r>
            <a:r>
              <a:rPr lang="en-US" dirty="0"/>
              <a:t> </a:t>
            </a:r>
            <a:r>
              <a:rPr lang="en-US" dirty="0" err="1"/>
              <a:t>fld</a:t>
            </a:r>
            <a:r>
              <a:rPr lang="en-US" dirty="0">
                <a:solidFill>
                  <a:srgbClr val="A67F59"/>
                </a:solidFill>
                <a:effectLst/>
              </a:rPr>
              <a:t>==</a:t>
            </a:r>
            <a:r>
              <a:rPr lang="en-US" dirty="0">
                <a:solidFill>
                  <a:srgbClr val="669900"/>
                </a:solidFill>
                <a:effectLst/>
              </a:rPr>
              <a:t>'alluvium'</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2</a:t>
            </a:r>
            <a:r>
              <a:rPr lang="en-US" dirty="0"/>
              <a:t> </a:t>
            </a:r>
            <a:r>
              <a:rPr lang="en-US" dirty="0">
                <a:solidFill>
                  <a:srgbClr val="0077AA"/>
                </a:solidFill>
                <a:effectLst/>
              </a:rPr>
              <a:t>else</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9</a:t>
            </a:r>
          </a:p>
          <a:p>
            <a:endParaRPr lang="en-US" dirty="0">
              <a:solidFill>
                <a:srgbClr val="990055"/>
              </a:solidFill>
              <a:effectLst/>
            </a:endParaRPr>
          </a:p>
          <a:p>
            <a:r>
              <a:rPr lang="en-US" dirty="0">
                <a:solidFill>
                  <a:srgbClr val="990055"/>
                </a:solidFill>
                <a:effectLst/>
              </a:rPr>
              <a:t>https://community.esri.com/t5/arcgis-pro-questions/calculate-field-helpers-reclassify-if-elif/m-p/1106085?search-action-id=84653597253&amp;search-result-uid=1106085</a:t>
            </a:r>
          </a:p>
          <a:p>
            <a:endParaRPr lang="en-US" dirty="0">
              <a:solidFill>
                <a:srgbClr val="990055"/>
              </a:solidFill>
              <a:effectLst/>
            </a:endParaRPr>
          </a:p>
          <a:p>
            <a:r>
              <a:rPr lang="en-US" b="0" i="0" dirty="0">
                <a:solidFill>
                  <a:srgbClr val="000000"/>
                </a:solidFill>
                <a:effectLst/>
                <a:latin typeface="Avenir Next W01"/>
              </a:rPr>
              <a:t> I am trying to use Python / Code Block to use existing field !</a:t>
            </a:r>
            <a:r>
              <a:rPr lang="en-US" b="0" i="0" dirty="0" err="1">
                <a:solidFill>
                  <a:srgbClr val="000000"/>
                </a:solidFill>
                <a:effectLst/>
                <a:latin typeface="Avenir Next W01"/>
              </a:rPr>
              <a:t>prim_lith</a:t>
            </a:r>
            <a:r>
              <a:rPr lang="en-US" b="0" i="0" dirty="0">
                <a:solidFill>
                  <a:srgbClr val="000000"/>
                </a:solidFill>
                <a:effectLst/>
                <a:latin typeface="Avenir Next W01"/>
              </a:rPr>
              <a:t>! (text field, with geologic material descriptions, </a:t>
            </a:r>
            <a:r>
              <a:rPr lang="en-US" b="0" i="0" dirty="0" err="1">
                <a:solidFill>
                  <a:srgbClr val="000000"/>
                </a:solidFill>
                <a:effectLst/>
                <a:latin typeface="Avenir Next W01"/>
              </a:rPr>
              <a:t>eg</a:t>
            </a:r>
            <a:r>
              <a:rPr lang="en-US" b="0" i="0" dirty="0">
                <a:solidFill>
                  <a:srgbClr val="000000"/>
                </a:solidFill>
                <a:effectLst/>
                <a:latin typeface="Avenir Next W01"/>
              </a:rPr>
              <a:t>, clay, sand) to populate a new field !</a:t>
            </a:r>
            <a:r>
              <a:rPr lang="en-US" b="0" i="0" dirty="0" err="1">
                <a:solidFill>
                  <a:srgbClr val="000000"/>
                </a:solidFill>
                <a:effectLst/>
                <a:latin typeface="Avenir Next W01"/>
              </a:rPr>
              <a:t>prim_lith_reclass</a:t>
            </a:r>
            <a:r>
              <a:rPr lang="en-US" b="0" i="0" dirty="0">
                <a:solidFill>
                  <a:srgbClr val="000000"/>
                </a:solidFill>
                <a:effectLst/>
                <a:latin typeface="Avenir Next W01"/>
              </a:rPr>
              <a:t>! (short integer field) whose value 1, 2, 3,...9 depends on the geologic material in !</a:t>
            </a:r>
            <a:r>
              <a:rPr lang="en-US" b="0" i="0" dirty="0" err="1">
                <a:solidFill>
                  <a:srgbClr val="000000"/>
                </a:solidFill>
                <a:effectLst/>
                <a:latin typeface="Avenir Next W01"/>
              </a:rPr>
              <a:t>prim_lith</a:t>
            </a:r>
            <a:r>
              <a:rPr lang="en-US" b="0" i="0" dirty="0">
                <a:solidFill>
                  <a:srgbClr val="000000"/>
                </a:solidFill>
                <a:effectLst/>
                <a:latin typeface="Avenir Next W01"/>
              </a:rPr>
              <a:t>!.  The Expression is valid and runs but the return values are all equal to 1 (from line 3 in the code block), see lower right of attached jpg. I've tried varied syntax etc. but nothing seems to work.  Should text be in double quotes "text", or double apostrophe 'text' ?  What is the difference between !=  and == ?  Do I have to explicitly enter an Else?</a:t>
            </a:r>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48</a:t>
            </a:fld>
            <a:endParaRPr lang="en-US" altLang="en-US"/>
          </a:p>
        </p:txBody>
      </p:sp>
    </p:spTree>
    <p:extLst>
      <p:ext uri="{BB962C8B-B14F-4D97-AF65-F5344CB8AC3E}">
        <p14:creationId xmlns:p14="http://schemas.microsoft.com/office/powerpoint/2010/main" val="397808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you can use a conditional statement to execute a specific block of code based on certain conditions.   This example, sets the trail grade to "steep" and prints the slope if the slope is at least 15 degrees.</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a:t>
            </a:fld>
            <a:endParaRPr lang="en-US" altLang="en-US"/>
          </a:p>
        </p:txBody>
      </p:sp>
    </p:spTree>
    <p:extLst>
      <p:ext uri="{BB962C8B-B14F-4D97-AF65-F5344CB8AC3E}">
        <p14:creationId xmlns:p14="http://schemas.microsoft.com/office/powerpoint/2010/main" val="1584756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77AA"/>
                </a:solidFill>
                <a:effectLst/>
              </a:rPr>
              <a:t>def</a:t>
            </a:r>
            <a:r>
              <a:rPr lang="en-US" dirty="0"/>
              <a:t> </a:t>
            </a:r>
            <a:r>
              <a:rPr lang="en-US" dirty="0">
                <a:solidFill>
                  <a:srgbClr val="DD4A68"/>
                </a:solidFill>
                <a:effectLst/>
              </a:rPr>
              <a:t>Reclass</a:t>
            </a:r>
            <a:r>
              <a:rPr lang="en-US" dirty="0">
                <a:solidFill>
                  <a:srgbClr val="999999"/>
                </a:solidFill>
                <a:effectLst/>
              </a:rPr>
              <a:t>(</a:t>
            </a:r>
            <a:r>
              <a:rPr lang="en-US" dirty="0" err="1"/>
              <a:t>fld</a:t>
            </a:r>
            <a:r>
              <a:rPr lang="en-US" dirty="0">
                <a:solidFill>
                  <a:srgbClr val="999999"/>
                </a:solidFill>
                <a:effectLst/>
              </a:rPr>
              <a:t>):</a:t>
            </a:r>
            <a:r>
              <a:rPr lang="en-US" dirty="0"/>
              <a:t> </a:t>
            </a:r>
            <a:r>
              <a:rPr lang="en-US" dirty="0">
                <a:solidFill>
                  <a:srgbClr val="0077AA"/>
                </a:solidFill>
                <a:effectLst/>
              </a:rPr>
              <a:t>if</a:t>
            </a:r>
            <a:r>
              <a:rPr lang="en-US" dirty="0"/>
              <a:t> </a:t>
            </a:r>
            <a:r>
              <a:rPr lang="en-US" dirty="0" err="1"/>
              <a:t>fld</a:t>
            </a:r>
            <a:r>
              <a:rPr lang="en-US" dirty="0">
                <a:solidFill>
                  <a:srgbClr val="A67F59"/>
                </a:solidFill>
                <a:effectLst/>
              </a:rPr>
              <a:t>==</a:t>
            </a:r>
            <a:r>
              <a:rPr lang="en-US" dirty="0">
                <a:solidFill>
                  <a:srgbClr val="669900"/>
                </a:solidFill>
                <a:effectLst/>
              </a:rPr>
              <a:t>'soil or fill'</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1</a:t>
            </a:r>
            <a:r>
              <a:rPr lang="en-US" dirty="0"/>
              <a:t> </a:t>
            </a:r>
            <a:r>
              <a:rPr lang="en-US" dirty="0" err="1">
                <a:solidFill>
                  <a:srgbClr val="0077AA"/>
                </a:solidFill>
                <a:effectLst/>
              </a:rPr>
              <a:t>elif</a:t>
            </a:r>
            <a:r>
              <a:rPr lang="en-US" dirty="0"/>
              <a:t> </a:t>
            </a:r>
            <a:r>
              <a:rPr lang="en-US" dirty="0" err="1"/>
              <a:t>fld</a:t>
            </a:r>
            <a:r>
              <a:rPr lang="en-US" dirty="0">
                <a:solidFill>
                  <a:srgbClr val="A67F59"/>
                </a:solidFill>
                <a:effectLst/>
              </a:rPr>
              <a:t>==</a:t>
            </a:r>
            <a:r>
              <a:rPr lang="en-US" dirty="0">
                <a:solidFill>
                  <a:srgbClr val="669900"/>
                </a:solidFill>
                <a:effectLst/>
              </a:rPr>
              <a:t>'alluvium'</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2</a:t>
            </a:r>
            <a:r>
              <a:rPr lang="en-US" dirty="0"/>
              <a:t> </a:t>
            </a:r>
            <a:r>
              <a:rPr lang="en-US" dirty="0">
                <a:solidFill>
                  <a:srgbClr val="0077AA"/>
                </a:solidFill>
                <a:effectLst/>
              </a:rPr>
              <a:t>else</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9</a:t>
            </a:r>
          </a:p>
          <a:p>
            <a:endParaRPr lang="en-US" dirty="0">
              <a:solidFill>
                <a:srgbClr val="990055"/>
              </a:solidFill>
              <a:effectLst/>
            </a:endParaRPr>
          </a:p>
          <a:p>
            <a:r>
              <a:rPr lang="en-US" dirty="0">
                <a:solidFill>
                  <a:srgbClr val="990055"/>
                </a:solidFill>
                <a:effectLst/>
              </a:rPr>
              <a:t>https://community.esri.com/t5/arcgis-pro-questions/calculate-field-helpers-reclassify-if-elif/m-p/1106085?search-action-id=84653597253&amp;search-result-uid=1106085</a:t>
            </a:r>
          </a:p>
          <a:p>
            <a:endParaRPr lang="en-US" dirty="0">
              <a:solidFill>
                <a:srgbClr val="990055"/>
              </a:solidFill>
              <a:effectLst/>
            </a:endParaRPr>
          </a:p>
          <a:p>
            <a:r>
              <a:rPr lang="en-US" b="0" i="0" dirty="0">
                <a:solidFill>
                  <a:srgbClr val="000000"/>
                </a:solidFill>
                <a:effectLst/>
                <a:latin typeface="Avenir Next W01"/>
              </a:rPr>
              <a:t> I am trying to use Python / Code Block to use existing field !</a:t>
            </a:r>
            <a:r>
              <a:rPr lang="en-US" b="0" i="0" dirty="0" err="1">
                <a:solidFill>
                  <a:srgbClr val="000000"/>
                </a:solidFill>
                <a:effectLst/>
                <a:latin typeface="Avenir Next W01"/>
              </a:rPr>
              <a:t>prim_lith</a:t>
            </a:r>
            <a:r>
              <a:rPr lang="en-US" b="0" i="0" dirty="0">
                <a:solidFill>
                  <a:srgbClr val="000000"/>
                </a:solidFill>
                <a:effectLst/>
                <a:latin typeface="Avenir Next W01"/>
              </a:rPr>
              <a:t>! (text field, with geologic material descriptions, </a:t>
            </a:r>
            <a:r>
              <a:rPr lang="en-US" b="0" i="0" dirty="0" err="1">
                <a:solidFill>
                  <a:srgbClr val="000000"/>
                </a:solidFill>
                <a:effectLst/>
                <a:latin typeface="Avenir Next W01"/>
              </a:rPr>
              <a:t>eg</a:t>
            </a:r>
            <a:r>
              <a:rPr lang="en-US" b="0" i="0" dirty="0">
                <a:solidFill>
                  <a:srgbClr val="000000"/>
                </a:solidFill>
                <a:effectLst/>
                <a:latin typeface="Avenir Next W01"/>
              </a:rPr>
              <a:t>, clay, sand) to populate a new field !</a:t>
            </a:r>
            <a:r>
              <a:rPr lang="en-US" b="0" i="0" dirty="0" err="1">
                <a:solidFill>
                  <a:srgbClr val="000000"/>
                </a:solidFill>
                <a:effectLst/>
                <a:latin typeface="Avenir Next W01"/>
              </a:rPr>
              <a:t>prim_lith_reclass</a:t>
            </a:r>
            <a:r>
              <a:rPr lang="en-US" b="0" i="0" dirty="0">
                <a:solidFill>
                  <a:srgbClr val="000000"/>
                </a:solidFill>
                <a:effectLst/>
                <a:latin typeface="Avenir Next W01"/>
              </a:rPr>
              <a:t>! (short integer field) whose value 1, 2, 3,...9 depends on the geologic material in !</a:t>
            </a:r>
            <a:r>
              <a:rPr lang="en-US" b="0" i="0" dirty="0" err="1">
                <a:solidFill>
                  <a:srgbClr val="000000"/>
                </a:solidFill>
                <a:effectLst/>
                <a:latin typeface="Avenir Next W01"/>
              </a:rPr>
              <a:t>prim_lith</a:t>
            </a:r>
            <a:r>
              <a:rPr lang="en-US" b="0" i="0" dirty="0">
                <a:solidFill>
                  <a:srgbClr val="000000"/>
                </a:solidFill>
                <a:effectLst/>
                <a:latin typeface="Avenir Next W01"/>
              </a:rPr>
              <a:t>!.  The Expression is valid and runs but the return values are all equal to 1 (from line 3 in the code block), see lower right of attached jpg. I've tried varied syntax etc. but nothing seems to work.  Should text be in double quotes "text", or double apostrophe 'text' ?  What is the difference between !=  and == ?  Do I have to explicitly enter an Else?</a:t>
            </a:r>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49</a:t>
            </a:fld>
            <a:endParaRPr lang="en-US" altLang="en-US"/>
          </a:p>
        </p:txBody>
      </p:sp>
    </p:spTree>
    <p:extLst>
      <p:ext uri="{BB962C8B-B14F-4D97-AF65-F5344CB8AC3E}">
        <p14:creationId xmlns:p14="http://schemas.microsoft.com/office/powerpoint/2010/main" val="2201902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A familiarity with introductory logic is helpful in writing well formed conditional code and debugging errors.    </a:t>
            </a:r>
          </a:p>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52</a:t>
            </a:fld>
            <a:endParaRPr lang="en-US" altLang="en-US"/>
          </a:p>
        </p:txBody>
      </p:sp>
    </p:spTree>
    <p:extLst>
      <p:ext uri="{BB962C8B-B14F-4D97-AF65-F5344CB8AC3E}">
        <p14:creationId xmlns:p14="http://schemas.microsoft.com/office/powerpoint/2010/main" val="3362591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53</a:t>
            </a:fld>
            <a:endParaRPr lang="en-US" altLang="en-US"/>
          </a:p>
        </p:txBody>
      </p:sp>
    </p:spTree>
    <p:extLst>
      <p:ext uri="{BB962C8B-B14F-4D97-AF65-F5344CB8AC3E}">
        <p14:creationId xmlns:p14="http://schemas.microsoft.com/office/powerpoint/2010/main" val="1109312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7854ABED-F6A0-406B-C497-1BC081046777}"/>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A45CF14D-FF35-4D41-A69F-ED4DF144D3CE}" type="slidenum">
              <a:rPr lang="en-US" altLang="en-US" smtClean="0"/>
              <a:pPr>
                <a:spcBef>
                  <a:spcPct val="0"/>
                </a:spcBef>
                <a:defRPr/>
              </a:pPr>
              <a:t>54</a:t>
            </a:fld>
            <a:endParaRPr lang="en-US" altLang="en-US"/>
          </a:p>
        </p:txBody>
      </p:sp>
      <p:sp>
        <p:nvSpPr>
          <p:cNvPr id="41987" name="Rectangle 2">
            <a:extLst>
              <a:ext uri="{FF2B5EF4-FFF2-40B4-BE49-F238E27FC236}">
                <a16:creationId xmlns:a16="http://schemas.microsoft.com/office/drawing/2014/main" id="{9BF99743-15F3-31F1-FA3C-A2F1B6751DB8}"/>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3CA1617B-CE90-AEA4-4B62-4B7849C05B5F}"/>
              </a:ext>
            </a:extLst>
          </p:cNvPr>
          <p:cNvSpPr>
            <a:spLocks noGrp="1" noChangeArrowheads="1"/>
          </p:cNvSpPr>
          <p:nvPr>
            <p:ph type="body" idx="1"/>
          </p:nvPr>
        </p:nvSpPr>
        <p:spPr/>
        <p:txBody>
          <a:bodyPr/>
          <a:lstStyle/>
          <a:p>
            <a:pPr eaLnBrk="1" hangingPunct="1">
              <a:lnSpc>
                <a:spcPct val="80000"/>
              </a:lnSpc>
              <a:defRPr/>
            </a:pPr>
            <a:r>
              <a:rPr lang="en-US" altLang="en-US" sz="900" dirty="0" err="1">
                <a:latin typeface="Arial" panose="020B0604020202020204" pitchFamily="34" charset="0"/>
              </a:rPr>
              <a:t>DeMorgan’s</a:t>
            </a:r>
            <a:r>
              <a:rPr lang="en-US" altLang="en-US" sz="900" dirty="0">
                <a:latin typeface="Arial" panose="020B0604020202020204" pitchFamily="34" charset="0"/>
              </a:rPr>
              <a:t> law</a:t>
            </a:r>
            <a:br>
              <a:rPr lang="en-US" altLang="en-US" sz="900" dirty="0">
                <a:latin typeface="Arial" panose="020B0604020202020204" pitchFamily="34" charset="0"/>
              </a:rPr>
            </a:br>
            <a:r>
              <a:rPr lang="en-US" altLang="en-US" sz="900" dirty="0">
                <a:latin typeface="Arial" panose="020B0604020202020204" pitchFamily="34" charset="0"/>
              </a:rPr>
              <a:t>Logic review: ~(p V q) </a:t>
            </a:r>
            <a:r>
              <a:rPr lang="en-US" altLang="en-US" sz="900" dirty="0">
                <a:latin typeface="Arial" panose="020B0604020202020204" pitchFamily="34" charset="0"/>
                <a:cs typeface="Arial" panose="020B0604020202020204" pitchFamily="34" charset="0"/>
              </a:rPr>
              <a:t>↔ ~p and ~q</a:t>
            </a:r>
          </a:p>
          <a:p>
            <a:pPr eaLnBrk="1" hangingPunct="1">
              <a:lnSpc>
                <a:spcPct val="80000"/>
              </a:lnSpc>
              <a:defRPr/>
            </a:pPr>
            <a:r>
              <a:rPr lang="en-US" altLang="en-US" sz="900" dirty="0">
                <a:latin typeface="Arial" panose="020B0604020202020204" pitchFamily="34" charset="0"/>
              </a:rPr>
              <a:t>------------------------------------------------------------</a:t>
            </a:r>
          </a:p>
          <a:p>
            <a:pPr eaLnBrk="1" hangingPunct="1">
              <a:lnSpc>
                <a:spcPct val="80000"/>
              </a:lnSpc>
              <a:defRPr/>
            </a:pPr>
            <a:r>
              <a:rPr lang="en-US" altLang="en-US" sz="900" dirty="0">
                <a:latin typeface="Arial" panose="020B0604020202020204" pitchFamily="34" charset="0"/>
              </a:rPr>
              <a:t> DEMO2: LOGICAL OPERATORS, BOOLEAN EXPRESSIONS and ASSIGNMENT</a:t>
            </a:r>
          </a:p>
          <a:p>
            <a:pPr eaLnBrk="1" hangingPunct="1">
              <a:lnSpc>
                <a:spcPct val="80000"/>
              </a:lnSpc>
              <a:defRPr/>
            </a:pPr>
            <a:r>
              <a:rPr lang="en-US" altLang="en-US" sz="900" dirty="0">
                <a:latin typeface="Arial" panose="020B0604020202020204" pitchFamily="34" charset="0"/>
              </a:rPr>
              <a:t> ************************************************************ </a:t>
            </a:r>
          </a:p>
          <a:p>
            <a:pPr eaLnBrk="1" hangingPunct="1">
              <a:lnSpc>
                <a:spcPct val="80000"/>
              </a:lnSpc>
              <a:defRPr/>
            </a:pPr>
            <a:r>
              <a:rPr lang="en-US" altLang="en-US" sz="900" dirty="0">
                <a:latin typeface="Arial" panose="020B0604020202020204" pitchFamily="34" charset="0"/>
              </a:rPr>
              <a:t>&gt;&gt;&gt; 5==5</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5&gt;0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5&lt;-10</a:t>
            </a:r>
          </a:p>
          <a:p>
            <a:pPr eaLnBrk="1" hangingPunct="1">
              <a:lnSpc>
                <a:spcPct val="80000"/>
              </a:lnSpc>
              <a:defRPr/>
            </a:pPr>
            <a:r>
              <a:rPr lang="en-US" altLang="en-US" sz="900" dirty="0">
                <a:latin typeface="Arial" panose="020B0604020202020204" pitchFamily="34" charset="0"/>
              </a:rPr>
              <a:t>False</a:t>
            </a:r>
          </a:p>
          <a:p>
            <a:pPr eaLnBrk="1" hangingPunct="1">
              <a:lnSpc>
                <a:spcPct val="80000"/>
              </a:lnSpc>
              <a:defRPr/>
            </a:pPr>
            <a:r>
              <a:rPr lang="en-US" altLang="en-US" sz="900" dirty="0">
                <a:latin typeface="Arial" panose="020B0604020202020204" pitchFamily="34" charset="0"/>
              </a:rPr>
              <a:t>&gt;&gt;&gt; s1=''</a:t>
            </a:r>
          </a:p>
          <a:p>
            <a:pPr eaLnBrk="1" hangingPunct="1">
              <a:lnSpc>
                <a:spcPct val="80000"/>
              </a:lnSpc>
              <a:defRPr/>
            </a:pPr>
            <a:r>
              <a:rPr lang="en-US" altLang="en-US" sz="900" dirty="0">
                <a:latin typeface="Arial" panose="020B0604020202020204" pitchFamily="34" charset="0"/>
              </a:rPr>
              <a:t>&gt;&gt;&gt; s2=' '</a:t>
            </a:r>
          </a:p>
          <a:p>
            <a:pPr eaLnBrk="1" hangingPunct="1">
              <a:lnSpc>
                <a:spcPct val="80000"/>
              </a:lnSpc>
              <a:defRPr/>
            </a:pPr>
            <a:r>
              <a:rPr lang="en-US" altLang="en-US" sz="900" dirty="0">
                <a:latin typeface="Arial" panose="020B0604020202020204" pitchFamily="34" charset="0"/>
              </a:rPr>
              <a:t>&gt;&gt;&gt; s1 != s2</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x = 5</a:t>
            </a:r>
          </a:p>
          <a:p>
            <a:pPr eaLnBrk="1" hangingPunct="1">
              <a:lnSpc>
                <a:spcPct val="80000"/>
              </a:lnSpc>
              <a:defRPr/>
            </a:pPr>
            <a:r>
              <a:rPr lang="en-US" altLang="en-US" sz="900" dirty="0">
                <a:latin typeface="Arial" panose="020B0604020202020204" pitchFamily="34" charset="0"/>
              </a:rPr>
              <a:t>&gt;&gt;&gt; x&gt;0 and x&lt;10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0&lt;x&lt;10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True + False + 10</a:t>
            </a:r>
          </a:p>
          <a:p>
            <a:pPr eaLnBrk="1" hangingPunct="1">
              <a:lnSpc>
                <a:spcPct val="80000"/>
              </a:lnSpc>
              <a:defRPr/>
            </a:pPr>
            <a:r>
              <a:rPr lang="en-US" altLang="en-US" sz="900" dirty="0">
                <a:latin typeface="Arial" panose="020B0604020202020204" pitchFamily="34" charset="0"/>
              </a:rPr>
              <a:t>11</a:t>
            </a:r>
          </a:p>
          <a:p>
            <a:pPr eaLnBrk="1" hangingPunct="1">
              <a:lnSpc>
                <a:spcPct val="80000"/>
              </a:lnSpc>
              <a:defRPr/>
            </a:pPr>
            <a:r>
              <a:rPr lang="en-US" altLang="en-US" sz="900" dirty="0">
                <a:latin typeface="Arial" panose="020B0604020202020204" pitchFamily="34" charset="0"/>
              </a:rPr>
              <a:t>&gt;&gt;&gt; False == 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False == 1</a:t>
            </a:r>
          </a:p>
          <a:p>
            <a:pPr eaLnBrk="1" hangingPunct="1">
              <a:lnSpc>
                <a:spcPct val="80000"/>
              </a:lnSpc>
              <a:defRPr/>
            </a:pPr>
            <a:r>
              <a:rPr lang="en-US" altLang="en-US" sz="900" dirty="0">
                <a:latin typeface="Arial" panose="020B0604020202020204" pitchFamily="34" charset="0"/>
              </a:rPr>
              <a:t>False</a:t>
            </a:r>
          </a:p>
          <a:p>
            <a:pPr eaLnBrk="1" hangingPunct="1">
              <a:lnSpc>
                <a:spcPct val="80000"/>
              </a:lnSpc>
              <a:defRPr/>
            </a:pPr>
            <a:r>
              <a:rPr lang="en-US" altLang="en-US" sz="900" dirty="0">
                <a:latin typeface="Arial" panose="020B0604020202020204" pitchFamily="34" charset="0"/>
              </a:rPr>
              <a:t>&gt;&gt;&gt; 'alpha'&gt; 'beta'</a:t>
            </a:r>
          </a:p>
          <a:p>
            <a:pPr eaLnBrk="1" hangingPunct="1">
              <a:lnSpc>
                <a:spcPct val="80000"/>
              </a:lnSpc>
              <a:defRPr/>
            </a:pPr>
            <a:r>
              <a:rPr lang="en-US" altLang="en-US" sz="900" dirty="0">
                <a:latin typeface="Arial" panose="020B0604020202020204" pitchFamily="34" charset="0"/>
              </a:rPr>
              <a:t>False</a:t>
            </a:r>
          </a:p>
        </p:txBody>
      </p:sp>
    </p:spTree>
    <p:extLst>
      <p:ext uri="{BB962C8B-B14F-4D97-AF65-F5344CB8AC3E}">
        <p14:creationId xmlns:p14="http://schemas.microsoft.com/office/powerpoint/2010/main" val="12914822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031">
            <a:extLst>
              <a:ext uri="{FF2B5EF4-FFF2-40B4-BE49-F238E27FC236}">
                <a16:creationId xmlns:a16="http://schemas.microsoft.com/office/drawing/2014/main" id="{862FB7AC-31B8-2A98-4718-AB1967F6BE7A}"/>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88998191-5A69-47B8-8B5C-0B148943B5EE}" type="slidenum">
              <a:rPr lang="en-US" altLang="en-US" smtClean="0"/>
              <a:pPr>
                <a:spcBef>
                  <a:spcPct val="0"/>
                </a:spcBef>
                <a:defRPr/>
              </a:pPr>
              <a:t>58</a:t>
            </a:fld>
            <a:endParaRPr lang="en-US" altLang="en-US"/>
          </a:p>
        </p:txBody>
      </p:sp>
      <p:sp>
        <p:nvSpPr>
          <p:cNvPr id="44035" name="Rectangle 2">
            <a:extLst>
              <a:ext uri="{FF2B5EF4-FFF2-40B4-BE49-F238E27FC236}">
                <a16:creationId xmlns:a16="http://schemas.microsoft.com/office/drawing/2014/main" id="{C8481FD4-F5DC-ECAA-A34E-299ADB44371C}"/>
              </a:ext>
            </a:extLst>
          </p:cNvPr>
          <p:cNvSpPr>
            <a:spLocks noGrp="1" noRot="1" noChangeAspect="1" noChangeArrowheads="1" noTextEdit="1"/>
          </p:cNvSpPr>
          <p:nvPr>
            <p:ph type="sldImg"/>
          </p:nvPr>
        </p:nvSpPr>
        <p:spPr>
          <a:ln/>
        </p:spPr>
      </p:sp>
      <p:sp>
        <p:nvSpPr>
          <p:cNvPr id="44036" name="Rectangle 3">
            <a:extLst>
              <a:ext uri="{FF2B5EF4-FFF2-40B4-BE49-F238E27FC236}">
                <a16:creationId xmlns:a16="http://schemas.microsoft.com/office/drawing/2014/main" id="{C7F1F6A9-B653-DAD1-3015-665394A7267F}"/>
              </a:ext>
            </a:extLst>
          </p:cNvPr>
          <p:cNvSpPr>
            <a:spLocks noGrp="1" noChangeArrowheads="1"/>
          </p:cNvSpPr>
          <p:nvPr>
            <p:ph type="body" idx="1"/>
          </p:nvPr>
        </p:nvSpPr>
        <p:spPr/>
        <p:txBody>
          <a:bodyPr/>
          <a:lstStyle/>
          <a:p>
            <a:pPr eaLnBrk="1" hangingPunct="1">
              <a:defRPr/>
            </a:pPr>
            <a:r>
              <a:rPr lang="en-US" dirty="0">
                <a:latin typeface="Arial" pitchFamily="34" charset="0"/>
                <a:ea typeface="ＭＳ Ｐゴシック" pitchFamily="34" charset="-128"/>
              </a:rPr>
              <a:t>&gt;&gt;&gt; import arcpy</a:t>
            </a:r>
          </a:p>
          <a:p>
            <a:pPr eaLnBrk="1" hangingPunct="1">
              <a:defRPr/>
            </a:pPr>
            <a:r>
              <a:rPr lang="en-US" dirty="0">
                <a:latin typeface="Arial" pitchFamily="34" charset="0"/>
                <a:ea typeface="ＭＳ Ｐゴシック" pitchFamily="34" charset="-128"/>
              </a:rPr>
              <a:t>&gt;&gt;&gt; file = 'C:/Temp/COVER63p.shp</a:t>
            </a:r>
            <a:r>
              <a:rPr lang="en-US" altLang="ja-JP" dirty="0">
                <a:latin typeface="Arial" pitchFamily="34" charset="0"/>
                <a:ea typeface="ＭＳ Ｐゴシック" pitchFamily="34" charset="-128"/>
              </a:rPr>
              <a:t>'</a:t>
            </a:r>
          </a:p>
          <a:p>
            <a:pPr eaLnBrk="1" hangingPunct="1">
              <a:defRPr/>
            </a:pPr>
            <a:r>
              <a:rPr lang="en-US" dirty="0">
                <a:latin typeface="Arial" pitchFamily="34" charset="0"/>
                <a:ea typeface="ＭＳ Ｐゴシック" pitchFamily="34" charset="-128"/>
              </a:rPr>
              <a:t>&gt;&gt;&gt; </a:t>
            </a:r>
            <a:r>
              <a:rPr lang="en-US" dirty="0" err="1">
                <a:latin typeface="Arial" pitchFamily="34" charset="0"/>
                <a:ea typeface="ＭＳ Ｐゴシック" pitchFamily="34" charset="-128"/>
              </a:rPr>
              <a:t>dsc</a:t>
            </a:r>
            <a:r>
              <a:rPr lang="en-US" dirty="0">
                <a:latin typeface="Arial" pitchFamily="34" charset="0"/>
                <a:ea typeface="ＭＳ Ｐゴシック" pitchFamily="34" charset="-128"/>
              </a:rPr>
              <a:t> = </a:t>
            </a:r>
            <a:r>
              <a:rPr lang="en-US" dirty="0" err="1">
                <a:latin typeface="Arial" pitchFamily="34" charset="0"/>
                <a:ea typeface="ＭＳ Ｐゴシック" pitchFamily="34" charset="-128"/>
              </a:rPr>
              <a:t>arcpy.Describe</a:t>
            </a:r>
            <a:r>
              <a:rPr lang="en-US" dirty="0">
                <a:latin typeface="Arial" pitchFamily="34" charset="0"/>
                <a:ea typeface="ＭＳ Ｐゴシック" pitchFamily="34" charset="-128"/>
              </a:rPr>
              <a:t>(file)</a:t>
            </a:r>
          </a:p>
          <a:p>
            <a:pPr eaLnBrk="1" hangingPunct="1">
              <a:defRPr/>
            </a:pPr>
            <a:r>
              <a:rPr lang="en-US" dirty="0">
                <a:latin typeface="Arial" pitchFamily="34" charset="0"/>
                <a:ea typeface="ＭＳ Ｐゴシック" pitchFamily="34" charset="-128"/>
              </a:rPr>
              <a:t>&gt;&gt;&gt; </a:t>
            </a:r>
            <a:r>
              <a:rPr lang="en-US" dirty="0" err="1">
                <a:latin typeface="Arial" pitchFamily="34" charset="0"/>
                <a:ea typeface="ＭＳ Ｐゴシック" pitchFamily="34" charset="-128"/>
              </a:rPr>
              <a:t>dsc.Format</a:t>
            </a:r>
            <a:endParaRPr lang="en-US" dirty="0">
              <a:latin typeface="Arial" pitchFamily="34" charset="0"/>
              <a:ea typeface="ＭＳ Ｐゴシック" pitchFamily="34" charset="-128"/>
            </a:endParaRPr>
          </a:p>
          <a:p>
            <a:pPr eaLnBrk="1" hangingPunct="1">
              <a:defRPr/>
            </a:pPr>
            <a:r>
              <a:rPr lang="en-US" dirty="0">
                <a:latin typeface="Arial" pitchFamily="34" charset="0"/>
                <a:ea typeface="ＭＳ Ｐゴシック" pitchFamily="34" charset="-128"/>
              </a:rPr>
              <a:t>Traceback (most recent call last):  File "&lt;interactive input&gt;", line 1, in ?</a:t>
            </a:r>
          </a:p>
          <a:p>
            <a:pPr eaLnBrk="1" hangingPunct="1">
              <a:defRPr/>
            </a:pPr>
            <a:r>
              <a:rPr lang="en-US" dirty="0" err="1">
                <a:latin typeface="Arial" pitchFamily="34" charset="0"/>
                <a:ea typeface="ＭＳ Ｐゴシック" pitchFamily="34" charset="-128"/>
              </a:rPr>
              <a:t>RuntimeError</a:t>
            </a:r>
            <a:r>
              <a:rPr lang="en-US" dirty="0">
                <a:latin typeface="Arial" pitchFamily="34" charset="0"/>
                <a:ea typeface="ＭＳ Ｐゴシック" pitchFamily="34" charset="-128"/>
              </a:rPr>
              <a:t>: describe method: Format does not exist</a:t>
            </a:r>
          </a:p>
          <a:p>
            <a:pPr eaLnBrk="1" hangingPunct="1">
              <a:defRPr/>
            </a:pPr>
            <a:r>
              <a:rPr lang="en-US" dirty="0">
                <a:latin typeface="Arial" pitchFamily="34" charset="0"/>
                <a:ea typeface="ＭＳ Ｐゴシック" pitchFamily="34" charset="-128"/>
              </a:rPr>
              <a:t>&gt;&gt;&gt; </a:t>
            </a:r>
            <a:r>
              <a:rPr lang="en-US" dirty="0" err="1">
                <a:latin typeface="Arial" pitchFamily="34" charset="0"/>
                <a:ea typeface="ＭＳ Ｐゴシック" pitchFamily="34" charset="-128"/>
              </a:rPr>
              <a:t>dsc.ShapeType</a:t>
            </a:r>
            <a:endParaRPr lang="en-US" dirty="0">
              <a:latin typeface="Arial" pitchFamily="34" charset="0"/>
              <a:ea typeface="ＭＳ Ｐゴシック" pitchFamily="34" charset="-128"/>
            </a:endParaRPr>
          </a:p>
          <a:p>
            <a:pPr eaLnBrk="1" hangingPunct="1">
              <a:defRPr/>
            </a:pPr>
            <a:r>
              <a:rPr lang="en-US" dirty="0">
                <a:latin typeface="Arial" pitchFamily="34" charset="0"/>
                <a:ea typeface="ＭＳ Ｐゴシック" pitchFamily="34" charset="-128"/>
              </a:rPr>
              <a:t>'Polygon</a:t>
            </a:r>
            <a:r>
              <a:rPr lang="ja-JP" altLang="en-US" dirty="0">
                <a:latin typeface="Arial" pitchFamily="34" charset="0"/>
                <a:ea typeface="ＭＳ Ｐゴシック" pitchFamily="34" charset="-128"/>
              </a:rPr>
              <a:t>‘</a:t>
            </a:r>
            <a:endParaRPr lang="en-US" altLang="ja-JP" dirty="0">
              <a:latin typeface="Arial" pitchFamily="34" charset="0"/>
              <a:ea typeface="ＭＳ Ｐゴシック" pitchFamily="34" charset="-128"/>
            </a:endParaRPr>
          </a:p>
          <a:p>
            <a:pPr eaLnBrk="1" hangingPunct="1">
              <a:defRPr/>
            </a:pPr>
            <a:r>
              <a:rPr lang="en-US" dirty="0">
                <a:latin typeface="Arial" pitchFamily="34" charset="0"/>
                <a:ea typeface="ＭＳ Ｐゴシック" pitchFamily="34" charset="-128"/>
              </a:rPr>
              <a:t>&gt;&gt;&gt; </a:t>
            </a:r>
            <a:r>
              <a:rPr lang="en-US" dirty="0" err="1">
                <a:latin typeface="Arial" pitchFamily="34" charset="0"/>
                <a:ea typeface="ＭＳ Ｐゴシック" pitchFamily="34" charset="-128"/>
              </a:rPr>
              <a:t>dsc.HasOID</a:t>
            </a:r>
            <a:endParaRPr lang="en-US" dirty="0">
              <a:latin typeface="Arial" pitchFamily="34" charset="0"/>
              <a:ea typeface="ＭＳ Ｐゴシック" pitchFamily="34" charset="-128"/>
            </a:endParaRPr>
          </a:p>
          <a:p>
            <a:pPr eaLnBrk="1" hangingPunct="1">
              <a:defRPr/>
            </a:pPr>
            <a:r>
              <a:rPr lang="en-US" dirty="0">
                <a:latin typeface="Arial" pitchFamily="34" charset="0"/>
                <a:ea typeface="ＭＳ Ｐゴシック" pitchFamily="34" charset="-128"/>
              </a:rPr>
              <a:t>True</a:t>
            </a:r>
          </a:p>
          <a:p>
            <a:pPr eaLnBrk="1" hangingPunct="1">
              <a:defRPr/>
            </a:pPr>
            <a:r>
              <a:rPr lang="en-US" dirty="0">
                <a:latin typeface="Arial" pitchFamily="34" charset="0"/>
                <a:ea typeface="ＭＳ Ｐゴシック" pitchFamily="34" charset="-128"/>
              </a:rPr>
              <a:t>&gt;&gt;&gt; </a:t>
            </a:r>
            <a:r>
              <a:rPr lang="en-US" dirty="0" err="1">
                <a:latin typeface="Arial" pitchFamily="34" charset="0"/>
                <a:ea typeface="ＭＳ Ｐゴシック" pitchFamily="34" charset="-128"/>
              </a:rPr>
              <a:t>dsc.DatasetType</a:t>
            </a:r>
            <a:endParaRPr lang="en-US" dirty="0">
              <a:latin typeface="Arial" pitchFamily="34" charset="0"/>
              <a:ea typeface="ＭＳ Ｐゴシック" pitchFamily="34" charset="-128"/>
            </a:endParaRPr>
          </a:p>
          <a:p>
            <a:pPr eaLnBrk="1" hangingPunct="1">
              <a:defRPr/>
            </a:pPr>
            <a:r>
              <a:rPr lang="ja-JP" altLang="en-US" dirty="0">
                <a:latin typeface="Arial" pitchFamily="34" charset="0"/>
                <a:ea typeface="ＭＳ Ｐゴシック" pitchFamily="34" charset="-128"/>
              </a:rPr>
              <a:t>‘</a:t>
            </a:r>
            <a:r>
              <a:rPr lang="en-US" altLang="ja-JP" dirty="0" err="1">
                <a:latin typeface="Arial" pitchFamily="34" charset="0"/>
                <a:ea typeface="ＭＳ Ｐゴシック" pitchFamily="34" charset="-128"/>
              </a:rPr>
              <a:t>Shapefile</a:t>
            </a:r>
            <a:r>
              <a:rPr lang="en-US" altLang="ja-JP" dirty="0">
                <a:latin typeface="Arial" pitchFamily="34" charset="0"/>
                <a:ea typeface="ＭＳ Ｐゴシック" pitchFamily="34" charset="-128"/>
              </a:rPr>
              <a:t>'</a:t>
            </a:r>
            <a:endParaRPr lang="en-US" dirty="0">
              <a:latin typeface="Arial" pitchFamily="34" charset="0"/>
              <a:ea typeface="ＭＳ Ｐゴシック" pitchFamily="34" charset="-128"/>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AD73CE-9321-28A9-E021-770D9A71044B}"/>
              </a:ext>
            </a:extLst>
          </p:cNvPr>
          <p:cNvSpPr>
            <a:spLocks noGrp="1" noRot="1" noChangeAspect="1"/>
          </p:cNvSpPr>
          <p:nvPr>
            <p:ph type="sldImg"/>
          </p:nvPr>
        </p:nvSpPr>
        <p:spPr/>
      </p:sp>
      <p:sp>
        <p:nvSpPr>
          <p:cNvPr id="41987" name="Notes Placeholder 2">
            <a:extLst>
              <a:ext uri="{FF2B5EF4-FFF2-40B4-BE49-F238E27FC236}">
                <a16:creationId xmlns:a16="http://schemas.microsoft.com/office/drawing/2014/main" id="{5752A39B-F51F-FE3B-D071-E261CEF1827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1988" name="Slide Number Placeholder 3">
            <a:extLst>
              <a:ext uri="{FF2B5EF4-FFF2-40B4-BE49-F238E27FC236}">
                <a16:creationId xmlns:a16="http://schemas.microsoft.com/office/drawing/2014/main" id="{7A9EFA16-3845-7BAF-A45E-92D48A78A6E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8214828-31D5-41BF-B37F-D7F3E1A3F339}" type="slidenum">
              <a:rPr lang="en-US" altLang="en-US"/>
              <a:pPr/>
              <a:t>71</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A familiarity with introductory logic is helpful in writing well formed conditional code.    </a:t>
            </a:r>
          </a:p>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78</a:t>
            </a:fld>
            <a:endParaRPr lang="en-US" altLang="en-US"/>
          </a:p>
        </p:txBody>
      </p:sp>
    </p:spTree>
    <p:extLst>
      <p:ext uri="{BB962C8B-B14F-4D97-AF65-F5344CB8AC3E}">
        <p14:creationId xmlns:p14="http://schemas.microsoft.com/office/powerpoint/2010/main" val="24962200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1031">
            <a:extLst>
              <a:ext uri="{FF2B5EF4-FFF2-40B4-BE49-F238E27FC236}">
                <a16:creationId xmlns:a16="http://schemas.microsoft.com/office/drawing/2014/main" id="{3B4EB861-2AF6-498A-FA3B-B5EB365173F1}"/>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F24308A7-BF39-4F80-B84B-D8F8B82CE31C}" type="slidenum">
              <a:rPr lang="en-US" altLang="en-US" smtClean="0"/>
              <a:pPr>
                <a:spcBef>
                  <a:spcPct val="0"/>
                </a:spcBef>
                <a:defRPr/>
              </a:pPr>
              <a:t>79</a:t>
            </a:fld>
            <a:endParaRPr lang="en-US" altLang="en-US"/>
          </a:p>
        </p:txBody>
      </p:sp>
      <p:sp>
        <p:nvSpPr>
          <p:cNvPr id="43011" name="Rectangle 2">
            <a:extLst>
              <a:ext uri="{FF2B5EF4-FFF2-40B4-BE49-F238E27FC236}">
                <a16:creationId xmlns:a16="http://schemas.microsoft.com/office/drawing/2014/main" id="{7D34BD8D-2BA5-52C2-4ED8-61BE9D74019A}"/>
              </a:ext>
            </a:extLst>
          </p:cNvPr>
          <p:cNvSpPr>
            <a:spLocks noGrp="1" noRot="1" noChangeAspect="1" noChangeArrowheads="1" noTextEdit="1"/>
          </p:cNvSpPr>
          <p:nvPr>
            <p:ph type="sldImg"/>
          </p:nvPr>
        </p:nvSpPr>
        <p:spPr>
          <a:ln/>
        </p:spPr>
      </p:sp>
      <p:sp>
        <p:nvSpPr>
          <p:cNvPr id="43012" name="Rectangle 3">
            <a:extLst>
              <a:ext uri="{FF2B5EF4-FFF2-40B4-BE49-F238E27FC236}">
                <a16:creationId xmlns:a16="http://schemas.microsoft.com/office/drawing/2014/main" id="{FBEA3F89-14CC-298B-6284-262D173FC503}"/>
              </a:ext>
            </a:extLst>
          </p:cNvPr>
          <p:cNvSpPr>
            <a:spLocks noGrp="1" noChangeArrowheads="1"/>
          </p:cNvSpPr>
          <p:nvPr>
            <p:ph type="body" idx="1"/>
          </p:nvPr>
        </p:nvSpPr>
        <p:spPr/>
        <p:txBody>
          <a:bodyPr/>
          <a:lstStyle/>
          <a:p>
            <a:pPr eaLnBrk="1" hangingPunct="1">
              <a:defRPr/>
            </a:pPr>
            <a:r>
              <a:rPr lang="en-US" sz="1000" dirty="0">
                <a:latin typeface="Arial" pitchFamily="34" charset="0"/>
                <a:ea typeface="ＭＳ Ｐゴシック" pitchFamily="34" charset="-128"/>
              </a:rPr>
              <a:t>#Complete example of code.</a:t>
            </a:r>
          </a:p>
          <a:p>
            <a:pPr eaLnBrk="1" hangingPunct="1">
              <a:defRPr/>
            </a:pPr>
            <a:endParaRPr lang="en-US" sz="1000" dirty="0">
              <a:latin typeface="Arial" pitchFamily="34" charset="0"/>
              <a:ea typeface="ＭＳ Ｐゴシック" pitchFamily="34" charset="-128"/>
            </a:endParaRPr>
          </a:p>
          <a:p>
            <a:pPr eaLnBrk="1" hangingPunct="1">
              <a:defRPr/>
            </a:pPr>
            <a:r>
              <a:rPr lang="en-US" sz="1000" dirty="0">
                <a:latin typeface="Arial" pitchFamily="34" charset="0"/>
                <a:ea typeface="ＭＳ Ｐゴシック" pitchFamily="34" charset="-128"/>
              </a:rPr>
              <a:t>import arcpy</a:t>
            </a:r>
          </a:p>
          <a:p>
            <a:pPr eaLnBrk="1" hangingPunct="1">
              <a:defRPr/>
            </a:pPr>
            <a:endParaRPr lang="en-US" sz="1000" dirty="0">
              <a:latin typeface="Arial" pitchFamily="34" charset="0"/>
              <a:ea typeface="ＭＳ Ｐゴシック" pitchFamily="34" charset="-128"/>
            </a:endParaRPr>
          </a:p>
          <a:p>
            <a:pPr eaLnBrk="1" hangingPunct="1">
              <a:defRPr/>
            </a:pPr>
            <a:r>
              <a:rPr lang="en-US" sz="1000" dirty="0" err="1">
                <a:latin typeface="Arial" pitchFamily="34" charset="0"/>
                <a:ea typeface="ＭＳ Ｐゴシック" pitchFamily="34" charset="-128"/>
              </a:rPr>
              <a:t>fileName</a:t>
            </a:r>
            <a:r>
              <a:rPr lang="en-US" sz="1000" dirty="0">
                <a:latin typeface="Arial" pitchFamily="34" charset="0"/>
                <a:ea typeface="ＭＳ Ｐゴシック" pitchFamily="34" charset="-128"/>
              </a:rPr>
              <a:t> = 'C:/Temp/COVER63p.shp'</a:t>
            </a:r>
          </a:p>
          <a:p>
            <a:pPr eaLnBrk="1" hangingPunct="1">
              <a:defRPr/>
            </a:pPr>
            <a:r>
              <a:rPr lang="en-US" sz="1000" dirty="0" err="1">
                <a:latin typeface="Arial" pitchFamily="34" charset="0"/>
                <a:ea typeface="ＭＳ Ｐゴシック" pitchFamily="34" charset="-128"/>
              </a:rPr>
              <a:t>fieldName</a:t>
            </a:r>
            <a:r>
              <a:rPr lang="en-US" sz="1000" dirty="0">
                <a:latin typeface="Arial" pitchFamily="34" charset="0"/>
                <a:ea typeface="ＭＳ Ｐゴシック" pitchFamily="34" charset="-128"/>
              </a:rPr>
              <a:t> = 'Square'</a:t>
            </a:r>
          </a:p>
          <a:p>
            <a:pPr eaLnBrk="1" hangingPunct="1">
              <a:defRPr/>
            </a:pPr>
            <a:r>
              <a:rPr lang="en-US" sz="1000" dirty="0" err="1">
                <a:latin typeface="Arial" pitchFamily="34" charset="0"/>
                <a:ea typeface="ＭＳ Ｐゴシック" pitchFamily="34" charset="-128"/>
              </a:rPr>
              <a:t>fieldObjs</a:t>
            </a:r>
            <a:r>
              <a:rPr lang="en-US" sz="1000" dirty="0">
                <a:latin typeface="Arial" pitchFamily="34" charset="0"/>
                <a:ea typeface="ＭＳ Ｐゴシック" pitchFamily="34" charset="-128"/>
              </a:rPr>
              <a:t> = </a:t>
            </a:r>
            <a:r>
              <a:rPr lang="en-US" sz="1000" dirty="0" err="1">
                <a:latin typeface="Arial" pitchFamily="34" charset="0"/>
                <a:ea typeface="ＭＳ Ｐゴシック" pitchFamily="34" charset="-128"/>
              </a:rPr>
              <a:t>arcpy.listFields</a:t>
            </a:r>
            <a:r>
              <a:rPr lang="en-US" sz="1000" dirty="0">
                <a:latin typeface="Arial" pitchFamily="34" charset="0"/>
                <a:ea typeface="ＭＳ Ｐゴシック" pitchFamily="34" charset="-128"/>
              </a:rPr>
              <a:t>(filename)  #we haven</a:t>
            </a:r>
            <a:r>
              <a:rPr lang="ja-JP" altLang="en-US" sz="1000" dirty="0">
                <a:latin typeface="Arial" pitchFamily="34" charset="0"/>
                <a:ea typeface="ＭＳ Ｐゴシック" pitchFamily="34" charset="-128"/>
              </a:rPr>
              <a:t>’</a:t>
            </a:r>
            <a:r>
              <a:rPr lang="en-US" altLang="ja-JP" sz="1000" dirty="0">
                <a:latin typeface="Arial" pitchFamily="34" charset="0"/>
                <a:ea typeface="ＭＳ Ｐゴシック" pitchFamily="34" charset="-128"/>
              </a:rPr>
              <a:t>t gone over this yet.</a:t>
            </a:r>
          </a:p>
          <a:p>
            <a:pPr eaLnBrk="1" hangingPunct="1">
              <a:defRPr/>
            </a:pPr>
            <a:r>
              <a:rPr lang="en-US" sz="1000" dirty="0">
                <a:latin typeface="Arial" pitchFamily="34" charset="0"/>
                <a:ea typeface="ＭＳ Ｐゴシック" pitchFamily="34" charset="-128"/>
              </a:rPr>
              <a:t>fields=[]</a:t>
            </a:r>
          </a:p>
          <a:p>
            <a:pPr eaLnBrk="1" hangingPunct="1">
              <a:defRPr/>
            </a:pPr>
            <a:r>
              <a:rPr lang="en-US" sz="1000" dirty="0">
                <a:latin typeface="Arial" pitchFamily="34" charset="0"/>
                <a:ea typeface="ＭＳ Ｐゴシック" pitchFamily="34" charset="-128"/>
              </a:rPr>
              <a:t>for f in </a:t>
            </a:r>
            <a:r>
              <a:rPr lang="en-US" sz="1000" dirty="0" err="1">
                <a:latin typeface="Arial" pitchFamily="34" charset="0"/>
                <a:ea typeface="ＭＳ Ｐゴシック" pitchFamily="34" charset="-128"/>
              </a:rPr>
              <a:t>fieldObjs</a:t>
            </a:r>
            <a:r>
              <a:rPr lang="en-US" sz="1000" dirty="0">
                <a:latin typeface="Arial" pitchFamily="34" charset="0"/>
                <a:ea typeface="ＭＳ Ｐゴシック" pitchFamily="34" charset="-128"/>
              </a:rPr>
              <a:t>:  #we haven</a:t>
            </a:r>
            <a:r>
              <a:rPr lang="ja-JP" altLang="en-US" sz="1000" dirty="0">
                <a:latin typeface="Arial" pitchFamily="34" charset="0"/>
                <a:ea typeface="ＭＳ Ｐゴシック" pitchFamily="34" charset="-128"/>
              </a:rPr>
              <a:t>’</a:t>
            </a:r>
            <a:r>
              <a:rPr lang="en-US" altLang="ja-JP" sz="1000" dirty="0">
                <a:latin typeface="Arial" pitchFamily="34" charset="0"/>
                <a:ea typeface="ＭＳ Ｐゴシック" pitchFamily="34" charset="-128"/>
              </a:rPr>
              <a:t>t gone over </a:t>
            </a:r>
            <a:r>
              <a:rPr lang="ja-JP" altLang="en-US" sz="1000" dirty="0">
                <a:latin typeface="Arial" pitchFamily="34" charset="0"/>
                <a:ea typeface="ＭＳ Ｐゴシック" pitchFamily="34" charset="-128"/>
              </a:rPr>
              <a:t>‘</a:t>
            </a:r>
            <a:r>
              <a:rPr lang="en-US" altLang="ja-JP" sz="1000" dirty="0">
                <a:latin typeface="Arial" pitchFamily="34" charset="0"/>
                <a:ea typeface="ＭＳ Ｐゴシック" pitchFamily="34" charset="-128"/>
              </a:rPr>
              <a:t>for</a:t>
            </a:r>
            <a:r>
              <a:rPr lang="ja-JP" altLang="en-US" sz="1000" dirty="0">
                <a:latin typeface="Arial" pitchFamily="34" charset="0"/>
                <a:ea typeface="ＭＳ Ｐゴシック" pitchFamily="34" charset="-128"/>
              </a:rPr>
              <a:t>’</a:t>
            </a:r>
            <a:r>
              <a:rPr lang="en-US" altLang="ja-JP" sz="1000" dirty="0">
                <a:latin typeface="Arial" pitchFamily="34" charset="0"/>
                <a:ea typeface="ＭＳ Ｐゴシック" pitchFamily="34" charset="-128"/>
              </a:rPr>
              <a:t> loops yet.</a:t>
            </a:r>
          </a:p>
          <a:p>
            <a:pPr eaLnBrk="1" hangingPunct="1">
              <a:defRPr/>
            </a:pPr>
            <a:r>
              <a:rPr lang="en-US" sz="1000" dirty="0">
                <a:latin typeface="Arial" pitchFamily="34" charset="0"/>
                <a:ea typeface="ＭＳ Ｐゴシック" pitchFamily="34" charset="-128"/>
              </a:rPr>
              <a:t>    </a:t>
            </a:r>
            <a:r>
              <a:rPr lang="en-US" sz="1000" dirty="0" err="1">
                <a:latin typeface="Arial" pitchFamily="34" charset="0"/>
                <a:ea typeface="ＭＳ Ｐゴシック" pitchFamily="34" charset="-128"/>
              </a:rPr>
              <a:t>fields.append</a:t>
            </a:r>
            <a:r>
              <a:rPr lang="en-US" sz="1000" dirty="0">
                <a:latin typeface="Arial" pitchFamily="34" charset="0"/>
                <a:ea typeface="ＭＳ Ｐゴシック" pitchFamily="34" charset="-128"/>
              </a:rPr>
              <a:t>(f.name)</a:t>
            </a:r>
          </a:p>
          <a:p>
            <a:pPr eaLnBrk="1" hangingPunct="1">
              <a:defRPr/>
            </a:pPr>
            <a:r>
              <a:rPr lang="en-US" sz="1000" dirty="0">
                <a:latin typeface="Arial" pitchFamily="34" charset="0"/>
                <a:ea typeface="ＭＳ Ｐゴシック" pitchFamily="34" charset="-128"/>
              </a:rPr>
              <a:t>if </a:t>
            </a:r>
            <a:r>
              <a:rPr lang="en-US" sz="1000" dirty="0" err="1">
                <a:latin typeface="Arial" pitchFamily="34" charset="0"/>
                <a:ea typeface="ＭＳ Ｐゴシック" pitchFamily="34" charset="-128"/>
              </a:rPr>
              <a:t>fieldName</a:t>
            </a:r>
            <a:r>
              <a:rPr lang="en-US" sz="1000" dirty="0">
                <a:latin typeface="Arial" pitchFamily="34" charset="0"/>
                <a:ea typeface="ＭＳ Ｐゴシック" pitchFamily="34" charset="-128"/>
              </a:rPr>
              <a:t> not in fields:</a:t>
            </a:r>
          </a:p>
          <a:p>
            <a:pPr eaLnBrk="1" hangingPunct="1">
              <a:defRPr/>
            </a:pPr>
            <a:r>
              <a:rPr lang="en-US" sz="1000" dirty="0">
                <a:latin typeface="Arial" pitchFamily="34" charset="0"/>
                <a:ea typeface="ＭＳ Ｐゴシック" pitchFamily="34" charset="-128"/>
              </a:rPr>
              <a:t>    </a:t>
            </a:r>
            <a:r>
              <a:rPr lang="en-US" sz="1000" dirty="0" err="1">
                <a:latin typeface="Arial" pitchFamily="34" charset="0"/>
                <a:ea typeface="ＭＳ Ｐゴシック" pitchFamily="34" charset="-128"/>
              </a:rPr>
              <a:t>arcpy.addField</a:t>
            </a:r>
            <a:r>
              <a:rPr lang="en-US" sz="1000" dirty="0">
                <a:latin typeface="Arial" pitchFamily="34" charset="0"/>
                <a:ea typeface="ＭＳ Ｐゴシック" pitchFamily="34" charset="-128"/>
              </a:rPr>
              <a:t>(</a:t>
            </a:r>
            <a:r>
              <a:rPr lang="en-US" sz="1000" dirty="0" err="1">
                <a:latin typeface="Arial" pitchFamily="34" charset="0"/>
                <a:ea typeface="ＭＳ Ｐゴシック" pitchFamily="34" charset="-128"/>
              </a:rPr>
              <a:t>fileName</a:t>
            </a:r>
            <a:r>
              <a:rPr lang="en-US" sz="1000" dirty="0">
                <a:latin typeface="Arial" pitchFamily="34" charset="0"/>
                <a:ea typeface="ＭＳ Ｐゴシック" pitchFamily="34" charset="-128"/>
              </a:rPr>
              <a:t>, </a:t>
            </a:r>
            <a:r>
              <a:rPr lang="en-US" sz="1000" dirty="0" err="1">
                <a:latin typeface="Arial" pitchFamily="34" charset="0"/>
                <a:ea typeface="ＭＳ Ｐゴシック" pitchFamily="34" charset="-128"/>
              </a:rPr>
              <a:t>fieldName</a:t>
            </a:r>
            <a:r>
              <a:rPr lang="en-US" sz="1000" dirty="0">
                <a:latin typeface="Arial" pitchFamily="34" charset="0"/>
                <a:ea typeface="ＭＳ Ｐゴシック" pitchFamily="34" charset="-128"/>
              </a:rPr>
              <a:t>)</a:t>
            </a:r>
          </a:p>
          <a:p>
            <a:pPr eaLnBrk="1" hangingPunct="1">
              <a:defRPr/>
            </a:pPr>
            <a:r>
              <a:rPr lang="en-US" sz="1000" dirty="0">
                <a:latin typeface="Arial" pitchFamily="34" charset="0"/>
                <a:ea typeface="ＭＳ Ｐゴシック" pitchFamily="34" charset="-128"/>
              </a:rPr>
              <a:t>    print 'New field created.'</a:t>
            </a:r>
          </a:p>
          <a:p>
            <a:pPr eaLnBrk="1" hangingPunct="1">
              <a:defRPr/>
            </a:pPr>
            <a:r>
              <a:rPr lang="en-US" sz="1000" dirty="0" err="1">
                <a:latin typeface="Arial" pitchFamily="34" charset="0"/>
                <a:ea typeface="ＭＳ Ｐゴシック" pitchFamily="34" charset="-128"/>
              </a:rPr>
              <a:t>arcpy.CalculateField</a:t>
            </a:r>
            <a:r>
              <a:rPr lang="en-US" sz="1000" dirty="0">
                <a:latin typeface="Arial" pitchFamily="34" charset="0"/>
                <a:ea typeface="ＭＳ Ｐゴシック" pitchFamily="34" charset="-128"/>
              </a:rPr>
              <a:t>(</a:t>
            </a:r>
            <a:r>
              <a:rPr lang="en-US" sz="1000" dirty="0" err="1">
                <a:latin typeface="Arial" pitchFamily="34" charset="0"/>
                <a:ea typeface="ＭＳ Ｐゴシック" pitchFamily="34" charset="-128"/>
              </a:rPr>
              <a:t>fileName</a:t>
            </a:r>
            <a:r>
              <a:rPr lang="en-US" sz="1000" dirty="0">
                <a:latin typeface="Arial" pitchFamily="34" charset="0"/>
                <a:ea typeface="ＭＳ Ｐゴシック" pitchFamily="34" charset="-128"/>
              </a:rPr>
              <a:t>, </a:t>
            </a:r>
            <a:r>
              <a:rPr lang="en-US" sz="1000" dirty="0" err="1">
                <a:latin typeface="Arial" pitchFamily="34" charset="0"/>
                <a:ea typeface="ＭＳ Ｐゴシック" pitchFamily="34" charset="-128"/>
              </a:rPr>
              <a:t>fieldName</a:t>
            </a:r>
            <a:r>
              <a:rPr lang="en-US" sz="1000" dirty="0">
                <a:latin typeface="Arial" pitchFamily="34" charset="0"/>
                <a:ea typeface="ＭＳ Ｐゴシック" pitchFamily="34" charset="-128"/>
              </a:rPr>
              <a:t>, \</a:t>
            </a:r>
          </a:p>
          <a:p>
            <a:pPr eaLnBrk="1" hangingPunct="1">
              <a:defRPr/>
            </a:pPr>
            <a:r>
              <a:rPr lang="en-US" sz="1000" dirty="0">
                <a:latin typeface="Arial" pitchFamily="34" charset="0"/>
                <a:ea typeface="ＭＳ Ｐゴシック" pitchFamily="34" charset="-128"/>
              </a:rPr>
              <a:t>                  '[RECNO]*[RECNO]') </a:t>
            </a:r>
          </a:p>
          <a:p>
            <a:pPr eaLnBrk="1" hangingPunct="1">
              <a:defRPr/>
            </a:pPr>
            <a:endParaRPr lang="en-US" sz="1000" dirty="0">
              <a:latin typeface="Arial" pitchFamily="34" charset="0"/>
              <a:ea typeface="ＭＳ Ｐゴシック" pitchFamily="34" charset="-128"/>
            </a:endParaRPr>
          </a:p>
          <a:p>
            <a:pPr eaLnBrk="1" hangingPunct="1">
              <a:defRPr/>
            </a:pPr>
            <a:r>
              <a:rPr lang="en-US" sz="1000" dirty="0">
                <a:latin typeface="Arial" pitchFamily="34" charset="0"/>
                <a:ea typeface="ＭＳ Ｐゴシック" pitchFamily="34" charset="-128"/>
              </a:rPr>
              <a:t>#another way to get the field name list is to use list comprehension:</a:t>
            </a:r>
          </a:p>
          <a:p>
            <a:pPr eaLnBrk="1" hangingPunct="1">
              <a:defRPr/>
            </a:pPr>
            <a:r>
              <a:rPr lang="en-US" sz="1000" dirty="0">
                <a:latin typeface="Arial" pitchFamily="34" charset="0"/>
                <a:ea typeface="ＭＳ Ｐゴシック" pitchFamily="34" charset="-128"/>
              </a:rPr>
              <a:t>fields = [f.name for f in </a:t>
            </a:r>
            <a:r>
              <a:rPr lang="en-US" sz="1000" dirty="0" err="1">
                <a:latin typeface="Arial" pitchFamily="34" charset="0"/>
                <a:ea typeface="ＭＳ Ｐゴシック" pitchFamily="34" charset="-128"/>
              </a:rPr>
              <a:t>fieldObjs</a:t>
            </a:r>
            <a:r>
              <a:rPr lang="en-US" sz="1000" dirty="0">
                <a:latin typeface="Arial" pitchFamily="34" charset="0"/>
                <a:ea typeface="ＭＳ Ｐゴシック" pitchFamily="34" charset="-128"/>
              </a:rPr>
              <a:t>]</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65BBBD-2DC3-DF66-43FE-A163A25F3511}"/>
              </a:ext>
            </a:extLst>
          </p:cNvPr>
          <p:cNvSpPr>
            <a:spLocks noGrp="1" noRot="1" noChangeAspect="1"/>
          </p:cNvSpPr>
          <p:nvPr>
            <p:ph type="sldImg"/>
          </p:nvPr>
        </p:nvSpPr>
        <p:spPr/>
      </p:sp>
      <p:sp>
        <p:nvSpPr>
          <p:cNvPr id="7171" name="Notes Placeholder 2">
            <a:extLst>
              <a:ext uri="{FF2B5EF4-FFF2-40B4-BE49-F238E27FC236}">
                <a16:creationId xmlns:a16="http://schemas.microsoft.com/office/drawing/2014/main" id="{5DA2B66E-9D06-409A-D90C-03A13B7998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a:latin typeface="Arial" panose="020B0604020202020204" pitchFamily="34" charset="0"/>
              </a:rPr>
              <a:t>Answers will vary.  </a:t>
            </a:r>
          </a:p>
          <a:p>
            <a:r>
              <a:rPr lang="en-US" altLang="en-US">
                <a:latin typeface="Arial" panose="020B0604020202020204" pitchFamily="34" charset="0"/>
              </a:rPr>
              <a:t>Possible answer 1:  For each folder, checks the folder name, sets the raster color bands to the raster ending with the specific bands and adds them to a vegetation index list.</a:t>
            </a:r>
          </a:p>
          <a:p>
            <a:endParaRPr lang="en-US" altLang="en-US">
              <a:latin typeface="Arial" panose="020B0604020202020204" pitchFamily="34" charset="0"/>
            </a:endParaRPr>
          </a:p>
          <a:p>
            <a:r>
              <a:rPr lang="en-US" altLang="en-US">
                <a:latin typeface="Arial" panose="020B0604020202020204" pitchFamily="34" charset="0"/>
              </a:rPr>
              <a:t>Possible answer 2:  For each landset dir, if name LC9*, set R, B, NIR to bands *4, *2, *5, mask *cfmask, else if name *LT5 set R, B, NIR to bands *3, *1, *4, mask *sr_ccloud_qa in case add to list</a:t>
            </a:r>
          </a:p>
        </p:txBody>
      </p:sp>
      <p:sp>
        <p:nvSpPr>
          <p:cNvPr id="7172" name="Slide Number Placeholder 3">
            <a:extLst>
              <a:ext uri="{FF2B5EF4-FFF2-40B4-BE49-F238E27FC236}">
                <a16:creationId xmlns:a16="http://schemas.microsoft.com/office/drawing/2014/main" id="{3BA51BF6-5CDA-4961-0688-9490F6E51C6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9945DC5-757F-42CC-BBA9-CC920ED51DDD}" type="slidenum">
              <a:rPr lang="en-US" altLang="en-US"/>
              <a:pPr/>
              <a:t>80</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t>
            </a:r>
          </a:p>
          <a:p>
            <a:r>
              <a:rPr lang="en-US" b="1" dirty="0"/>
              <a:t>if slope &gt;= 15:</a:t>
            </a:r>
            <a:r>
              <a:rPr lang="en-US" dirty="0"/>
              <a:t> </a:t>
            </a:r>
          </a:p>
          <a:p>
            <a:r>
              <a:rPr lang="en-US" dirty="0"/>
              <a:t>is the conditional statement.</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a:t>
            </a:fld>
            <a:endParaRPr lang="en-US" altLang="en-US"/>
          </a:p>
        </p:txBody>
      </p:sp>
    </p:spTree>
    <p:extLst>
      <p:ext uri="{BB962C8B-B14F-4D97-AF65-F5344CB8AC3E}">
        <p14:creationId xmlns:p14="http://schemas.microsoft.com/office/powerpoint/2010/main" val="3544243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specific block of code being executed in this case are the 2</a:t>
            </a:r>
            <a:r>
              <a:rPr lang="en-US" baseline="30000" dirty="0"/>
              <a:t>nd</a:t>
            </a:r>
            <a:r>
              <a:rPr lang="en-US" dirty="0"/>
              <a:t> and 3</a:t>
            </a:r>
            <a:r>
              <a:rPr lang="en-US" baseline="30000" dirty="0"/>
              <a:t>rd</a:t>
            </a:r>
            <a:r>
              <a:rPr lang="en-US" dirty="0"/>
              <a:t> lines, setting grade to steep and printing the trail slope.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6</a:t>
            </a:fld>
            <a:endParaRPr lang="en-US" altLang="en-US"/>
          </a:p>
        </p:txBody>
      </p:sp>
    </p:spTree>
    <p:extLst>
      <p:ext uri="{BB962C8B-B14F-4D97-AF65-F5344CB8AC3E}">
        <p14:creationId xmlns:p14="http://schemas.microsoft.com/office/powerpoint/2010/main" val="270128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"if" statement is the simplest form of conditional statement.</a:t>
            </a:r>
          </a:p>
          <a:p>
            <a:r>
              <a:rPr lang="en-US" dirty="0"/>
              <a:t>The if keyword is followed by a condition (some expression that is evaluated as True or False), followed by a colon.  </a:t>
            </a:r>
          </a:p>
          <a:p>
            <a:endParaRPr lang="en-US" dirty="0"/>
          </a:p>
          <a:p>
            <a:r>
              <a:rPr lang="en-US" dirty="0"/>
              <a:t>The block of code that will be executed if the condition is met, is indented one level.</a:t>
            </a:r>
          </a:p>
          <a:p>
            <a:r>
              <a:rPr lang="en-US" dirty="0"/>
              <a:t>Indentation defines the block of code.  When the code is no longer indented, the conditional statement ends.  </a:t>
            </a:r>
          </a:p>
          <a:p>
            <a:r>
              <a:rPr lang="en-US" dirty="0"/>
              <a:t>There is no endif in Python.  </a:t>
            </a:r>
            <a:r>
              <a:rPr lang="en-US" dirty="0" err="1"/>
              <a:t>Dedenting</a:t>
            </a:r>
            <a:r>
              <a:rPr lang="en-US" dirty="0"/>
              <a:t> serves this purpose.</a:t>
            </a:r>
          </a:p>
          <a:p>
            <a:endParaRPr lang="en-US" dirty="0"/>
          </a:p>
          <a:p>
            <a:r>
              <a:rPr lang="en-US" dirty="0"/>
              <a:t>Thus, </a:t>
            </a:r>
            <a:r>
              <a:rPr lang="en-US" b="1" dirty="0"/>
              <a:t>print(</a:t>
            </a:r>
            <a:r>
              <a:rPr lang="en-US" b="1" dirty="0" err="1"/>
              <a:t>f"Final</a:t>
            </a:r>
            <a:r>
              <a:rPr lang="en-US" b="1" dirty="0"/>
              <a:t> grade: {grade}")</a:t>
            </a:r>
            <a:r>
              <a:rPr lang="en-US" dirty="0"/>
              <a:t> is NOT inside the conditional.  This means the trail grade gets printed regardless of the condition's truth value.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7</a:t>
            </a:fld>
            <a:endParaRPr lang="en-US" altLang="en-US"/>
          </a:p>
        </p:txBody>
      </p:sp>
    </p:spTree>
    <p:extLst>
      <p:ext uri="{BB962C8B-B14F-4D97-AF65-F5344CB8AC3E}">
        <p14:creationId xmlns:p14="http://schemas.microsoft.com/office/powerpoint/2010/main" val="1957303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"if" statement is the simplest form of conditional statement.</a:t>
            </a:r>
          </a:p>
          <a:p>
            <a:r>
              <a:rPr lang="en-US" dirty="0"/>
              <a:t>The if keyword is followed by a condition (some expression that is evaluated as True or False), followed by a colon.  </a:t>
            </a:r>
          </a:p>
          <a:p>
            <a:endParaRPr lang="en-US" dirty="0"/>
          </a:p>
          <a:p>
            <a:r>
              <a:rPr lang="en-US" dirty="0"/>
              <a:t>The block of code that will be executed if the condition is met, is indented one level.</a:t>
            </a:r>
          </a:p>
          <a:p>
            <a:r>
              <a:rPr lang="en-US" dirty="0"/>
              <a:t>Indentation defines the block of code.  When the code is no longer indented, the conditional statement ends.  </a:t>
            </a:r>
          </a:p>
          <a:p>
            <a:r>
              <a:rPr lang="en-US" dirty="0"/>
              <a:t>There is no endif in Python.  </a:t>
            </a:r>
            <a:r>
              <a:rPr lang="en-US" dirty="0" err="1"/>
              <a:t>Dedenting</a:t>
            </a:r>
            <a:r>
              <a:rPr lang="en-US" dirty="0"/>
              <a:t> serves this purpose.</a:t>
            </a:r>
          </a:p>
          <a:p>
            <a:endParaRPr lang="en-US" dirty="0"/>
          </a:p>
          <a:p>
            <a:r>
              <a:rPr lang="en-US" dirty="0"/>
              <a:t>Thus, </a:t>
            </a:r>
            <a:r>
              <a:rPr lang="en-US" dirty="0" err="1"/>
              <a:t>trail_list.append</a:t>
            </a:r>
            <a:r>
              <a:rPr lang="en-US" dirty="0"/>
              <a:t> is NOT inside the conditional.  This means the trail name gets appended to the trail list regardless of the condition's truth value.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8</a:t>
            </a:fld>
            <a:endParaRPr lang="en-US" altLang="en-US"/>
          </a:p>
        </p:txBody>
      </p:sp>
    </p:spTree>
    <p:extLst>
      <p:ext uri="{BB962C8B-B14F-4D97-AF65-F5344CB8AC3E}">
        <p14:creationId xmlns:p14="http://schemas.microsoft.com/office/powerpoint/2010/main" val="90798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"if" statement is the simplest form of conditional statement.</a:t>
            </a:r>
          </a:p>
          <a:p>
            <a:r>
              <a:rPr lang="en-US" dirty="0"/>
              <a:t>The if keyword is followed by a condition (some expression that is evaluated as True or False), followed by a colon.  </a:t>
            </a:r>
          </a:p>
          <a:p>
            <a:endParaRPr lang="en-US" dirty="0"/>
          </a:p>
          <a:p>
            <a:r>
              <a:rPr lang="en-US" dirty="0"/>
              <a:t>The block of code that will be executed if the condition is met, is indented one level.</a:t>
            </a:r>
          </a:p>
          <a:p>
            <a:r>
              <a:rPr lang="en-US" dirty="0"/>
              <a:t>Indentation defines the block of code.  When the code is no longer indented, the conditional statement ends.  </a:t>
            </a:r>
          </a:p>
          <a:p>
            <a:r>
              <a:rPr lang="en-US" dirty="0"/>
              <a:t>There is no endif in Python.  </a:t>
            </a:r>
            <a:r>
              <a:rPr lang="en-US" dirty="0" err="1"/>
              <a:t>Dedenting</a:t>
            </a:r>
            <a:r>
              <a:rPr lang="en-US" dirty="0"/>
              <a:t> serves this purpose.</a:t>
            </a:r>
          </a:p>
          <a:p>
            <a:endParaRPr lang="en-US" dirty="0"/>
          </a:p>
          <a:p>
            <a:r>
              <a:rPr lang="en-US" dirty="0"/>
              <a:t>Thus, </a:t>
            </a:r>
            <a:r>
              <a:rPr lang="en-US" dirty="0" err="1"/>
              <a:t>trail_list.append</a:t>
            </a:r>
            <a:r>
              <a:rPr lang="en-US" dirty="0"/>
              <a:t> is NOT inside the conditional.  This means the trail name gets appended to the trail list regardless of the condition's truth value.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9</a:t>
            </a:fld>
            <a:endParaRPr lang="en-US" altLang="en-US"/>
          </a:p>
        </p:txBody>
      </p:sp>
    </p:spTree>
    <p:extLst>
      <p:ext uri="{BB962C8B-B14F-4D97-AF65-F5344CB8AC3E}">
        <p14:creationId xmlns:p14="http://schemas.microsoft.com/office/powerpoint/2010/main" val="3746803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1"/>
            <a:ext cx="3276600" cy="2838450"/>
          </a:xfrm>
        </p:spPr>
        <p:txBody>
          <a:bodyPr/>
          <a:lstStyle>
            <a:lvl1pPr>
              <a:defRPr>
                <a:solidFill>
                  <a:srgbClr val="2E75B6"/>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E7DD396-3215-EFC5-CC73-6E70DC7267FC}"/>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EF185E-DDB5-2F57-5653-828B1AA51E5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F8052A-7E65-DE22-AC49-8CFF41465103}"/>
              </a:ext>
            </a:extLst>
          </p:cNvPr>
          <p:cNvSpPr>
            <a:spLocks noGrp="1" noChangeArrowheads="1"/>
          </p:cNvSpPr>
          <p:nvPr>
            <p:ph type="sldNum" sz="quarter" idx="12"/>
          </p:nvPr>
        </p:nvSpPr>
        <p:spPr/>
        <p:txBody>
          <a:bodyPr/>
          <a:lstStyle>
            <a:lvl1pPr>
              <a:defRPr smtClean="0"/>
            </a:lvl1pPr>
          </a:lstStyle>
          <a:p>
            <a:pPr>
              <a:defRPr/>
            </a:pPr>
            <a:fld id="{3015C8C6-1587-4FF7-BC9A-0AFDCBB474A1}" type="slidenum">
              <a:rPr lang="en-US" altLang="en-US"/>
              <a:pPr>
                <a:defRPr/>
              </a:pPr>
              <a:t>‹#›</a:t>
            </a:fld>
            <a:endParaRPr lang="en-US" altLang="en-US"/>
          </a:p>
        </p:txBody>
      </p:sp>
    </p:spTree>
    <p:extLst>
      <p:ext uri="{BB962C8B-B14F-4D97-AF65-F5344CB8AC3E}">
        <p14:creationId xmlns:p14="http://schemas.microsoft.com/office/powerpoint/2010/main" val="198189044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250FC5-2E5C-0CEB-BD6D-FC4184BA0CE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24389B4-C51D-87B8-81CB-C93374147E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31AEFAB-D740-B5AC-ED88-88B2C02DB3EE}"/>
              </a:ext>
            </a:extLst>
          </p:cNvPr>
          <p:cNvSpPr>
            <a:spLocks noGrp="1" noChangeArrowheads="1"/>
          </p:cNvSpPr>
          <p:nvPr>
            <p:ph type="sldNum" sz="quarter" idx="12"/>
          </p:nvPr>
        </p:nvSpPr>
        <p:spPr>
          <a:ln/>
        </p:spPr>
        <p:txBody>
          <a:bodyPr/>
          <a:lstStyle>
            <a:lvl1pPr>
              <a:defRPr/>
            </a:lvl1pPr>
          </a:lstStyle>
          <a:p>
            <a:pPr>
              <a:defRPr/>
            </a:pPr>
            <a:fld id="{60726A5F-5A35-426A-A151-C91AFF1AC4BE}" type="slidenum">
              <a:rPr lang="en-US" altLang="en-US"/>
              <a:pPr>
                <a:defRPr/>
              </a:pPr>
              <a:t>‹#›</a:t>
            </a:fld>
            <a:endParaRPr lang="en-US" altLang="en-US"/>
          </a:p>
        </p:txBody>
      </p:sp>
    </p:spTree>
    <p:extLst>
      <p:ext uri="{BB962C8B-B14F-4D97-AF65-F5344CB8AC3E}">
        <p14:creationId xmlns:p14="http://schemas.microsoft.com/office/powerpoint/2010/main" val="3278506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C2CCEC-4F5F-A8EC-AA51-1A53FE728F2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4559C7C-F824-02B5-8AFA-562810C484C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25B48F-DC59-B57D-F44A-21FD9A4C2C2F}"/>
              </a:ext>
            </a:extLst>
          </p:cNvPr>
          <p:cNvSpPr>
            <a:spLocks noGrp="1" noChangeArrowheads="1"/>
          </p:cNvSpPr>
          <p:nvPr>
            <p:ph type="sldNum" sz="quarter" idx="12"/>
          </p:nvPr>
        </p:nvSpPr>
        <p:spPr>
          <a:ln/>
        </p:spPr>
        <p:txBody>
          <a:bodyPr/>
          <a:lstStyle>
            <a:lvl1pPr>
              <a:defRPr/>
            </a:lvl1pPr>
          </a:lstStyle>
          <a:p>
            <a:pPr>
              <a:defRPr/>
            </a:pPr>
            <a:fld id="{76E7845F-4AC2-4C47-A4D5-66401E27CDC7}" type="slidenum">
              <a:rPr lang="en-US" altLang="en-US"/>
              <a:pPr>
                <a:defRPr/>
              </a:pPr>
              <a:t>‹#›</a:t>
            </a:fld>
            <a:endParaRPr lang="en-US" altLang="en-US"/>
          </a:p>
        </p:txBody>
      </p:sp>
    </p:spTree>
    <p:extLst>
      <p:ext uri="{BB962C8B-B14F-4D97-AF65-F5344CB8AC3E}">
        <p14:creationId xmlns:p14="http://schemas.microsoft.com/office/powerpoint/2010/main" val="415156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2E75B6"/>
                </a:solidFill>
                <a:effectLst/>
                <a:latin typeface="+mn-lt"/>
              </a:defRPr>
            </a:lvl1pPr>
          </a:lstStyle>
          <a:p>
            <a:r>
              <a:rPr lang="en-US" noProof="0" dirty="0"/>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DE11EA-F238-A34A-F051-BCF95BC5835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6FEF8D5-9699-E342-2AC2-DF8B8773E89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62F3A6-59C3-06C1-81C4-E96A7FE6A3BE}"/>
              </a:ext>
            </a:extLst>
          </p:cNvPr>
          <p:cNvSpPr>
            <a:spLocks noGrp="1" noChangeArrowheads="1"/>
          </p:cNvSpPr>
          <p:nvPr>
            <p:ph type="sldNum" sz="quarter" idx="12"/>
          </p:nvPr>
        </p:nvSpPr>
        <p:spPr/>
        <p:txBody>
          <a:bodyPr/>
          <a:lstStyle>
            <a:lvl1pPr>
              <a:defRPr smtClean="0"/>
            </a:lvl1pPr>
          </a:lstStyle>
          <a:p>
            <a:pPr>
              <a:defRPr/>
            </a:pPr>
            <a:fld id="{70EB3183-E36D-4035-A496-6FFD907EB3A2}" type="slidenum">
              <a:rPr lang="en-US" altLang="en-US"/>
              <a:pPr>
                <a:defRPr/>
              </a:pPr>
              <a:t>‹#›</a:t>
            </a:fld>
            <a:endParaRPr lang="en-US" altLang="en-US"/>
          </a:p>
        </p:txBody>
      </p:sp>
    </p:spTree>
    <p:extLst>
      <p:ext uri="{BB962C8B-B14F-4D97-AF65-F5344CB8AC3E}">
        <p14:creationId xmlns:p14="http://schemas.microsoft.com/office/powerpoint/2010/main" val="75851178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7D1D533-B5C9-C3E2-7400-70D9AAF5D80E}"/>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165BE7C-667A-2EA2-AA49-C697D211698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EE79944-82EA-2BE2-A17A-D9519363DBC9}"/>
              </a:ext>
            </a:extLst>
          </p:cNvPr>
          <p:cNvSpPr>
            <a:spLocks noGrp="1" noChangeArrowheads="1"/>
          </p:cNvSpPr>
          <p:nvPr>
            <p:ph type="sldNum" sz="quarter" idx="12"/>
          </p:nvPr>
        </p:nvSpPr>
        <p:spPr/>
        <p:txBody>
          <a:bodyPr/>
          <a:lstStyle>
            <a:lvl1pPr>
              <a:defRPr smtClean="0"/>
            </a:lvl1pPr>
          </a:lstStyle>
          <a:p>
            <a:pPr>
              <a:defRPr/>
            </a:pPr>
            <a:fld id="{B35A1CEA-B7AA-4CE3-9518-F05D8654CA01}" type="slidenum">
              <a:rPr lang="en-US" altLang="en-US"/>
              <a:pPr>
                <a:defRPr/>
              </a:pPr>
              <a:t>‹#›</a:t>
            </a:fld>
            <a:endParaRPr lang="en-US" altLang="en-US"/>
          </a:p>
        </p:txBody>
      </p:sp>
    </p:spTree>
    <p:extLst>
      <p:ext uri="{BB962C8B-B14F-4D97-AF65-F5344CB8AC3E}">
        <p14:creationId xmlns:p14="http://schemas.microsoft.com/office/powerpoint/2010/main" val="1866223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EA10EA7-0003-9B47-04B8-FF1B30E6867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F3A1A4A-9A53-FA10-523A-FC6B9DE482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DE9EC0C-4BC6-1C41-5FDA-AAB73D7021A4}"/>
              </a:ext>
            </a:extLst>
          </p:cNvPr>
          <p:cNvSpPr>
            <a:spLocks noGrp="1" noChangeArrowheads="1"/>
          </p:cNvSpPr>
          <p:nvPr>
            <p:ph type="sldNum" sz="quarter" idx="12"/>
          </p:nvPr>
        </p:nvSpPr>
        <p:spPr>
          <a:ln/>
        </p:spPr>
        <p:txBody>
          <a:bodyPr/>
          <a:lstStyle>
            <a:lvl1pPr>
              <a:defRPr/>
            </a:lvl1pPr>
          </a:lstStyle>
          <a:p>
            <a:pPr>
              <a:defRPr/>
            </a:pPr>
            <a:fld id="{F061FE48-AF08-4FFD-BE1B-7A91140E218C}" type="slidenum">
              <a:rPr lang="en-US" altLang="en-US"/>
              <a:pPr>
                <a:defRPr/>
              </a:pPr>
              <a:t>‹#›</a:t>
            </a:fld>
            <a:endParaRPr lang="en-US" altLang="en-US"/>
          </a:p>
        </p:txBody>
      </p:sp>
    </p:spTree>
    <p:extLst>
      <p:ext uri="{BB962C8B-B14F-4D97-AF65-F5344CB8AC3E}">
        <p14:creationId xmlns:p14="http://schemas.microsoft.com/office/powerpoint/2010/main" val="3687555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7DBEC85-252D-BA95-5EFA-5A86FA3FBD9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ED0E9F1-23E3-0325-2458-2ABB73BE17C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0830518-1CCA-623F-EF9A-43C2F3CB0019}"/>
              </a:ext>
            </a:extLst>
          </p:cNvPr>
          <p:cNvSpPr>
            <a:spLocks noGrp="1" noChangeArrowheads="1"/>
          </p:cNvSpPr>
          <p:nvPr>
            <p:ph type="sldNum" sz="quarter" idx="12"/>
          </p:nvPr>
        </p:nvSpPr>
        <p:spPr>
          <a:ln/>
        </p:spPr>
        <p:txBody>
          <a:bodyPr/>
          <a:lstStyle>
            <a:lvl1pPr>
              <a:defRPr/>
            </a:lvl1pPr>
          </a:lstStyle>
          <a:p>
            <a:pPr>
              <a:defRPr/>
            </a:pPr>
            <a:fld id="{EC43C2E6-448A-4D13-825B-06280923C4E9}" type="slidenum">
              <a:rPr lang="en-US" altLang="en-US"/>
              <a:pPr>
                <a:defRPr/>
              </a:pPr>
              <a:t>‹#›</a:t>
            </a:fld>
            <a:endParaRPr lang="en-US" altLang="en-US"/>
          </a:p>
        </p:txBody>
      </p:sp>
    </p:spTree>
    <p:extLst>
      <p:ext uri="{BB962C8B-B14F-4D97-AF65-F5344CB8AC3E}">
        <p14:creationId xmlns:p14="http://schemas.microsoft.com/office/powerpoint/2010/main" val="37110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8268B48-ADB0-3048-ED56-3224A73688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592371F-E551-64DB-3661-B3C0A9AEB7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4F61C8D-F883-766A-4865-6689ED81FEB1}"/>
              </a:ext>
            </a:extLst>
          </p:cNvPr>
          <p:cNvSpPr>
            <a:spLocks noGrp="1" noChangeArrowheads="1"/>
          </p:cNvSpPr>
          <p:nvPr>
            <p:ph type="sldNum" sz="quarter" idx="12"/>
          </p:nvPr>
        </p:nvSpPr>
        <p:spPr>
          <a:ln/>
        </p:spPr>
        <p:txBody>
          <a:bodyPr/>
          <a:lstStyle>
            <a:lvl1pPr>
              <a:defRPr/>
            </a:lvl1pPr>
          </a:lstStyle>
          <a:p>
            <a:pPr>
              <a:defRPr/>
            </a:pPr>
            <a:fld id="{0C731A2F-EFF2-4C36-A1AA-A0B825596C3C}" type="slidenum">
              <a:rPr lang="en-US" altLang="en-US"/>
              <a:pPr>
                <a:defRPr/>
              </a:pPr>
              <a:t>‹#›</a:t>
            </a:fld>
            <a:endParaRPr lang="en-US" altLang="en-US"/>
          </a:p>
        </p:txBody>
      </p:sp>
    </p:spTree>
    <p:extLst>
      <p:ext uri="{BB962C8B-B14F-4D97-AF65-F5344CB8AC3E}">
        <p14:creationId xmlns:p14="http://schemas.microsoft.com/office/powerpoint/2010/main" val="461841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3F10D3-30C3-9C61-17C6-0BB5101D4DF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8505001-EE97-4DAF-2595-79FF357217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802CE32-A56B-B513-6281-930B989DC361}"/>
              </a:ext>
            </a:extLst>
          </p:cNvPr>
          <p:cNvSpPr>
            <a:spLocks noGrp="1" noChangeArrowheads="1"/>
          </p:cNvSpPr>
          <p:nvPr>
            <p:ph type="sldNum" sz="quarter" idx="12"/>
          </p:nvPr>
        </p:nvSpPr>
        <p:spPr>
          <a:ln/>
        </p:spPr>
        <p:txBody>
          <a:bodyPr/>
          <a:lstStyle>
            <a:lvl1pPr>
              <a:defRPr/>
            </a:lvl1pPr>
          </a:lstStyle>
          <a:p>
            <a:pPr>
              <a:defRPr/>
            </a:pPr>
            <a:fld id="{0B66D11C-12F3-45CD-AAFB-0C0FC3EFFF9A}" type="slidenum">
              <a:rPr lang="en-US" altLang="en-US"/>
              <a:pPr>
                <a:defRPr/>
              </a:pPr>
              <a:t>‹#›</a:t>
            </a:fld>
            <a:endParaRPr lang="en-US" altLang="en-US"/>
          </a:p>
        </p:txBody>
      </p:sp>
    </p:spTree>
    <p:extLst>
      <p:ext uri="{BB962C8B-B14F-4D97-AF65-F5344CB8AC3E}">
        <p14:creationId xmlns:p14="http://schemas.microsoft.com/office/powerpoint/2010/main" val="1347942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8ECDBB7-3603-82B8-6F0A-7B3F819A2DA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0B51D97-51DC-1515-C34F-B04241CE43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6778951-DDFE-7FB0-AEBC-5EAC58E4CCB8}"/>
              </a:ext>
            </a:extLst>
          </p:cNvPr>
          <p:cNvSpPr>
            <a:spLocks noGrp="1" noChangeArrowheads="1"/>
          </p:cNvSpPr>
          <p:nvPr>
            <p:ph type="sldNum" sz="quarter" idx="12"/>
          </p:nvPr>
        </p:nvSpPr>
        <p:spPr>
          <a:ln/>
        </p:spPr>
        <p:txBody>
          <a:bodyPr/>
          <a:lstStyle>
            <a:lvl1pPr>
              <a:defRPr/>
            </a:lvl1pPr>
          </a:lstStyle>
          <a:p>
            <a:pPr>
              <a:defRPr/>
            </a:pPr>
            <a:fld id="{05883FDF-7100-47B9-9044-9D6C233E2B86}" type="slidenum">
              <a:rPr lang="en-US" altLang="en-US"/>
              <a:pPr>
                <a:defRPr/>
              </a:pPr>
              <a:t>‹#›</a:t>
            </a:fld>
            <a:endParaRPr lang="en-US" altLang="en-US"/>
          </a:p>
        </p:txBody>
      </p:sp>
    </p:spTree>
    <p:extLst>
      <p:ext uri="{BB962C8B-B14F-4D97-AF65-F5344CB8AC3E}">
        <p14:creationId xmlns:p14="http://schemas.microsoft.com/office/powerpoint/2010/main" val="3574166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5B1755B-9C9A-33A9-DAB6-BCAB7100D3E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29B8E71-89FD-BC51-D3BC-013ABE4445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B4B4CD-C609-5D62-5DB5-BA740CFDFB52}"/>
              </a:ext>
            </a:extLst>
          </p:cNvPr>
          <p:cNvSpPr>
            <a:spLocks noGrp="1" noChangeArrowheads="1"/>
          </p:cNvSpPr>
          <p:nvPr>
            <p:ph type="sldNum" sz="quarter" idx="12"/>
          </p:nvPr>
        </p:nvSpPr>
        <p:spPr>
          <a:ln/>
        </p:spPr>
        <p:txBody>
          <a:bodyPr/>
          <a:lstStyle>
            <a:lvl1pPr>
              <a:defRPr/>
            </a:lvl1pPr>
          </a:lstStyle>
          <a:p>
            <a:pPr>
              <a:defRPr/>
            </a:pPr>
            <a:fld id="{5B3FACE5-A05A-418D-A27F-EE40A75CC602}" type="slidenum">
              <a:rPr lang="en-US" altLang="en-US"/>
              <a:pPr>
                <a:defRPr/>
              </a:pPr>
              <a:t>‹#›</a:t>
            </a:fld>
            <a:endParaRPr lang="en-US" altLang="en-US"/>
          </a:p>
        </p:txBody>
      </p:sp>
    </p:spTree>
    <p:extLst>
      <p:ext uri="{BB962C8B-B14F-4D97-AF65-F5344CB8AC3E}">
        <p14:creationId xmlns:p14="http://schemas.microsoft.com/office/powerpoint/2010/main" val="190901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E6"/>
            </a:gs>
            <a:gs pos="100000">
              <a:srgbClr val="D7D6AE"/>
            </a:gs>
          </a:gsLst>
          <a:lin ang="27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F3FADD-3950-39D8-B9DE-FC076F6434E2}"/>
              </a:ext>
            </a:extLst>
          </p:cNvPr>
          <p:cNvSpPr>
            <a:spLocks noGrp="1" noChangeArrowheads="1"/>
          </p:cNvSpPr>
          <p:nvPr>
            <p:ph type="title"/>
          </p:nvPr>
        </p:nvSpPr>
        <p:spPr bwMode="auto">
          <a:xfrm>
            <a:off x="152400" y="190500"/>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7D375DC-422C-95F6-813F-F0D0E7A076B4}"/>
              </a:ext>
            </a:extLst>
          </p:cNvPr>
          <p:cNvSpPr>
            <a:spLocks noGrp="1" noChangeArrowheads="1"/>
          </p:cNvSpPr>
          <p:nvPr>
            <p:ph type="body" idx="1"/>
          </p:nvPr>
        </p:nvSpPr>
        <p:spPr bwMode="auto">
          <a:xfrm>
            <a:off x="152400" y="914400"/>
            <a:ext cx="8686800" cy="54102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8117D53E-D8C5-9B97-19B3-A5D1FA2D1E2F}"/>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ea typeface="+mn-ea"/>
              </a:defRPr>
            </a:lvl1pPr>
          </a:lstStyle>
          <a:p>
            <a:pPr>
              <a:defRPr/>
            </a:pPr>
            <a:endParaRPr lang="en-US"/>
          </a:p>
        </p:txBody>
      </p:sp>
      <p:sp>
        <p:nvSpPr>
          <p:cNvPr id="1029" name="Rectangle 5">
            <a:extLst>
              <a:ext uri="{FF2B5EF4-FFF2-40B4-BE49-F238E27FC236}">
                <a16:creationId xmlns:a16="http://schemas.microsoft.com/office/drawing/2014/main" id="{979A2BE9-BD35-CFD1-9F0D-EC03B11D1201}"/>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ea typeface="+mn-ea"/>
              </a:defRPr>
            </a:lvl1pPr>
          </a:lstStyle>
          <a:p>
            <a:pPr>
              <a:defRPr/>
            </a:pPr>
            <a:endParaRPr lang="en-US"/>
          </a:p>
        </p:txBody>
      </p:sp>
      <p:sp>
        <p:nvSpPr>
          <p:cNvPr id="1030" name="Rectangle 6">
            <a:extLst>
              <a:ext uri="{FF2B5EF4-FFF2-40B4-BE49-F238E27FC236}">
                <a16:creationId xmlns:a16="http://schemas.microsoft.com/office/drawing/2014/main" id="{CB8BF204-4001-DD66-B3C4-C2A91B2DC319}"/>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8000"/>
                </a:solidFill>
              </a:defRPr>
            </a:lvl1pPr>
          </a:lstStyle>
          <a:p>
            <a:pPr>
              <a:defRPr/>
            </a:pPr>
            <a:fld id="{53F662B2-B2B6-4706-9B2F-959CD5DE56D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spcBef>
          <a:spcPct val="0"/>
        </a:spcBef>
        <a:spcAft>
          <a:spcPct val="0"/>
        </a:spcAft>
        <a:defRPr sz="4000">
          <a:solidFill>
            <a:srgbClr val="0070C0"/>
          </a:solidFill>
          <a:latin typeface="Calibri Light" panose="020F0302020204030204" pitchFamily="34" charset="0"/>
          <a:ea typeface="MS PGothic" panose="020B0600070205080204" pitchFamily="34" charset="-128"/>
          <a:cs typeface="+mj-cs"/>
        </a:defRPr>
      </a:lvl1pPr>
      <a:lvl2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2pPr>
      <a:lvl3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3pPr>
      <a:lvl4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4pPr>
      <a:lvl5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35.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37.png"/><Relationship Id="rId21" Type="http://schemas.openxmlformats.org/officeDocument/2006/relationships/image" Target="../media/image28.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41.png"/><Relationship Id="rId50" Type="http://schemas.openxmlformats.org/officeDocument/2006/relationships/customXml" Target="../ink/ink24.xml"/><Relationship Id="rId7" Type="http://schemas.openxmlformats.org/officeDocument/2006/relationships/image" Target="../media/image21.png"/><Relationship Id="rId2" Type="http://schemas.openxmlformats.org/officeDocument/2006/relationships/notesSlide" Target="../notesSlides/notesSlide34.xml"/><Relationship Id="rId16" Type="http://schemas.openxmlformats.org/officeDocument/2006/relationships/customXml" Target="../ink/ink7.xml"/><Relationship Id="rId29" Type="http://schemas.openxmlformats.org/officeDocument/2006/relationships/image" Target="../media/image32.png"/><Relationship Id="rId11" Type="http://schemas.openxmlformats.org/officeDocument/2006/relationships/image" Target="../media/image23.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6.png"/><Relationship Id="rId40" Type="http://schemas.openxmlformats.org/officeDocument/2006/relationships/customXml" Target="../ink/ink19.xml"/><Relationship Id="rId45" Type="http://schemas.openxmlformats.org/officeDocument/2006/relationships/image" Target="../media/image40.png"/><Relationship Id="rId53" Type="http://schemas.openxmlformats.org/officeDocument/2006/relationships/image" Target="../media/image44.png"/><Relationship Id="rId5" Type="http://schemas.openxmlformats.org/officeDocument/2006/relationships/image" Target="../media/image20.png"/><Relationship Id="rId10" Type="http://schemas.openxmlformats.org/officeDocument/2006/relationships/customXml" Target="../ink/ink4.xml"/><Relationship Id="rId19" Type="http://schemas.openxmlformats.org/officeDocument/2006/relationships/image" Target="../media/image27.png"/><Relationship Id="rId31" Type="http://schemas.openxmlformats.org/officeDocument/2006/relationships/image" Target="../media/image33.png"/><Relationship Id="rId44" Type="http://schemas.openxmlformats.org/officeDocument/2006/relationships/customXml" Target="../ink/ink21.xml"/><Relationship Id="rId52" Type="http://schemas.openxmlformats.org/officeDocument/2006/relationships/customXml" Target="../ink/ink25.xml"/><Relationship Id="rId4" Type="http://schemas.openxmlformats.org/officeDocument/2006/relationships/customXml" Target="../ink/ink1.xml"/><Relationship Id="rId9" Type="http://schemas.openxmlformats.org/officeDocument/2006/relationships/image" Target="../media/image22.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1.png"/><Relationship Id="rId30" Type="http://schemas.openxmlformats.org/officeDocument/2006/relationships/customXml" Target="../ink/ink14.xml"/><Relationship Id="rId35" Type="http://schemas.openxmlformats.org/officeDocument/2006/relationships/image" Target="../media/image35.png"/><Relationship Id="rId43" Type="http://schemas.openxmlformats.org/officeDocument/2006/relationships/image" Target="../media/image39.png"/><Relationship Id="rId48" Type="http://schemas.openxmlformats.org/officeDocument/2006/relationships/customXml" Target="../ink/ink23.xml"/><Relationship Id="rId8" Type="http://schemas.openxmlformats.org/officeDocument/2006/relationships/customXml" Target="../ink/ink3.xml"/><Relationship Id="rId51" Type="http://schemas.openxmlformats.org/officeDocument/2006/relationships/image" Target="../media/image43.png"/><Relationship Id="rId3" Type="http://schemas.openxmlformats.org/officeDocument/2006/relationships/image" Target="../media/image19.png"/><Relationship Id="rId12" Type="http://schemas.openxmlformats.org/officeDocument/2006/relationships/customXml" Target="../ink/ink5.xml"/><Relationship Id="rId17" Type="http://schemas.openxmlformats.org/officeDocument/2006/relationships/image" Target="../media/image26.png"/><Relationship Id="rId25" Type="http://schemas.openxmlformats.org/officeDocument/2006/relationships/image" Target="../media/image30.png"/><Relationship Id="rId33" Type="http://schemas.openxmlformats.org/officeDocument/2006/relationships/image" Target="../media/image34.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25.png"/><Relationship Id="rId23" Type="http://schemas.openxmlformats.org/officeDocument/2006/relationships/image" Target="../media/image29.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3.sv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3.sv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7.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microsoft.com/office/2007/relationships/hdphoto" Target="../media/hdphoto1.wdp"/></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post with many directions&#10;&#10;Description automatically generated with medium confidence">
            <a:extLst>
              <a:ext uri="{FF2B5EF4-FFF2-40B4-BE49-F238E27FC236}">
                <a16:creationId xmlns:a16="http://schemas.microsoft.com/office/drawing/2014/main" id="{DB27368D-4365-A6D7-9268-0D07CCFEF0A8}"/>
              </a:ext>
            </a:extLst>
          </p:cNvPr>
          <p:cNvPicPr>
            <a:picLocks noChangeAspect="1"/>
          </p:cNvPicPr>
          <p:nvPr/>
        </p:nvPicPr>
        <p:blipFill rotWithShape="1">
          <a:blip r:embed="rId3">
            <a:extLst>
              <a:ext uri="{28A0092B-C50C-407E-A947-70E740481C1C}">
                <a14:useLocalDpi xmlns:a14="http://schemas.microsoft.com/office/drawing/2010/main" val="0"/>
              </a:ext>
            </a:extLst>
          </a:blip>
          <a:srcRect l="29097" r="14653"/>
          <a:stretch/>
        </p:blipFill>
        <p:spPr>
          <a:xfrm rot="5400000">
            <a:off x="1143000" y="-1143000"/>
            <a:ext cx="6858000" cy="9144000"/>
          </a:xfrm>
          <a:prstGeom prst="rect">
            <a:avLst/>
          </a:prstGeom>
        </p:spPr>
      </p:pic>
      <p:sp>
        <p:nvSpPr>
          <p:cNvPr id="3089" name="Rectangle 30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a:extLst>
              <a:ext uri="{FF2B5EF4-FFF2-40B4-BE49-F238E27FC236}">
                <a16:creationId xmlns:a16="http://schemas.microsoft.com/office/drawing/2014/main" id="{51EC22D3-5A76-39A2-413F-CEB41F8BDEEC}"/>
              </a:ext>
            </a:extLst>
          </p:cNvPr>
          <p:cNvSpPr>
            <a:spLocks noGrp="1" noChangeArrowheads="1"/>
          </p:cNvSpPr>
          <p:nvPr>
            <p:ph type="ctrTitle"/>
          </p:nvPr>
        </p:nvSpPr>
        <p:spPr>
          <a:xfrm>
            <a:off x="-1143000" y="1905000"/>
            <a:ext cx="7543800" cy="3574778"/>
          </a:xfrm>
          <a:effectLst>
            <a:outerShdw blurRad="50800" dist="38100" dir="2700000" algn="tl" rotWithShape="0">
              <a:prstClr val="black">
                <a:alpha val="40000"/>
              </a:prstClr>
            </a:outerShdw>
          </a:effectLst>
        </p:spPr>
        <p:txBody>
          <a:bodyPr>
            <a:normAutofit/>
          </a:bodyPr>
          <a:lstStyle/>
          <a:p>
            <a:pPr algn="ctr" eaLnBrk="1" hangingPunct="1">
              <a:defRPr/>
            </a:pPr>
            <a:r>
              <a:rPr lang="en-US" sz="4800" dirty="0">
                <a:solidFill>
                  <a:srgbClr val="FFFFFF"/>
                </a:solidFill>
                <a:ea typeface="ＭＳ Ｐゴシック" pitchFamily="34" charset="-128"/>
              </a:rPr>
              <a:t>Decision-making</a:t>
            </a:r>
          </a:p>
        </p:txBody>
      </p:sp>
      <p:sp>
        <p:nvSpPr>
          <p:cNvPr id="3075" name="Rectangle 3">
            <a:extLst>
              <a:ext uri="{FF2B5EF4-FFF2-40B4-BE49-F238E27FC236}">
                <a16:creationId xmlns:a16="http://schemas.microsoft.com/office/drawing/2014/main" id="{BE04711A-3BCE-9D3A-D07C-33F1773F902B}"/>
              </a:ext>
            </a:extLst>
          </p:cNvPr>
          <p:cNvSpPr>
            <a:spLocks noGrp="1" noChangeArrowheads="1"/>
          </p:cNvSpPr>
          <p:nvPr>
            <p:ph type="subTitle" idx="1"/>
          </p:nvPr>
        </p:nvSpPr>
        <p:spPr>
          <a:xfrm>
            <a:off x="-2321740" y="5369748"/>
            <a:ext cx="7543800" cy="1282707"/>
          </a:xfrm>
          <a:effectLst>
            <a:outerShdw blurRad="50800" dist="38100" dir="2700000" algn="tl" rotWithShape="0">
              <a:prstClr val="black">
                <a:alpha val="40000"/>
              </a:prstClr>
            </a:outerShdw>
          </a:effectLst>
        </p:spPr>
        <p:txBody>
          <a:bodyPr>
            <a:normAutofit/>
          </a:bodyPr>
          <a:lstStyle/>
          <a:p>
            <a:pPr>
              <a:spcBef>
                <a:spcPct val="0"/>
              </a:spcBef>
              <a:spcAft>
                <a:spcPts val="600"/>
              </a:spcAft>
              <a:defRPr/>
            </a:pPr>
            <a:r>
              <a:rPr lang="en-US" altLang="en-US" kern="1200" dirty="0">
                <a:solidFill>
                  <a:srgbClr val="FFFFFF"/>
                </a:solidFill>
                <a:latin typeface="Calibri" panose="020F0502020204030204"/>
                <a:ea typeface="+mn-ea"/>
              </a:rPr>
              <a:t>Dr. Tateosian</a:t>
            </a:r>
            <a:endParaRPr lang="en-US" kern="1200" dirty="0">
              <a:solidFill>
                <a:srgbClr val="FFFFFF"/>
              </a:solidFill>
              <a:latin typeface="Calibri" panose="020F0502020204030204"/>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C906-6377-E5EC-D673-C399C025EB4A}"/>
              </a:ext>
            </a:extLst>
          </p:cNvPr>
          <p:cNvSpPr>
            <a:spLocks noGrp="1"/>
          </p:cNvSpPr>
          <p:nvPr>
            <p:ph type="title"/>
          </p:nvPr>
        </p:nvSpPr>
        <p:spPr/>
        <p:txBody>
          <a:bodyPr/>
          <a:lstStyle/>
          <a:p>
            <a:pPr>
              <a:defRPr/>
            </a:pPr>
            <a:r>
              <a:rPr lang="en-US" sz="2800" dirty="0">
                <a:ea typeface="ＭＳ Ｐゴシック" charset="0"/>
              </a:rPr>
              <a:t>The anatomy of decision-making in Python</a:t>
            </a:r>
            <a:endParaRPr lang="en-US" dirty="0">
              <a:ea typeface="ＭＳ Ｐゴシック" charset="0"/>
            </a:endParaRPr>
          </a:p>
        </p:txBody>
      </p:sp>
      <p:sp>
        <p:nvSpPr>
          <p:cNvPr id="3" name="Content Placeholder 2">
            <a:extLst>
              <a:ext uri="{FF2B5EF4-FFF2-40B4-BE49-F238E27FC236}">
                <a16:creationId xmlns:a16="http://schemas.microsoft.com/office/drawing/2014/main" id="{D4C65349-9455-DAB9-DD8A-3A755216D634}"/>
              </a:ext>
            </a:extLst>
          </p:cNvPr>
          <p:cNvSpPr>
            <a:spLocks noGrp="1"/>
          </p:cNvSpPr>
          <p:nvPr>
            <p:ph idx="1"/>
          </p:nvPr>
        </p:nvSpPr>
        <p:spPr/>
        <p:txBody>
          <a:bodyPr/>
          <a:lstStyle/>
          <a:p>
            <a:pPr marL="0" indent="0">
              <a:buNone/>
              <a:defRPr/>
            </a:pPr>
            <a:r>
              <a:rPr lang="en-US" sz="2300" dirty="0">
                <a:ea typeface="ＭＳ Ｐゴシック" charset="0"/>
              </a:rPr>
              <a:t>keywords </a:t>
            </a:r>
            <a:r>
              <a:rPr lang="en-US" sz="2300" b="1" dirty="0">
                <a:ea typeface="ＭＳ Ｐゴシック" charset="0"/>
              </a:rPr>
              <a:t>if</a:t>
            </a:r>
            <a:r>
              <a:rPr lang="en-US" sz="2300" dirty="0">
                <a:ea typeface="ＭＳ Ｐゴシック" charset="0"/>
              </a:rPr>
              <a:t>, </a:t>
            </a:r>
            <a:r>
              <a:rPr lang="en-US" sz="2300" b="1" dirty="0" err="1">
                <a:ea typeface="ＭＳ Ｐゴシック" charset="0"/>
              </a:rPr>
              <a:t>elif</a:t>
            </a:r>
            <a:r>
              <a:rPr lang="en-US" sz="2300" dirty="0">
                <a:ea typeface="ＭＳ Ｐゴシック" charset="0"/>
              </a:rPr>
              <a:t>, </a:t>
            </a:r>
            <a:r>
              <a:rPr lang="en-US" sz="2300" b="1" dirty="0">
                <a:ea typeface="ＭＳ Ｐゴシック" charset="0"/>
              </a:rPr>
              <a:t>else</a:t>
            </a:r>
          </a:p>
          <a:p>
            <a:pPr marL="0" indent="0">
              <a:buNone/>
              <a:defRPr/>
            </a:pPr>
            <a:endParaRPr lang="en-US" sz="2300" dirty="0">
              <a:ea typeface="ＭＳ Ｐゴシック" charset="0"/>
            </a:endParaRPr>
          </a:p>
          <a:p>
            <a:pPr marL="0" indent="0">
              <a:buNone/>
              <a:defRPr/>
            </a:pPr>
            <a:r>
              <a:rPr lang="en-US" sz="2300" dirty="0">
                <a:ea typeface="ＭＳ Ｐゴシック" charset="0"/>
              </a:rPr>
              <a:t>condition (Boolean expression)</a:t>
            </a:r>
          </a:p>
          <a:p>
            <a:pPr marL="457200" lvl="1" indent="0">
              <a:defRPr/>
            </a:pPr>
            <a:r>
              <a:rPr lang="en-US" sz="1800" dirty="0">
                <a:ea typeface="ＭＳ Ｐゴシック" charset="0"/>
              </a:rPr>
              <a:t>slope &gt;= 15</a:t>
            </a:r>
          </a:p>
          <a:p>
            <a:pPr marL="0" indent="0">
              <a:buNone/>
              <a:defRPr/>
            </a:pPr>
            <a:endParaRPr lang="en-US" sz="2300" dirty="0">
              <a:ea typeface="ＭＳ Ｐゴシック" charset="0"/>
            </a:endParaRPr>
          </a:p>
          <a:p>
            <a:pPr marL="0" indent="0">
              <a:buNone/>
              <a:defRPr/>
            </a:pPr>
            <a:r>
              <a:rPr lang="en-US" sz="2300" dirty="0">
                <a:ea typeface="ＭＳ Ｐゴシック" charset="0"/>
              </a:rPr>
              <a:t>blocks of code</a:t>
            </a:r>
          </a:p>
          <a:p>
            <a:pPr marL="457200" lvl="1" indent="0">
              <a:defRPr/>
            </a:pPr>
            <a:r>
              <a:rPr lang="en-US" sz="1800" dirty="0">
                <a:ea typeface="ＭＳ Ｐゴシック" charset="0"/>
              </a:rPr>
              <a:t>grade = "steep"</a:t>
            </a:r>
          </a:p>
          <a:p>
            <a:pPr marL="457200" lvl="1" indent="0">
              <a:defRPr/>
            </a:pPr>
            <a:r>
              <a:rPr lang="en-US" sz="1800" dirty="0">
                <a:ea typeface="ＭＳ Ｐゴシック" charset="0"/>
              </a:rPr>
              <a:t>print("^Grade modified")</a:t>
            </a:r>
            <a:br>
              <a:rPr lang="en-US" sz="1800" dirty="0">
                <a:ea typeface="ＭＳ Ｐゴシック" charset="0"/>
              </a:rPr>
            </a:br>
            <a:endParaRPr lang="en-US" sz="1800" dirty="0">
              <a:ea typeface="ＭＳ Ｐゴシック" charset="0"/>
            </a:endParaRPr>
          </a:p>
          <a:p>
            <a:pPr marL="57150" indent="0">
              <a:buNone/>
              <a:defRPr/>
            </a:pPr>
            <a:r>
              <a:rPr lang="en-US" sz="2300" dirty="0">
                <a:ea typeface="ＭＳ Ｐゴシック" charset="0"/>
              </a:rPr>
              <a:t>indentation –IDE helps</a:t>
            </a:r>
          </a:p>
          <a:p>
            <a:pPr marL="0" indent="0">
              <a:buNone/>
              <a:defRPr/>
            </a:pPr>
            <a:endParaRPr lang="en-US" sz="2300" dirty="0">
              <a:ea typeface="ＭＳ Ｐゴシック" charset="0"/>
            </a:endParaRPr>
          </a:p>
          <a:p>
            <a:pPr marL="0" indent="0">
              <a:buNone/>
              <a:defRPr/>
            </a:pPr>
            <a:r>
              <a:rPr lang="en-US" sz="2300" dirty="0" err="1">
                <a:ea typeface="ＭＳ Ｐゴシック" charset="0"/>
              </a:rPr>
              <a:t>dedentation</a:t>
            </a:r>
            <a:endParaRPr lang="en-US" sz="2300" dirty="0">
              <a:ea typeface="ＭＳ Ｐゴシック" charset="0"/>
            </a:endParaRPr>
          </a:p>
          <a:p>
            <a:pPr marL="0" indent="0">
              <a:buNone/>
              <a:defRPr/>
            </a:pPr>
            <a:endParaRPr lang="en-US" sz="2300" dirty="0">
              <a:ea typeface="ＭＳ Ｐゴシック" charset="0"/>
            </a:endParaRPr>
          </a:p>
          <a:p>
            <a:pPr marL="0" indent="0">
              <a:buNone/>
              <a:defRPr/>
            </a:pPr>
            <a:r>
              <a:rPr lang="en-US" sz="2300" dirty="0">
                <a:ea typeface="ＭＳ Ｐゴシック" charset="0"/>
              </a:rPr>
              <a:t>colon</a:t>
            </a:r>
          </a:p>
          <a:p>
            <a:pPr marL="457200" lvl="1" indent="0">
              <a:defRPr/>
            </a:pPr>
            <a:r>
              <a:rPr lang="en-US" sz="1800" dirty="0">
                <a:ea typeface="ＭＳ Ｐゴシック" charset="0"/>
              </a:rPr>
              <a:t>if slope &gt;= 15</a:t>
            </a:r>
            <a:r>
              <a:rPr lang="en-US" sz="1800" b="1" dirty="0">
                <a:solidFill>
                  <a:srgbClr val="FF0066"/>
                </a:solidFill>
                <a:ea typeface="ＭＳ Ｐゴシック" charset="0"/>
              </a:rPr>
              <a:t>:</a:t>
            </a:r>
          </a:p>
          <a:p>
            <a:pPr>
              <a:defRPr/>
            </a:pPr>
            <a:endParaRPr lang="en-US" sz="2300" dirty="0">
              <a:ea typeface="ＭＳ Ｐゴシック" charset="0"/>
            </a:endParaRPr>
          </a:p>
        </p:txBody>
      </p:sp>
      <p:pic>
        <p:nvPicPr>
          <p:cNvPr id="13" name="Picture 12">
            <a:extLst>
              <a:ext uri="{FF2B5EF4-FFF2-40B4-BE49-F238E27FC236}">
                <a16:creationId xmlns:a16="http://schemas.microsoft.com/office/drawing/2014/main" id="{42944CD5-2896-3815-B1E0-C60DF5B8B0A4}"/>
              </a:ext>
            </a:extLst>
          </p:cNvPr>
          <p:cNvPicPr>
            <a:picLocks noChangeAspect="1"/>
          </p:cNvPicPr>
          <p:nvPr/>
        </p:nvPicPr>
        <p:blipFill>
          <a:blip r:embed="rId3"/>
          <a:stretch>
            <a:fillRect/>
          </a:stretch>
        </p:blipFill>
        <p:spPr>
          <a:xfrm>
            <a:off x="4440949" y="1143000"/>
            <a:ext cx="4524375" cy="4200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14">
            <a:extLst>
              <a:ext uri="{FF2B5EF4-FFF2-40B4-BE49-F238E27FC236}">
                <a16:creationId xmlns:a16="http://schemas.microsoft.com/office/drawing/2014/main" id="{93BC9A3D-98D7-1CC7-8B17-7A128440A0FA}"/>
              </a:ext>
            </a:extLst>
          </p:cNvPr>
          <p:cNvSpPr>
            <a:spLocks noChangeArrowheads="1"/>
          </p:cNvSpPr>
          <p:nvPr/>
        </p:nvSpPr>
        <p:spPr bwMode="auto">
          <a:xfrm>
            <a:off x="609600" y="4648200"/>
            <a:ext cx="2590800" cy="6858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7174" name="Rectangle 12">
            <a:extLst>
              <a:ext uri="{FF2B5EF4-FFF2-40B4-BE49-F238E27FC236}">
                <a16:creationId xmlns:a16="http://schemas.microsoft.com/office/drawing/2014/main" id="{83877E03-3AB9-C9B3-2FF2-ECD737E87E3C}"/>
              </a:ext>
            </a:extLst>
          </p:cNvPr>
          <p:cNvSpPr>
            <a:spLocks noChangeArrowheads="1"/>
          </p:cNvSpPr>
          <p:nvPr/>
        </p:nvSpPr>
        <p:spPr bwMode="auto">
          <a:xfrm>
            <a:off x="609600" y="914400"/>
            <a:ext cx="2514600" cy="17526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7173" name="Rectangle 13">
            <a:extLst>
              <a:ext uri="{FF2B5EF4-FFF2-40B4-BE49-F238E27FC236}">
                <a16:creationId xmlns:a16="http://schemas.microsoft.com/office/drawing/2014/main" id="{B1C11395-FD5E-F048-D854-F6614A205B0D}"/>
              </a:ext>
            </a:extLst>
          </p:cNvPr>
          <p:cNvSpPr>
            <a:spLocks noChangeArrowheads="1"/>
          </p:cNvSpPr>
          <p:nvPr/>
        </p:nvSpPr>
        <p:spPr bwMode="auto">
          <a:xfrm>
            <a:off x="611188" y="3043238"/>
            <a:ext cx="2513012" cy="13716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261122" name="Rectangle 2">
            <a:extLst>
              <a:ext uri="{FF2B5EF4-FFF2-40B4-BE49-F238E27FC236}">
                <a16:creationId xmlns:a16="http://schemas.microsoft.com/office/drawing/2014/main" id="{8DF0E619-3069-A8BE-555A-1BE46FF15598}"/>
              </a:ext>
            </a:extLst>
          </p:cNvPr>
          <p:cNvSpPr>
            <a:spLocks noGrp="1" noChangeArrowheads="1"/>
          </p:cNvSpPr>
          <p:nvPr>
            <p:ph type="title"/>
          </p:nvPr>
        </p:nvSpPr>
        <p:spPr/>
        <p:txBody>
          <a:bodyPr/>
          <a:lstStyle/>
          <a:p>
            <a:pPr eaLnBrk="1" hangingPunct="1">
              <a:defRPr/>
            </a:pPr>
            <a:r>
              <a:rPr lang="en-US" sz="3600">
                <a:ea typeface="ＭＳ Ｐゴシック" pitchFamily="34" charset="-128"/>
              </a:rPr>
              <a:t>Syntax for branching</a:t>
            </a:r>
          </a:p>
        </p:txBody>
      </p:sp>
      <p:sp>
        <p:nvSpPr>
          <p:cNvPr id="7171" name="Rectangle 15">
            <a:extLst>
              <a:ext uri="{FF2B5EF4-FFF2-40B4-BE49-F238E27FC236}">
                <a16:creationId xmlns:a16="http://schemas.microsoft.com/office/drawing/2014/main" id="{D5676A30-A86B-3E9C-9129-E0F02B9AF839}"/>
              </a:ext>
            </a:extLst>
          </p:cNvPr>
          <p:cNvSpPr>
            <a:spLocks noChangeArrowheads="1"/>
          </p:cNvSpPr>
          <p:nvPr/>
        </p:nvSpPr>
        <p:spPr bwMode="auto">
          <a:xfrm>
            <a:off x="609600" y="5516880"/>
            <a:ext cx="2590800" cy="12954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261125" name="Text Box 5">
            <a:extLst>
              <a:ext uri="{FF2B5EF4-FFF2-40B4-BE49-F238E27FC236}">
                <a16:creationId xmlns:a16="http://schemas.microsoft.com/office/drawing/2014/main" id="{636A8322-4540-3872-DADA-B8EE014940AB}"/>
              </a:ext>
            </a:extLst>
          </p:cNvPr>
          <p:cNvSpPr txBox="1">
            <a:spLocks noChangeArrowheads="1"/>
          </p:cNvSpPr>
          <p:nvPr/>
        </p:nvSpPr>
        <p:spPr bwMode="auto">
          <a:xfrm>
            <a:off x="3429001" y="914400"/>
            <a:ext cx="5534024" cy="4801314"/>
          </a:xfrm>
          <a:prstGeom prst="rect">
            <a:avLst/>
          </a:prstGeom>
          <a:noFill/>
          <a:ln>
            <a:noFill/>
          </a:ln>
          <a:effec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b="1" dirty="0">
                <a:solidFill>
                  <a:schemeClr val="bg2">
                    <a:lumMod val="10000"/>
                  </a:schemeClr>
                </a:solidFill>
              </a:rPr>
              <a:t>Pop quiz</a:t>
            </a:r>
            <a:br>
              <a:rPr lang="en-US" b="1" dirty="0">
                <a:solidFill>
                  <a:schemeClr val="bg2">
                    <a:lumMod val="10000"/>
                  </a:schemeClr>
                </a:solidFill>
              </a:rPr>
            </a:br>
            <a:endParaRPr lang="en-US" b="1"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How many </a:t>
            </a:r>
            <a:r>
              <a:rPr lang="en-US" dirty="0" err="1">
                <a:solidFill>
                  <a:schemeClr val="bg2">
                    <a:lumMod val="10000"/>
                  </a:schemeClr>
                </a:solidFill>
              </a:rPr>
              <a:t>elif</a:t>
            </a:r>
            <a:r>
              <a:rPr lang="en-US" dirty="0">
                <a:solidFill>
                  <a:schemeClr val="bg2">
                    <a:lumMod val="10000"/>
                  </a:schemeClr>
                </a:solidFill>
              </a:rPr>
              <a:t> blocks of code can you have?</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How many else blocks can go with each if block?</a:t>
            </a:r>
          </a:p>
          <a:p>
            <a:pPr marL="342900" indent="-342900" eaLnBrk="1" hangingPunct="1">
              <a:buFont typeface="+mj-lt"/>
              <a:buAutoNum type="arabicPeriod"/>
              <a:defRPr/>
            </a:pP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Is the else block required?</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Which of these examples always prints something?</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If conditional statement 1 is true, will all of these examples print something?</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For the last box, Give an example for conditional statements 1 and 2 so that ‘ho’ would never be printed.</a:t>
            </a:r>
          </a:p>
        </p:txBody>
      </p:sp>
      <p:sp>
        <p:nvSpPr>
          <p:cNvPr id="261130" name="Text Box 10">
            <a:extLst>
              <a:ext uri="{FF2B5EF4-FFF2-40B4-BE49-F238E27FC236}">
                <a16:creationId xmlns:a16="http://schemas.microsoft.com/office/drawing/2014/main" id="{9B44A514-C825-2969-87A3-2E71C6953E30}"/>
              </a:ext>
            </a:extLst>
          </p:cNvPr>
          <p:cNvSpPr txBox="1">
            <a:spLocks noChangeArrowheads="1"/>
          </p:cNvSpPr>
          <p:nvPr/>
        </p:nvSpPr>
        <p:spPr bwMode="auto">
          <a:xfrm>
            <a:off x="152400" y="5486400"/>
            <a:ext cx="2739853" cy="1384995"/>
          </a:xfrm>
          <a:prstGeom prst="rect">
            <a:avLst/>
          </a:prstGeom>
          <a:noFill/>
          <a:ln>
            <a:noFill/>
          </a:ln>
          <a:effectLst/>
        </p:spPr>
        <p:txBody>
          <a:bodyPr wrap="none">
            <a:spAutoFit/>
          </a:bodyPr>
          <a:lstStyle>
            <a:lvl1pPr marL="342900" indent="-342900" eaLnBrk="0" hangingPunct="0">
              <a:defRPr>
                <a:solidFill>
                  <a:schemeClr val="tx1"/>
                </a:solidFill>
                <a:latin typeface="Arial" charset="0"/>
                <a:ea typeface="ＭＳ Ｐゴシック" charset="0"/>
              </a:defRPr>
            </a:lvl1pPr>
            <a:lvl2pPr eaLnBrk="0" hangingPunct="0">
              <a:defRPr>
                <a:solidFill>
                  <a:schemeClr val="tx1"/>
                </a:solidFill>
                <a:latin typeface="Arial" charset="0"/>
                <a:ea typeface="ＭＳ Ｐゴシック" charset="0"/>
              </a:defRPr>
            </a:lvl2pPr>
            <a:lvl3pPr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lvl="1" eaLnBrk="1" hangingPunct="1">
              <a:defRPr/>
            </a:pPr>
            <a:r>
              <a:rPr lang="en-US" sz="2000" dirty="0">
                <a:solidFill>
                  <a:srgbClr val="0000FF"/>
                </a:solidFill>
              </a:rPr>
              <a:t>if</a:t>
            </a:r>
            <a:r>
              <a:rPr lang="en-US" sz="2000" dirty="0"/>
              <a:t> &lt;conditional 1&gt;:</a:t>
            </a:r>
          </a:p>
          <a:p>
            <a:pPr marL="1143000" lvl="2" indent="-228600" eaLnBrk="1" hangingPunct="1">
              <a:lnSpc>
                <a:spcPct val="80000"/>
              </a:lnSpc>
              <a:spcBef>
                <a:spcPct val="20000"/>
              </a:spcBef>
              <a:defRPr/>
            </a:pPr>
            <a:r>
              <a:rPr lang="en-US" sz="2000" dirty="0"/>
              <a:t>    </a:t>
            </a:r>
            <a:r>
              <a:rPr lang="en-US" dirty="0">
                <a:latin typeface="+mn-lt"/>
              </a:rPr>
              <a:t>p</a:t>
            </a:r>
            <a:r>
              <a:rPr lang="en-US" dirty="0"/>
              <a:t>rint("hi")</a:t>
            </a:r>
            <a:endParaRPr lang="en-US" dirty="0">
              <a:latin typeface="+mn-lt"/>
            </a:endParaRPr>
          </a:p>
          <a:p>
            <a:pPr lvl="1" eaLnBrk="1" hangingPunct="1">
              <a:defRPr/>
            </a:pPr>
            <a:r>
              <a:rPr lang="en-US" sz="2000" dirty="0" err="1">
                <a:solidFill>
                  <a:srgbClr val="0000FF"/>
                </a:solidFill>
              </a:rPr>
              <a:t>elif</a:t>
            </a:r>
            <a:r>
              <a:rPr lang="en-US" sz="2000" dirty="0">
                <a:solidFill>
                  <a:srgbClr val="0000FF"/>
                </a:solidFill>
              </a:rPr>
              <a:t> </a:t>
            </a:r>
            <a:r>
              <a:rPr lang="en-US" sz="2000" dirty="0">
                <a:solidFill>
                  <a:schemeClr val="bg2">
                    <a:lumMod val="10000"/>
                  </a:schemeClr>
                </a:solidFill>
              </a:rPr>
              <a:t>&lt;condition 2&gt;</a:t>
            </a:r>
            <a:r>
              <a:rPr lang="en-US" sz="2400" dirty="0">
                <a:solidFill>
                  <a:schemeClr val="bg2">
                    <a:lumMod val="10000"/>
                  </a:schemeClr>
                </a:solidFill>
              </a:rPr>
              <a:t>:</a:t>
            </a:r>
            <a:r>
              <a:rPr lang="en-US" sz="2000" dirty="0">
                <a:solidFill>
                  <a:schemeClr val="bg2">
                    <a:lumMod val="10000"/>
                  </a:schemeClr>
                </a:solidFill>
              </a:rPr>
              <a:t> </a:t>
            </a:r>
          </a:p>
          <a:p>
            <a:pPr marL="1143000" lvl="2" indent="-228600" eaLnBrk="1" hangingPunct="1">
              <a:lnSpc>
                <a:spcPct val="80000"/>
              </a:lnSpc>
              <a:spcBef>
                <a:spcPct val="20000"/>
              </a:spcBef>
              <a:defRPr/>
            </a:pPr>
            <a:r>
              <a:rPr lang="en-US" sz="2000" dirty="0">
                <a:solidFill>
                  <a:schemeClr val="bg2">
                    <a:lumMod val="10000"/>
                  </a:schemeClr>
                </a:solidFill>
              </a:rPr>
              <a:t>    </a:t>
            </a:r>
            <a:r>
              <a:rPr lang="en-US" dirty="0">
                <a:solidFill>
                  <a:schemeClr val="bg2">
                    <a:lumMod val="10000"/>
                  </a:schemeClr>
                </a:solidFill>
                <a:latin typeface="+mn-lt"/>
              </a:rPr>
              <a:t>p</a:t>
            </a:r>
            <a:r>
              <a:rPr lang="en-US" dirty="0">
                <a:solidFill>
                  <a:schemeClr val="bg2">
                    <a:lumMod val="10000"/>
                  </a:schemeClr>
                </a:solidFill>
              </a:rPr>
              <a:t>rint("ho")</a:t>
            </a:r>
            <a:endParaRPr lang="en-US" dirty="0">
              <a:solidFill>
                <a:schemeClr val="bg2">
                  <a:lumMod val="10000"/>
                </a:schemeClr>
              </a:solidFill>
              <a:latin typeface="+mn-lt"/>
            </a:endParaRPr>
          </a:p>
        </p:txBody>
      </p:sp>
      <p:sp>
        <p:nvSpPr>
          <p:cNvPr id="261123" name="Rectangle 3">
            <a:extLst>
              <a:ext uri="{FF2B5EF4-FFF2-40B4-BE49-F238E27FC236}">
                <a16:creationId xmlns:a16="http://schemas.microsoft.com/office/drawing/2014/main" id="{83AD8FF0-19FF-54D5-E3B8-C424897A3E59}"/>
              </a:ext>
            </a:extLst>
          </p:cNvPr>
          <p:cNvSpPr>
            <a:spLocks noGrp="1" noChangeArrowheads="1"/>
          </p:cNvSpPr>
          <p:nvPr>
            <p:ph idx="1"/>
          </p:nvPr>
        </p:nvSpPr>
        <p:spPr/>
        <p:txBody>
          <a:bodyPr/>
          <a:lstStyle/>
          <a:p>
            <a:pPr lvl="1" eaLnBrk="1" hangingPunct="1">
              <a:lnSpc>
                <a:spcPct val="80000"/>
              </a:lnSpc>
              <a:defRPr/>
            </a:pPr>
            <a:r>
              <a:rPr lang="en-US" sz="2000" dirty="0">
                <a:solidFill>
                  <a:srgbClr val="0000FF"/>
                </a:solidFill>
                <a:ea typeface="ＭＳ Ｐゴシック" charset="0"/>
              </a:rPr>
              <a:t>if</a:t>
            </a:r>
            <a:r>
              <a:rPr lang="en-US" sz="2000" dirty="0">
                <a:ea typeface="ＭＳ Ｐゴシック" charset="0"/>
              </a:rPr>
              <a:t> &lt;condition 1&gt;: </a:t>
            </a:r>
          </a:p>
          <a:p>
            <a:pPr lvl="1" eaLnBrk="1" hangingPunct="1">
              <a:lnSpc>
                <a:spcPct val="80000"/>
              </a:lnSpc>
              <a:defRPr/>
            </a:pPr>
            <a:r>
              <a:rPr lang="en-US" sz="2000" dirty="0">
                <a:ea typeface="ＭＳ Ｐゴシック" charset="0"/>
              </a:rPr>
              <a:t>           </a:t>
            </a:r>
            <a:r>
              <a:rPr lang="en-US" sz="1800" dirty="0">
                <a:ea typeface="ＭＳ Ｐゴシック" charset="0"/>
              </a:rPr>
              <a:t>print("hi")</a:t>
            </a:r>
          </a:p>
          <a:p>
            <a:pPr lvl="1" eaLnBrk="1" hangingPunct="1">
              <a:lnSpc>
                <a:spcPct val="80000"/>
              </a:lnSpc>
              <a:defRPr/>
            </a:pPr>
            <a:r>
              <a:rPr lang="en-US" sz="2000" dirty="0" err="1">
                <a:solidFill>
                  <a:srgbClr val="0000FF"/>
                </a:solidFill>
                <a:ea typeface="ＭＳ Ｐゴシック" charset="0"/>
              </a:rPr>
              <a:t>elif</a:t>
            </a:r>
            <a:r>
              <a:rPr lang="en-US" sz="2000" dirty="0">
                <a:ea typeface="ＭＳ Ｐゴシック" charset="0"/>
              </a:rPr>
              <a:t> &lt;condition 2&gt;:</a:t>
            </a:r>
          </a:p>
          <a:p>
            <a:pPr lvl="1" eaLnBrk="1" hangingPunct="1">
              <a:lnSpc>
                <a:spcPct val="80000"/>
              </a:lnSpc>
              <a:defRPr/>
            </a:pPr>
            <a:r>
              <a:rPr lang="en-US" sz="2000" dirty="0">
                <a:ea typeface="ＭＳ Ｐゴシック" charset="0"/>
              </a:rPr>
              <a:t>           </a:t>
            </a:r>
            <a:r>
              <a:rPr lang="en-US" sz="1800" dirty="0">
                <a:ea typeface="ＭＳ Ｐゴシック" charset="0"/>
              </a:rPr>
              <a:t>print("ho")</a:t>
            </a:r>
          </a:p>
          <a:p>
            <a:pPr lvl="1" eaLnBrk="1" hangingPunct="1">
              <a:lnSpc>
                <a:spcPct val="80000"/>
              </a:lnSpc>
              <a:defRPr/>
            </a:pPr>
            <a:r>
              <a:rPr lang="en-US" sz="2000" dirty="0">
                <a:solidFill>
                  <a:srgbClr val="0000FF"/>
                </a:solidFill>
                <a:ea typeface="ＭＳ Ｐゴシック" charset="0"/>
              </a:rPr>
              <a:t>else</a:t>
            </a:r>
            <a:r>
              <a:rPr lang="en-US" sz="2000" dirty="0">
                <a:ea typeface="ＭＳ Ｐゴシック" charset="0"/>
              </a:rPr>
              <a:t>:</a:t>
            </a:r>
            <a:br>
              <a:rPr lang="en-US" sz="1800" dirty="0">
                <a:solidFill>
                  <a:srgbClr val="0000FF"/>
                </a:solidFill>
                <a:ea typeface="ＭＳ Ｐゴシック" charset="0"/>
              </a:rPr>
            </a:br>
            <a:r>
              <a:rPr lang="en-US" sz="1800" dirty="0">
                <a:solidFill>
                  <a:srgbClr val="0000FF"/>
                </a:solidFill>
                <a:ea typeface="ＭＳ Ｐゴシック" charset="0"/>
              </a:rPr>
              <a:t>       </a:t>
            </a:r>
            <a:r>
              <a:rPr lang="en-US" sz="1800" dirty="0">
                <a:ea typeface="ＭＳ Ｐゴシック" charset="0"/>
              </a:rPr>
              <a:t>print("hey")</a:t>
            </a:r>
            <a:br>
              <a:rPr lang="en-US" sz="1800" dirty="0">
                <a:solidFill>
                  <a:srgbClr val="0000FF"/>
                </a:solidFill>
                <a:ea typeface="ＭＳ Ｐゴシック" charset="0"/>
              </a:rPr>
            </a:br>
            <a:br>
              <a:rPr lang="en-US" sz="1800" dirty="0">
                <a:solidFill>
                  <a:srgbClr val="0000FF"/>
                </a:solidFill>
                <a:ea typeface="ＭＳ Ｐゴシック" charset="0"/>
              </a:rPr>
            </a:br>
            <a:endParaRPr lang="en-US" sz="1800" dirty="0">
              <a:solidFill>
                <a:srgbClr val="0000FF"/>
              </a:solidFill>
              <a:ea typeface="ＭＳ Ｐゴシック" charset="0"/>
            </a:endParaRPr>
          </a:p>
          <a:p>
            <a:pPr lvl="1" eaLnBrk="1" hangingPunct="1">
              <a:lnSpc>
                <a:spcPct val="80000"/>
              </a:lnSpc>
              <a:defRPr/>
            </a:pPr>
            <a:r>
              <a:rPr lang="en-US" sz="2000" dirty="0">
                <a:solidFill>
                  <a:srgbClr val="0000FF"/>
                </a:solidFill>
                <a:ea typeface="ＭＳ Ｐゴシック" charset="0"/>
              </a:rPr>
              <a:t>if</a:t>
            </a:r>
            <a:r>
              <a:rPr lang="en-US" sz="2000" dirty="0">
                <a:ea typeface="ＭＳ Ｐゴシック" charset="0"/>
              </a:rPr>
              <a:t> &lt;condition 1&gt;:</a:t>
            </a:r>
          </a:p>
          <a:p>
            <a:pPr lvl="2" eaLnBrk="1" hangingPunct="1">
              <a:lnSpc>
                <a:spcPct val="80000"/>
              </a:lnSpc>
              <a:buFontTx/>
              <a:buNone/>
              <a:defRPr/>
            </a:pPr>
            <a:r>
              <a:rPr lang="en-US" sz="1800" dirty="0">
                <a:ea typeface="ＭＳ Ｐゴシック" charset="0"/>
              </a:rPr>
              <a:t>    print("hi")</a:t>
            </a:r>
          </a:p>
          <a:p>
            <a:pPr lvl="1" eaLnBrk="1" hangingPunct="1">
              <a:lnSpc>
                <a:spcPct val="80000"/>
              </a:lnSpc>
              <a:defRPr/>
            </a:pPr>
            <a:r>
              <a:rPr lang="en-US" sz="2000" dirty="0">
                <a:solidFill>
                  <a:srgbClr val="0000FF"/>
                </a:solidFill>
                <a:ea typeface="ＭＳ Ｐゴシック" charset="0"/>
              </a:rPr>
              <a:t>else</a:t>
            </a:r>
            <a:r>
              <a:rPr lang="en-US" sz="2000" dirty="0">
                <a:ea typeface="ＭＳ Ｐゴシック" charset="0"/>
              </a:rPr>
              <a:t>:</a:t>
            </a:r>
            <a:r>
              <a:rPr lang="en-US" sz="2000" dirty="0">
                <a:solidFill>
                  <a:srgbClr val="0000FF"/>
                </a:solidFill>
                <a:ea typeface="ＭＳ Ｐゴシック" charset="0"/>
              </a:rPr>
              <a:t> </a:t>
            </a:r>
          </a:p>
          <a:p>
            <a:pPr lvl="2" eaLnBrk="1" hangingPunct="1">
              <a:lnSpc>
                <a:spcPct val="80000"/>
              </a:lnSpc>
              <a:buFontTx/>
              <a:buNone/>
              <a:defRPr/>
            </a:pPr>
            <a:r>
              <a:rPr lang="en-US" sz="1800" dirty="0">
                <a:ea typeface="ＭＳ Ｐゴシック" charset="0"/>
              </a:rPr>
              <a:t>    print("ho")</a:t>
            </a:r>
            <a:br>
              <a:rPr lang="en-US" sz="1800" i="1" dirty="0">
                <a:solidFill>
                  <a:srgbClr val="33CC33"/>
                </a:solidFill>
                <a:ea typeface="ＭＳ Ｐゴシック" charset="0"/>
              </a:rPr>
            </a:br>
            <a:br>
              <a:rPr lang="en-US" sz="1800" i="1" dirty="0">
                <a:solidFill>
                  <a:srgbClr val="33CC33"/>
                </a:solidFill>
                <a:ea typeface="ＭＳ Ｐゴシック" charset="0"/>
              </a:rPr>
            </a:br>
            <a:endParaRPr lang="en-US" sz="1800" dirty="0">
              <a:solidFill>
                <a:srgbClr val="0000FF"/>
              </a:solidFill>
              <a:ea typeface="ＭＳ Ｐゴシック" charset="0"/>
            </a:endParaRPr>
          </a:p>
          <a:p>
            <a:pPr lvl="1" eaLnBrk="1" hangingPunct="1">
              <a:lnSpc>
                <a:spcPct val="80000"/>
              </a:lnSpc>
              <a:defRPr/>
            </a:pPr>
            <a:r>
              <a:rPr lang="en-US" sz="2000" dirty="0">
                <a:solidFill>
                  <a:srgbClr val="0000FF"/>
                </a:solidFill>
                <a:ea typeface="ＭＳ Ｐゴシック" charset="0"/>
              </a:rPr>
              <a:t>if</a:t>
            </a:r>
            <a:r>
              <a:rPr lang="en-US" sz="2000" dirty="0">
                <a:ea typeface="ＭＳ Ｐゴシック" charset="0"/>
              </a:rPr>
              <a:t> &lt;condition 1&gt;:</a:t>
            </a:r>
          </a:p>
          <a:p>
            <a:pPr lvl="2" eaLnBrk="1" hangingPunct="1">
              <a:lnSpc>
                <a:spcPct val="80000"/>
              </a:lnSpc>
              <a:buFontTx/>
              <a:buNone/>
              <a:defRPr/>
            </a:pPr>
            <a:r>
              <a:rPr lang="en-US" sz="1800" dirty="0">
                <a:ea typeface="ＭＳ Ｐゴシック" charset="0"/>
              </a:rPr>
              <a:t>    print("hi")</a:t>
            </a:r>
          </a:p>
          <a:p>
            <a:pPr lvl="2" eaLnBrk="1" hangingPunct="1">
              <a:lnSpc>
                <a:spcPct val="80000"/>
              </a:lnSpc>
              <a:buFontTx/>
              <a:buNone/>
              <a:defRPr/>
            </a:pPr>
            <a:endParaRPr lang="en-US" sz="1800" i="1" dirty="0">
              <a:solidFill>
                <a:srgbClr val="33CC33"/>
              </a:solidFill>
              <a:ea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11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112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12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1123">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112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1123">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611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6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p:bldP spid="2611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Boolean logic for decision-making</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8229600" cy="4525963"/>
          </a:xfrm>
        </p:spPr>
        <p:txBody>
          <a:bodyPr/>
          <a:lstStyle/>
          <a:p>
            <a:pPr marL="0" indent="0" eaLnBrk="1" hangingPunct="1">
              <a:lnSpc>
                <a:spcPct val="90000"/>
              </a:lnSpc>
              <a:buNone/>
              <a:defRPr/>
            </a:pPr>
            <a:r>
              <a:rPr lang="en-US" sz="2000" dirty="0">
                <a:ea typeface="ＭＳ Ｐゴシック" pitchFamily="34" charset="-128"/>
              </a:rPr>
              <a:t>Boolean expression:  Expression that is either True or False. </a:t>
            </a:r>
            <a:br>
              <a:rPr lang="en-US" sz="2000" dirty="0">
                <a:ea typeface="ＭＳ Ｐゴシック" pitchFamily="34" charset="-128"/>
              </a:rPr>
            </a:br>
            <a:br>
              <a:rPr lang="en-US" sz="2000" dirty="0">
                <a:ea typeface="ＭＳ Ｐゴシック" pitchFamily="34" charset="-128"/>
              </a:rPr>
            </a:b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pic>
        <p:nvPicPr>
          <p:cNvPr id="2050" name="Picture 2" descr="The Independent">
            <a:extLst>
              <a:ext uri="{FF2B5EF4-FFF2-40B4-BE49-F238E27FC236}">
                <a16:creationId xmlns:a16="http://schemas.microsoft.com/office/drawing/2014/main" id="{DF318EC4-40B7-EFC6-4983-CFE545719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7" y="1600200"/>
            <a:ext cx="5876925" cy="4733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0803FC-9296-FA81-3111-DA637489D1BE}"/>
              </a:ext>
            </a:extLst>
          </p:cNvPr>
          <p:cNvSpPr txBox="1"/>
          <p:nvPr/>
        </p:nvSpPr>
        <p:spPr>
          <a:xfrm>
            <a:off x="2209800" y="6400800"/>
            <a:ext cx="4467890" cy="369332"/>
          </a:xfrm>
          <a:prstGeom prst="rect">
            <a:avLst/>
          </a:prstGeom>
          <a:noFill/>
        </p:spPr>
        <p:txBody>
          <a:bodyPr wrap="none" rtlCol="0">
            <a:spAutoFit/>
          </a:bodyPr>
          <a:lstStyle/>
          <a:p>
            <a:r>
              <a:rPr lang="en-US" dirty="0"/>
              <a:t>Mathematician, George Boole, 1815-1864</a:t>
            </a:r>
          </a:p>
        </p:txBody>
      </p:sp>
    </p:spTree>
    <p:extLst>
      <p:ext uri="{BB962C8B-B14F-4D97-AF65-F5344CB8AC3E}">
        <p14:creationId xmlns:p14="http://schemas.microsoft.com/office/powerpoint/2010/main" val="274422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Boolean in Python</a:t>
            </a: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pic>
        <p:nvPicPr>
          <p:cNvPr id="2050" name="Picture 2" descr="The Independent">
            <a:extLst>
              <a:ext uri="{FF2B5EF4-FFF2-40B4-BE49-F238E27FC236}">
                <a16:creationId xmlns:a16="http://schemas.microsoft.com/office/drawing/2014/main" id="{DF318EC4-40B7-EFC6-4983-CFE545719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54126"/>
            <a:ext cx="2471383" cy="1990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BA9D86C8-93D2-65C2-60B3-31563DDDFC31}"/>
              </a:ext>
            </a:extLst>
          </p:cNvPr>
          <p:cNvSpPr txBox="1">
            <a:spLocks noChangeArrowheads="1"/>
          </p:cNvSpPr>
          <p:nvPr/>
        </p:nvSpPr>
        <p:spPr bwMode="auto">
          <a:xfrm>
            <a:off x="228600" y="990600"/>
            <a:ext cx="8458200" cy="4525963"/>
          </a:xfrm>
          <a:prstGeom prst="rect">
            <a:avLst/>
          </a:prstGeom>
          <a:no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eaLnBrk="1" hangingPunct="1">
              <a:lnSpc>
                <a:spcPct val="90000"/>
              </a:lnSpc>
              <a:buFontTx/>
              <a:buNone/>
              <a:defRPr/>
            </a:pPr>
            <a:r>
              <a:rPr lang="en-US" sz="2000" kern="0" dirty="0">
                <a:ea typeface="ＭＳ Ｐゴシック" pitchFamily="34" charset="-128"/>
              </a:rPr>
              <a:t>bool  (Stands for Boolean)</a:t>
            </a:r>
          </a:p>
          <a:p>
            <a:pPr marL="0" indent="0" eaLnBrk="1" hangingPunct="1">
              <a:lnSpc>
                <a:spcPct val="90000"/>
              </a:lnSpc>
              <a:buFontTx/>
              <a:buNone/>
              <a:defRPr/>
            </a:pPr>
            <a:r>
              <a:rPr lang="en-US" sz="2000" kern="0" dirty="0">
                <a:ea typeface="ＭＳ Ｐゴシック" pitchFamily="34" charset="-128"/>
              </a:rPr>
              <a:t>    1) A data type </a:t>
            </a:r>
          </a:p>
          <a:p>
            <a:pPr marL="0" indent="0" eaLnBrk="1" hangingPunct="1">
              <a:lnSpc>
                <a:spcPct val="90000"/>
              </a:lnSpc>
              <a:buFontTx/>
              <a:buNone/>
              <a:defRPr/>
            </a:pPr>
            <a:r>
              <a:rPr lang="en-US" sz="2000" kern="0" dirty="0">
                <a:ea typeface="ＭＳ Ｐゴシック" pitchFamily="34" charset="-128"/>
              </a:rPr>
              <a:t>    	</a:t>
            </a:r>
            <a:r>
              <a:rPr lang="en-US" sz="1800" kern="0" dirty="0">
                <a:ea typeface="ＭＳ Ｐゴシック" pitchFamily="34" charset="-128"/>
              </a:rPr>
              <a:t>Built-in constants True and False are the only values of this data type.</a:t>
            </a:r>
            <a:endParaRPr lang="en-US" sz="2000" kern="0" dirty="0">
              <a:ea typeface="ＭＳ Ｐゴシック" pitchFamily="34" charset="-128"/>
            </a:endParaRPr>
          </a:p>
          <a:p>
            <a:pPr marL="0" indent="0" eaLnBrk="1" hangingPunct="1">
              <a:lnSpc>
                <a:spcPct val="90000"/>
              </a:lnSpc>
              <a:buFontTx/>
              <a:buNone/>
              <a:defRPr/>
            </a:pPr>
            <a:r>
              <a:rPr lang="en-US" sz="2000" kern="0" dirty="0">
                <a:ea typeface="ＭＳ Ｐゴシック" pitchFamily="34" charset="-128"/>
              </a:rPr>
              <a:t>    2) A built-in function </a:t>
            </a:r>
          </a:p>
          <a:p>
            <a:pPr marL="0" indent="0" eaLnBrk="1" hangingPunct="1">
              <a:lnSpc>
                <a:spcPct val="90000"/>
              </a:lnSpc>
              <a:buFontTx/>
              <a:buNone/>
              <a:defRPr/>
            </a:pPr>
            <a:r>
              <a:rPr lang="en-US" sz="2000" kern="0" dirty="0">
                <a:ea typeface="ＭＳ Ｐゴシック" pitchFamily="34" charset="-128"/>
              </a:rPr>
              <a:t>             </a:t>
            </a:r>
            <a:r>
              <a:rPr lang="en-US" sz="1800" kern="0" dirty="0">
                <a:ea typeface="ＭＳ Ｐゴシック" pitchFamily="34" charset="-128"/>
              </a:rPr>
              <a:t>Returns True or False for a given expression.</a:t>
            </a:r>
          </a:p>
          <a:p>
            <a:pPr marL="533400" indent="-533400" eaLnBrk="1" hangingPunct="1">
              <a:lnSpc>
                <a:spcPct val="90000"/>
              </a:lnSpc>
              <a:buFontTx/>
              <a:buNone/>
              <a:defRPr/>
            </a:pPr>
            <a:endParaRPr lang="en-US" sz="2000" kern="0" dirty="0">
              <a:ea typeface="ＭＳ Ｐゴシック" pitchFamily="34" charset="-128"/>
            </a:endParaRPr>
          </a:p>
          <a:p>
            <a:pPr marL="533400" indent="-533400" eaLnBrk="1" hangingPunct="1">
              <a:lnSpc>
                <a:spcPct val="90000"/>
              </a:lnSpc>
              <a:buFontTx/>
              <a:buNone/>
              <a:defRPr/>
            </a:pPr>
            <a:endParaRPr lang="en-US" sz="2400" kern="0" dirty="0">
              <a:solidFill>
                <a:srgbClr val="0000FF"/>
              </a:solidFill>
              <a:latin typeface="Comic Sans MS" pitchFamily="66" charset="0"/>
              <a:ea typeface="ＭＳ Ｐゴシック" pitchFamily="34" charset="-128"/>
            </a:endParaRPr>
          </a:p>
        </p:txBody>
      </p:sp>
      <p:pic>
        <p:nvPicPr>
          <p:cNvPr id="3074" name="Picture 2" descr="upload.wikimedia.org/wikipedia/commons/thumb/c/...">
            <a:extLst>
              <a:ext uri="{FF2B5EF4-FFF2-40B4-BE49-F238E27FC236}">
                <a16:creationId xmlns:a16="http://schemas.microsoft.com/office/drawing/2014/main" id="{7C1E3F9C-7261-D10D-92B3-D72AADDD4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419" y="4462939"/>
            <a:ext cx="1900305" cy="190030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dd with solid fill">
            <a:extLst>
              <a:ext uri="{FF2B5EF4-FFF2-40B4-BE49-F238E27FC236}">
                <a16:creationId xmlns:a16="http://schemas.microsoft.com/office/drawing/2014/main" id="{842D2956-28F2-00AC-3C66-11BE34D72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3431" y="4945063"/>
            <a:ext cx="914400" cy="914400"/>
          </a:xfrm>
          <a:prstGeom prst="rect">
            <a:avLst/>
          </a:prstGeom>
        </p:spPr>
      </p:pic>
    </p:spTree>
    <p:extLst>
      <p:ext uri="{BB962C8B-B14F-4D97-AF65-F5344CB8AC3E}">
        <p14:creationId xmlns:p14="http://schemas.microsoft.com/office/powerpoint/2010/main" val="3574445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 function</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5562600" cy="4525963"/>
          </a:xfrm>
        </p:spPr>
        <p:txBody>
          <a:bodyPr/>
          <a:lstStyle/>
          <a:p>
            <a:pPr marL="0" indent="0" eaLnBrk="1" hangingPunct="1">
              <a:lnSpc>
                <a:spcPct val="90000"/>
              </a:lnSpc>
              <a:buNone/>
              <a:defRPr/>
            </a:pPr>
            <a:r>
              <a:rPr lang="en-US" sz="2000" dirty="0">
                <a:ea typeface="ＭＳ Ｐゴシック" pitchFamily="34" charset="-128"/>
              </a:rPr>
              <a:t>The bool function casts the input expression to Boolean (True or False).</a:t>
            </a:r>
          </a:p>
          <a:p>
            <a:pPr marL="0" indent="0" eaLnBrk="1" hangingPunct="1">
              <a:lnSpc>
                <a:spcPct val="90000"/>
              </a:lnSpc>
              <a:buNone/>
              <a:defRPr/>
            </a:pPr>
            <a:endParaRPr lang="en-US" sz="2000" dirty="0">
              <a:ea typeface="ＭＳ Ｐゴシック" pitchFamily="34" charset="-128"/>
            </a:endParaRPr>
          </a:p>
          <a:p>
            <a:pPr marL="0" indent="0" eaLnBrk="1" hangingPunct="1">
              <a:lnSpc>
                <a:spcPct val="90000"/>
              </a:lnSpc>
              <a:buNone/>
              <a:defRPr/>
            </a:pPr>
            <a:r>
              <a:rPr lang="en-US" sz="2000" dirty="0">
                <a:latin typeface="Consolas" panose="020B0609020204030204" pitchFamily="49" charset="0"/>
                <a:ea typeface="ＭＳ Ｐゴシック" pitchFamily="34" charset="-128"/>
              </a:rPr>
              <a:t>bool(x)</a:t>
            </a:r>
            <a:r>
              <a:rPr lang="en-US" sz="2000" dirty="0">
                <a:ea typeface="ＭＳ Ｐゴシック" pitchFamily="34" charset="-128"/>
              </a:rPr>
              <a:t> returns True when the argument </a:t>
            </a:r>
            <a:r>
              <a:rPr lang="en-US" sz="2000" dirty="0">
                <a:latin typeface="Consolas" panose="020B0609020204030204" pitchFamily="49" charset="0"/>
                <a:ea typeface="ＭＳ Ｐゴシック" pitchFamily="34" charset="-128"/>
              </a:rPr>
              <a:t>x</a:t>
            </a:r>
            <a:r>
              <a:rPr lang="en-US" sz="2000" dirty="0">
                <a:ea typeface="ＭＳ Ｐゴシック" pitchFamily="34" charset="-128"/>
              </a:rPr>
              <a:t> is true, False otherwise.    </a:t>
            </a: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52FC4068-B7DA-172C-07E7-50FB77ED5FC1}"/>
              </a:ext>
            </a:extLst>
          </p:cNvPr>
          <p:cNvSpPr txBox="1"/>
          <p:nvPr/>
        </p:nvSpPr>
        <p:spPr>
          <a:xfrm>
            <a:off x="310662" y="3081278"/>
            <a:ext cx="8610600" cy="2862322"/>
          </a:xfrm>
          <a:prstGeom prst="rect">
            <a:avLst/>
          </a:prstGeom>
          <a:noFill/>
        </p:spPr>
        <p:txBody>
          <a:bodyPr wrap="square">
            <a:spAutoFit/>
          </a:bodyPr>
          <a:lstStyle/>
          <a:p>
            <a:r>
              <a:rPr lang="en-US" b="0" dirty="0">
                <a:solidFill>
                  <a:schemeClr val="bg2">
                    <a:lumMod val="10000"/>
                  </a:schemeClr>
                </a:solidFill>
                <a:effectLst/>
                <a:latin typeface="Consolas" panose="020B0609020204030204" pitchFamily="49" charset="0"/>
              </a:rPr>
              <a:t>&gt;&gt;&gt; num = </a:t>
            </a:r>
            <a:r>
              <a:rPr lang="en-US" b="0" dirty="0">
                <a:solidFill>
                  <a:srgbClr val="B5CEA8"/>
                </a:solidFill>
                <a:effectLst/>
                <a:latin typeface="Consolas" panose="020B0609020204030204" pitchFamily="49" charset="0"/>
              </a:rPr>
              <a:t>5</a:t>
            </a:r>
            <a:endParaRPr lang="en-US" b="0" dirty="0">
              <a:solidFill>
                <a:srgbClr val="D4D4D4"/>
              </a:solidFill>
              <a:effectLst/>
              <a:latin typeface="Consolas" panose="020B0609020204030204" pitchFamily="49" charset="0"/>
            </a:endParaRPr>
          </a:p>
          <a:p>
            <a:r>
              <a:rPr lang="en-US" dirty="0">
                <a:solidFill>
                  <a:schemeClr val="bg2">
                    <a:lumMod val="10000"/>
                  </a:schemeClr>
                </a:solidFill>
                <a:latin typeface="Consolas" panose="020B0609020204030204" pitchFamily="49" charset="0"/>
              </a:rPr>
              <a:t>&gt;&gt;&gt; bool(num &gt; </a:t>
            </a:r>
            <a:r>
              <a:rPr lang="en-US" dirty="0">
                <a:solidFill>
                  <a:srgbClr val="B5CEA8"/>
                </a:solidFill>
                <a:latin typeface="Consolas" panose="020B0609020204030204" pitchFamily="49" charset="0"/>
              </a:rPr>
              <a:t>4</a:t>
            </a:r>
            <a:r>
              <a:rPr lang="en-US" dirty="0">
                <a:solidFill>
                  <a:schemeClr val="bg2">
                    <a:lumMod val="10000"/>
                  </a:schemeClr>
                </a:solidFill>
                <a:latin typeface="Consolas" panose="020B0609020204030204" pitchFamily="49" charset="0"/>
              </a:rPr>
              <a:t>)</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bool(num)</a:t>
            </a:r>
          </a:p>
          <a:p>
            <a:r>
              <a:rPr lang="en-US" dirty="0">
                <a:solidFill>
                  <a:schemeClr val="bg2">
                    <a:lumMod val="10000"/>
                  </a:schemeClr>
                </a:solidFill>
                <a:latin typeface="Consolas" panose="020B0609020204030204" pitchFamily="49" charset="0"/>
              </a:rPr>
              <a:t>True</a:t>
            </a:r>
            <a:endParaRPr lang="en-US" b="0" dirty="0">
              <a:solidFill>
                <a:schemeClr val="bg2">
                  <a:lumMod val="10000"/>
                </a:schemeClr>
              </a:solidFill>
              <a:effectLst/>
              <a:latin typeface="Consolas" panose="020B0609020204030204" pitchFamily="49" charset="0"/>
            </a:endParaRPr>
          </a:p>
          <a:p>
            <a:endParaRPr lang="en-US" b="0" dirty="0">
              <a:solidFill>
                <a:schemeClr val="bg2">
                  <a:lumMod val="10000"/>
                </a:schemeClr>
              </a:solidFill>
              <a:effectLst/>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a:t>
            </a:r>
            <a:r>
              <a:rPr lang="en-US" b="0" dirty="0" err="1">
                <a:solidFill>
                  <a:schemeClr val="bg2">
                    <a:lumMod val="10000"/>
                  </a:schemeClr>
                </a:solidFill>
                <a:effectLst/>
                <a:latin typeface="Consolas" panose="020B0609020204030204" pitchFamily="49" charset="0"/>
              </a:rPr>
              <a:t>my_list</a:t>
            </a:r>
            <a:r>
              <a:rPr lang="en-US" b="0" dirty="0">
                <a:solidFill>
                  <a:schemeClr val="bg2">
                    <a:lumMod val="10000"/>
                  </a:schemeClr>
                </a:solidFill>
                <a:effectLst/>
                <a:latin typeface="Consolas" panose="020B0609020204030204" pitchFamily="49" charset="0"/>
              </a:rPr>
              <a:t> = []</a:t>
            </a:r>
          </a:p>
          <a:p>
            <a:r>
              <a:rPr lang="en-US" b="0" dirty="0">
                <a:solidFill>
                  <a:schemeClr val="bg2">
                    <a:lumMod val="10000"/>
                  </a:schemeClr>
                </a:solidFill>
                <a:effectLst/>
                <a:latin typeface="Consolas" panose="020B0609020204030204" pitchFamily="49" charset="0"/>
              </a:rPr>
              <a:t>&gt;&gt;&gt; bool(</a:t>
            </a:r>
            <a:r>
              <a:rPr lang="en-US" b="0" dirty="0" err="1">
                <a:solidFill>
                  <a:schemeClr val="bg2">
                    <a:lumMod val="10000"/>
                  </a:schemeClr>
                </a:solidFill>
                <a:effectLst/>
                <a:latin typeface="Consolas" panose="020B0609020204030204" pitchFamily="49" charset="0"/>
              </a:rPr>
              <a:t>my_list</a:t>
            </a:r>
            <a:r>
              <a:rPr lang="en-US" b="0" dirty="0">
                <a:solidFill>
                  <a:schemeClr val="bg2">
                    <a:lumMod val="10000"/>
                  </a:schemeClr>
                </a:solidFill>
                <a:effectLst/>
                <a:latin typeface="Consolas" panose="020B0609020204030204" pitchFamily="49" charset="0"/>
              </a:rPr>
              <a:t>)</a:t>
            </a:r>
          </a:p>
          <a:p>
            <a:r>
              <a:rPr lang="en-US" b="0" dirty="0">
                <a:solidFill>
                  <a:schemeClr val="bg2">
                    <a:lumMod val="10000"/>
                  </a:schemeClr>
                </a:solidFill>
                <a:effectLst/>
                <a:latin typeface="Consolas" panose="020B0609020204030204" pitchFamily="49" charset="0"/>
              </a:rPr>
              <a:t>False</a:t>
            </a:r>
          </a:p>
        </p:txBody>
      </p:sp>
      <p:pic>
        <p:nvPicPr>
          <p:cNvPr id="4098" name="Picture 2" descr="Magic Ball / Magical Ball - Apps on Google Play">
            <a:extLst>
              <a:ext uri="{FF2B5EF4-FFF2-40B4-BE49-F238E27FC236}">
                <a16:creationId xmlns:a16="http://schemas.microsoft.com/office/drawing/2014/main" id="{7F788149-DAFF-EEA7-08CD-F7B1CBB99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680" y="647700"/>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Built-in False Objects in Python</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1219200"/>
            <a:ext cx="8229600" cy="4525963"/>
          </a:xfrm>
        </p:spPr>
        <p:txBody>
          <a:bodyPr/>
          <a:lstStyle/>
          <a:p>
            <a:pPr marL="0" indent="0" eaLnBrk="1" hangingPunct="1">
              <a:lnSpc>
                <a:spcPct val="90000"/>
              </a:lnSpc>
              <a:buNone/>
              <a:defRPr/>
            </a:pPr>
            <a:endParaRPr lang="en-US" sz="2000" dirty="0">
              <a:ea typeface="ＭＳ Ｐゴシック" pitchFamily="34" charset="-128"/>
            </a:endParaRP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4" name="TextBox 3">
            <a:extLst>
              <a:ext uri="{FF2B5EF4-FFF2-40B4-BE49-F238E27FC236}">
                <a16:creationId xmlns:a16="http://schemas.microsoft.com/office/drawing/2014/main" id="{19147CF0-FF82-15B7-7613-C2DA87FAEC7D}"/>
              </a:ext>
            </a:extLst>
          </p:cNvPr>
          <p:cNvSpPr txBox="1">
            <a:spLocks noChangeArrowheads="1"/>
          </p:cNvSpPr>
          <p:nvPr/>
        </p:nvSpPr>
        <p:spPr bwMode="auto">
          <a:xfrm>
            <a:off x="342900" y="1752600"/>
            <a:ext cx="8648700" cy="3416320"/>
          </a:xfrm>
          <a:prstGeom prst="rect">
            <a:avLst/>
          </a:prstGeom>
          <a:noFill/>
          <a:ln w="9525">
            <a:noFill/>
            <a:miter lim="800000"/>
            <a:headEnd/>
            <a:tailEnd/>
          </a:ln>
        </p:spPr>
        <p:txBody>
          <a:bodyPr wrap="square">
            <a:spAutoFit/>
          </a:bodyPr>
          <a:lstStyle>
            <a:lvl1pPr marL="533400" indent="-533400"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90000"/>
              </a:lnSpc>
              <a:buFontTx/>
              <a:buAutoNum type="arabicPeriod"/>
              <a:defRPr/>
            </a:pPr>
            <a:r>
              <a:rPr lang="en-US" altLang="en-US" sz="2400" dirty="0">
                <a:solidFill>
                  <a:schemeClr val="bg2">
                    <a:lumMod val="25000"/>
                  </a:schemeClr>
                </a:solidFill>
                <a:latin typeface="+mn-lt"/>
              </a:rPr>
              <a:t>False</a:t>
            </a:r>
          </a:p>
          <a:p>
            <a:pPr eaLnBrk="1" hangingPunct="1">
              <a:lnSpc>
                <a:spcPct val="90000"/>
              </a:lnSpc>
              <a:buFontTx/>
              <a:buAutoNum type="arabicPeriod"/>
              <a:defRPr/>
            </a:pPr>
            <a:r>
              <a:rPr lang="en-US" altLang="en-US" sz="2400" dirty="0">
                <a:solidFill>
                  <a:schemeClr val="bg2">
                    <a:lumMod val="25000"/>
                  </a:schemeClr>
                </a:solidFill>
                <a:latin typeface="+mn-lt"/>
              </a:rPr>
              <a:t>None</a:t>
            </a:r>
          </a:p>
          <a:p>
            <a:pPr eaLnBrk="1" hangingPunct="1">
              <a:lnSpc>
                <a:spcPct val="90000"/>
              </a:lnSpc>
              <a:buFontTx/>
              <a:buAutoNum type="arabicPeriod"/>
              <a:defRPr/>
            </a:pPr>
            <a:r>
              <a:rPr lang="en-US" altLang="en-US" sz="2400" dirty="0">
                <a:solidFill>
                  <a:schemeClr val="bg2">
                    <a:lumMod val="25000"/>
                  </a:schemeClr>
                </a:solidFill>
                <a:latin typeface="+mn-lt"/>
              </a:rPr>
              <a:t>0 </a:t>
            </a:r>
          </a:p>
          <a:p>
            <a:pPr eaLnBrk="1" hangingPunct="1">
              <a:lnSpc>
                <a:spcPct val="90000"/>
              </a:lnSpc>
              <a:buFontTx/>
              <a:buAutoNum type="arabicPeriod"/>
              <a:defRPr/>
            </a:pPr>
            <a:r>
              <a:rPr lang="en-US" altLang="ja-JP" sz="2400" dirty="0">
                <a:solidFill>
                  <a:schemeClr val="bg2">
                    <a:lumMod val="25000"/>
                  </a:schemeClr>
                </a:solidFill>
                <a:latin typeface="+mn-lt"/>
              </a:rPr>
              <a:t>""	  </a:t>
            </a:r>
          </a:p>
          <a:p>
            <a:pPr eaLnBrk="1" hangingPunct="1">
              <a:lnSpc>
                <a:spcPct val="90000"/>
              </a:lnSpc>
              <a:buFontTx/>
              <a:buAutoNum type="arabicPeriod"/>
              <a:defRPr/>
            </a:pPr>
            <a:r>
              <a:rPr lang="en-US" altLang="en-US" sz="2400" dirty="0">
                <a:solidFill>
                  <a:schemeClr val="bg2">
                    <a:lumMod val="25000"/>
                  </a:schemeClr>
                </a:solidFill>
                <a:latin typeface="+mn-lt"/>
              </a:rPr>
              <a:t>()	</a:t>
            </a:r>
          </a:p>
          <a:p>
            <a:pPr eaLnBrk="1" hangingPunct="1">
              <a:lnSpc>
                <a:spcPct val="90000"/>
              </a:lnSpc>
              <a:buFontTx/>
              <a:buAutoNum type="arabicPeriod"/>
              <a:defRPr/>
            </a:pPr>
            <a:r>
              <a:rPr lang="en-US" altLang="en-US" sz="2400" dirty="0">
                <a:solidFill>
                  <a:schemeClr val="bg2">
                    <a:lumMod val="25000"/>
                  </a:schemeClr>
                </a:solidFill>
                <a:latin typeface="+mn-lt"/>
              </a:rPr>
              <a:t>[]	</a:t>
            </a:r>
          </a:p>
          <a:p>
            <a:pPr eaLnBrk="1" hangingPunct="1">
              <a:lnSpc>
                <a:spcPct val="90000"/>
              </a:lnSpc>
              <a:buFontTx/>
              <a:buAutoNum type="arabicPeriod"/>
              <a:defRPr/>
            </a:pPr>
            <a:r>
              <a:rPr lang="en-US" altLang="en-US" sz="2400" dirty="0">
                <a:solidFill>
                  <a:schemeClr val="bg2">
                    <a:lumMod val="25000"/>
                  </a:schemeClr>
                </a:solidFill>
                <a:latin typeface="+mn-lt"/>
              </a:rPr>
              <a:t>{}</a:t>
            </a:r>
          </a:p>
          <a:p>
            <a:pPr eaLnBrk="1" hangingPunct="1">
              <a:lnSpc>
                <a:spcPct val="90000"/>
              </a:lnSpc>
              <a:defRPr/>
            </a:pPr>
            <a:endParaRPr lang="en-US" altLang="en-US" sz="2400" dirty="0">
              <a:solidFill>
                <a:schemeClr val="bg2">
                  <a:lumMod val="25000"/>
                </a:schemeClr>
              </a:solidFill>
              <a:latin typeface="Comic Sans MS" pitchFamily="66" charset="0"/>
            </a:endParaRPr>
          </a:p>
          <a:p>
            <a:pPr eaLnBrk="1" hangingPunct="1">
              <a:lnSpc>
                <a:spcPct val="90000"/>
              </a:lnSpc>
              <a:defRPr/>
            </a:pPr>
            <a:endParaRPr lang="en-US" altLang="en-US" sz="2400" dirty="0">
              <a:solidFill>
                <a:schemeClr val="bg2">
                  <a:lumMod val="25000"/>
                </a:schemeClr>
              </a:solidFill>
              <a:latin typeface="Comic Sans MS" pitchFamily="66" charset="0"/>
            </a:endParaRPr>
          </a:p>
          <a:p>
            <a:pPr eaLnBrk="1" hangingPunct="1">
              <a:lnSpc>
                <a:spcPct val="90000"/>
              </a:lnSpc>
              <a:defRPr/>
            </a:pPr>
            <a:r>
              <a:rPr lang="en-US" altLang="en-US" sz="2400" dirty="0">
                <a:solidFill>
                  <a:schemeClr val="bg2">
                    <a:lumMod val="25000"/>
                  </a:schemeClr>
                </a:solidFill>
              </a:rPr>
              <a:t>All other numbers, strings, lists, tuples, &amp; dictionaries are </a:t>
            </a:r>
            <a:r>
              <a:rPr lang="en-US" altLang="ja-JP" sz="2400" dirty="0">
                <a:solidFill>
                  <a:schemeClr val="bg2">
                    <a:lumMod val="25000"/>
                  </a:schemeClr>
                </a:solidFill>
              </a:rPr>
              <a:t>True.</a:t>
            </a:r>
          </a:p>
        </p:txBody>
      </p:sp>
    </p:spTree>
    <p:extLst>
      <p:ext uri="{BB962C8B-B14F-4D97-AF65-F5344CB8AC3E}">
        <p14:creationId xmlns:p14="http://schemas.microsoft.com/office/powerpoint/2010/main" val="205733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Truth testing with bool</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8229600" cy="4525963"/>
          </a:xfrm>
        </p:spPr>
        <p:txBody>
          <a:bodyPr/>
          <a:lstStyle/>
          <a:p>
            <a:pPr marL="0" indent="0" eaLnBrk="1" hangingPunct="1">
              <a:lnSpc>
                <a:spcPct val="90000"/>
              </a:lnSpc>
              <a:buNone/>
              <a:defRPr/>
            </a:pPr>
            <a:r>
              <a:rPr lang="en-US" sz="2000" dirty="0">
                <a:ea typeface="ＭＳ Ｐゴシック" pitchFamily="34" charset="-128"/>
              </a:rPr>
              <a:t>The bool function can be used to test the truth value of an expression.</a:t>
            </a: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52FC4068-B7DA-172C-07E7-50FB77ED5FC1}"/>
              </a:ext>
            </a:extLst>
          </p:cNvPr>
          <p:cNvSpPr txBox="1"/>
          <p:nvPr/>
        </p:nvSpPr>
        <p:spPr>
          <a:xfrm>
            <a:off x="310662" y="1828800"/>
            <a:ext cx="8610600" cy="4524315"/>
          </a:xfrm>
          <a:prstGeom prst="rect">
            <a:avLst/>
          </a:prstGeom>
          <a:noFill/>
        </p:spPr>
        <p:txBody>
          <a:bodyPr wrap="square">
            <a:spAutoFit/>
          </a:bodyPr>
          <a:lstStyle/>
          <a:p>
            <a:r>
              <a:rPr lang="en-US" b="0" dirty="0">
                <a:solidFill>
                  <a:schemeClr val="bg2">
                    <a:lumMod val="10000"/>
                  </a:schemeClr>
                </a:solidFill>
                <a:effectLst/>
                <a:latin typeface="Consolas" panose="020B0609020204030204" pitchFamily="49" charset="0"/>
              </a:rPr>
              <a:t>&gt;&gt;&gt; place = </a:t>
            </a:r>
            <a:r>
              <a:rPr lang="en-US" b="0" dirty="0">
                <a:solidFill>
                  <a:srgbClr val="CE9178"/>
                </a:solidFill>
                <a:effectLst/>
                <a:latin typeface="Consolas" panose="020B0609020204030204" pitchFamily="49" charset="0"/>
              </a:rPr>
              <a:t>"Hawaii"</a:t>
            </a:r>
          </a:p>
          <a:p>
            <a:r>
              <a:rPr lang="en-US" dirty="0">
                <a:solidFill>
                  <a:schemeClr val="bg2">
                    <a:lumMod val="10000"/>
                  </a:schemeClr>
                </a:solidFill>
                <a:latin typeface="Consolas" panose="020B0609020204030204" pitchFamily="49" charset="0"/>
              </a:rPr>
              <a:t>&gt;&gt;&gt; bool(place)</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 = []</a:t>
            </a:r>
          </a:p>
          <a:p>
            <a:r>
              <a:rPr lang="en-US" dirty="0">
                <a:solidFill>
                  <a:schemeClr val="bg2">
                    <a:lumMod val="10000"/>
                  </a:schemeClr>
                </a:solidFill>
                <a:latin typeface="Consolas" panose="020B0609020204030204" pitchFamily="49" charset="0"/>
              </a:rPr>
              <a:t>&gt;&gt;&gt; bool(</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a:t>
            </a:r>
          </a:p>
          <a:p>
            <a:r>
              <a:rPr lang="en-US" dirty="0">
                <a:solidFill>
                  <a:schemeClr val="bg2">
                    <a:lumMod val="10000"/>
                  </a:schemeClr>
                </a:solidFill>
                <a:latin typeface="Consolas" panose="020B0609020204030204" pitchFamily="49" charset="0"/>
              </a:rPr>
              <a:t>False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x = </a:t>
            </a:r>
            <a:r>
              <a:rPr lang="en-US" dirty="0">
                <a:solidFill>
                  <a:srgbClr val="B5CEA8"/>
                </a:solidFill>
                <a:latin typeface="Consolas" panose="020B0609020204030204" pitchFamily="49" charset="0"/>
              </a:rPr>
              <a:t>5</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y = </a:t>
            </a:r>
            <a:r>
              <a:rPr lang="en-US" dirty="0">
                <a:solidFill>
                  <a:srgbClr val="B5CEA8"/>
                </a:solidFill>
                <a:latin typeface="Consolas" panose="020B0609020204030204" pitchFamily="49" charset="0"/>
              </a:rPr>
              <a:t>6</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bool(x != y)</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bool(</a:t>
            </a:r>
            <a:r>
              <a:rPr lang="en-US" b="0" dirty="0">
                <a:solidFill>
                  <a:srgbClr val="CE9178"/>
                </a:solidFill>
                <a:effectLst/>
                <a:latin typeface="Consolas" panose="020B0609020204030204" pitchFamily="49" charset="0"/>
              </a:rPr>
              <a:t>"ha"</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a:t>
            </a:r>
          </a:p>
          <a:p>
            <a:r>
              <a:rPr lang="en-US" b="0" dirty="0">
                <a:solidFill>
                  <a:schemeClr val="bg2">
                    <a:lumMod val="10000"/>
                  </a:schemeClr>
                </a:solidFill>
                <a:effectLst/>
                <a:latin typeface="Consolas" panose="020B0609020204030204" pitchFamily="49" charset="0"/>
              </a:rPr>
              <a:t>True</a:t>
            </a:r>
          </a:p>
          <a:p>
            <a:endParaRPr lang="en-US" b="0" dirty="0">
              <a:solidFill>
                <a:schemeClr val="bg2">
                  <a:lumMod val="10000"/>
                </a:schemeClr>
              </a:solidFill>
              <a:effectLs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Operators</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8229600" cy="4525963"/>
          </a:xfrm>
        </p:spPr>
        <p:txBody>
          <a:bodyPr/>
          <a:lstStyle/>
          <a:p>
            <a:pPr marL="0" indent="0" eaLnBrk="1" hangingPunct="1">
              <a:lnSpc>
                <a:spcPct val="90000"/>
              </a:lnSpc>
              <a:buNone/>
              <a:defRPr/>
            </a:pPr>
            <a:r>
              <a:rPr lang="en-US" sz="2000" dirty="0">
                <a:ea typeface="ＭＳ Ｐゴシック" pitchFamily="34" charset="-128"/>
              </a:rPr>
              <a:t>The bool function casts the input to Boolean.  </a:t>
            </a: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52FC4068-B7DA-172C-07E7-50FB77ED5FC1}"/>
              </a:ext>
            </a:extLst>
          </p:cNvPr>
          <p:cNvSpPr txBox="1"/>
          <p:nvPr/>
        </p:nvSpPr>
        <p:spPr>
          <a:xfrm>
            <a:off x="310662" y="1828800"/>
            <a:ext cx="8610600" cy="4524315"/>
          </a:xfrm>
          <a:prstGeom prst="rect">
            <a:avLst/>
          </a:prstGeom>
          <a:noFill/>
        </p:spPr>
        <p:txBody>
          <a:bodyPr wrap="square">
            <a:spAutoFit/>
          </a:bodyPr>
          <a:lstStyle/>
          <a:p>
            <a:r>
              <a:rPr lang="en-US" b="0" dirty="0">
                <a:solidFill>
                  <a:schemeClr val="bg2">
                    <a:lumMod val="10000"/>
                  </a:schemeClr>
                </a:solidFill>
                <a:effectLst/>
                <a:latin typeface="Consolas" panose="020B0609020204030204" pitchFamily="49" charset="0"/>
              </a:rPr>
              <a:t>&gt;&gt;&gt; place = </a:t>
            </a:r>
            <a:r>
              <a:rPr lang="en-US" b="0" dirty="0">
                <a:solidFill>
                  <a:srgbClr val="CE9178"/>
                </a:solidFill>
                <a:effectLst/>
                <a:latin typeface="Consolas" panose="020B0609020204030204" pitchFamily="49" charset="0"/>
              </a:rPr>
              <a:t>"Hawaii"</a:t>
            </a:r>
          </a:p>
          <a:p>
            <a:r>
              <a:rPr lang="en-US" dirty="0">
                <a:solidFill>
                  <a:schemeClr val="bg2">
                    <a:lumMod val="10000"/>
                  </a:schemeClr>
                </a:solidFill>
                <a:latin typeface="Consolas" panose="020B0609020204030204" pitchFamily="49" charset="0"/>
              </a:rPr>
              <a:t>&gt;&gt;&gt; bool(place)</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 = []</a:t>
            </a:r>
          </a:p>
          <a:p>
            <a:r>
              <a:rPr lang="en-US" dirty="0">
                <a:solidFill>
                  <a:schemeClr val="bg2">
                    <a:lumMod val="10000"/>
                  </a:schemeClr>
                </a:solidFill>
                <a:latin typeface="Consolas" panose="020B0609020204030204" pitchFamily="49" charset="0"/>
              </a:rPr>
              <a:t>&gt;&gt;&gt; bool(</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a:t>
            </a:r>
          </a:p>
          <a:p>
            <a:r>
              <a:rPr lang="en-US" dirty="0">
                <a:solidFill>
                  <a:schemeClr val="bg2">
                    <a:lumMod val="10000"/>
                  </a:schemeClr>
                </a:solidFill>
                <a:latin typeface="Consolas" panose="020B0609020204030204" pitchFamily="49" charset="0"/>
              </a:rPr>
              <a:t>False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x = </a:t>
            </a:r>
            <a:r>
              <a:rPr lang="en-US" dirty="0">
                <a:solidFill>
                  <a:srgbClr val="B5CEA8"/>
                </a:solidFill>
                <a:latin typeface="Consolas" panose="020B0609020204030204" pitchFamily="49" charset="0"/>
              </a:rPr>
              <a:t>5</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y = </a:t>
            </a:r>
            <a:r>
              <a:rPr lang="en-US" dirty="0">
                <a:solidFill>
                  <a:srgbClr val="B5CEA8"/>
                </a:solidFill>
                <a:latin typeface="Consolas" panose="020B0609020204030204" pitchFamily="49" charset="0"/>
              </a:rPr>
              <a:t>6</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bool(x != y)</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bool(</a:t>
            </a:r>
            <a:r>
              <a:rPr lang="en-US" b="0" dirty="0">
                <a:solidFill>
                  <a:srgbClr val="CE9178"/>
                </a:solidFill>
                <a:effectLst/>
                <a:latin typeface="Consolas" panose="020B0609020204030204" pitchFamily="49" charset="0"/>
              </a:rPr>
              <a:t>"ha"</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a:t>
            </a:r>
          </a:p>
          <a:p>
            <a:r>
              <a:rPr lang="en-US" b="0" dirty="0">
                <a:solidFill>
                  <a:schemeClr val="bg2">
                    <a:lumMod val="10000"/>
                  </a:schemeClr>
                </a:solidFill>
                <a:effectLst/>
                <a:latin typeface="Consolas" panose="020B0609020204030204" pitchFamily="49" charset="0"/>
              </a:rPr>
              <a:t>True</a:t>
            </a:r>
          </a:p>
          <a:p>
            <a:endParaRPr lang="en-US" b="0" dirty="0">
              <a:solidFill>
                <a:schemeClr val="bg2">
                  <a:lumMod val="10000"/>
                </a:schemeClr>
              </a:solidFill>
              <a:effectLst/>
              <a:latin typeface="Consolas" panose="020B0609020204030204" pitchFamily="49" charset="0"/>
            </a:endParaRPr>
          </a:p>
        </p:txBody>
      </p:sp>
      <p:sp>
        <p:nvSpPr>
          <p:cNvPr id="2" name="Oval 1">
            <a:extLst>
              <a:ext uri="{FF2B5EF4-FFF2-40B4-BE49-F238E27FC236}">
                <a16:creationId xmlns:a16="http://schemas.microsoft.com/office/drawing/2014/main" id="{1F97C283-1329-4C2E-4892-3BF9123C80BD}"/>
              </a:ext>
            </a:extLst>
          </p:cNvPr>
          <p:cNvSpPr/>
          <p:nvPr/>
        </p:nvSpPr>
        <p:spPr bwMode="auto">
          <a:xfrm>
            <a:off x="1676400" y="4557713"/>
            <a:ext cx="457200" cy="471487"/>
          </a:xfrm>
          <a:prstGeom prst="ellipse">
            <a:avLst/>
          </a:prstGeom>
          <a:noFill/>
          <a:ln>
            <a:solidFill>
              <a:srgbClr val="FF0066"/>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Oval 2">
            <a:extLst>
              <a:ext uri="{FF2B5EF4-FFF2-40B4-BE49-F238E27FC236}">
                <a16:creationId xmlns:a16="http://schemas.microsoft.com/office/drawing/2014/main" id="{EC3BD217-801E-D387-739F-EA0FB4BCF928}"/>
              </a:ext>
            </a:extLst>
          </p:cNvPr>
          <p:cNvSpPr/>
          <p:nvPr/>
        </p:nvSpPr>
        <p:spPr bwMode="auto">
          <a:xfrm>
            <a:off x="4191000" y="5334000"/>
            <a:ext cx="457200" cy="471487"/>
          </a:xfrm>
          <a:prstGeom prst="ellipse">
            <a:avLst/>
          </a:prstGeom>
          <a:noFill/>
          <a:ln>
            <a:solidFill>
              <a:srgbClr val="FF0066"/>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5D390B96-CD1C-CD66-00F6-76F501EAA609}"/>
              </a:ext>
            </a:extLst>
          </p:cNvPr>
          <p:cNvSpPr txBox="1"/>
          <p:nvPr/>
        </p:nvSpPr>
        <p:spPr>
          <a:xfrm>
            <a:off x="1981200" y="4278868"/>
            <a:ext cx="2351926" cy="369332"/>
          </a:xfrm>
          <a:prstGeom prst="rect">
            <a:avLst/>
          </a:prstGeom>
          <a:noFill/>
        </p:spPr>
        <p:txBody>
          <a:bodyPr wrap="none" rtlCol="0">
            <a:spAutoFit/>
          </a:bodyPr>
          <a:lstStyle/>
          <a:p>
            <a:r>
              <a:rPr lang="en-US" dirty="0">
                <a:solidFill>
                  <a:srgbClr val="FF0066"/>
                </a:solidFill>
              </a:rPr>
              <a:t>Comparison operator</a:t>
            </a:r>
          </a:p>
        </p:txBody>
      </p:sp>
      <p:sp>
        <p:nvSpPr>
          <p:cNvPr id="6" name="TextBox 5">
            <a:extLst>
              <a:ext uri="{FF2B5EF4-FFF2-40B4-BE49-F238E27FC236}">
                <a16:creationId xmlns:a16="http://schemas.microsoft.com/office/drawing/2014/main" id="{A3D80EDC-ED0D-B37D-0671-8C3BC2D2CAFB}"/>
              </a:ext>
            </a:extLst>
          </p:cNvPr>
          <p:cNvSpPr txBox="1"/>
          <p:nvPr/>
        </p:nvSpPr>
        <p:spPr>
          <a:xfrm>
            <a:off x="4333235" y="4964668"/>
            <a:ext cx="1838965" cy="369332"/>
          </a:xfrm>
          <a:prstGeom prst="rect">
            <a:avLst/>
          </a:prstGeom>
          <a:noFill/>
        </p:spPr>
        <p:txBody>
          <a:bodyPr wrap="none" rtlCol="0">
            <a:spAutoFit/>
          </a:bodyPr>
          <a:lstStyle/>
          <a:p>
            <a:r>
              <a:rPr lang="en-US" dirty="0">
                <a:solidFill>
                  <a:srgbClr val="FF0066"/>
                </a:solidFill>
              </a:rPr>
              <a:t>Logical operator</a:t>
            </a:r>
          </a:p>
        </p:txBody>
      </p:sp>
      <p:sp>
        <p:nvSpPr>
          <p:cNvPr id="7" name="Rectangle 6">
            <a:extLst>
              <a:ext uri="{FF2B5EF4-FFF2-40B4-BE49-F238E27FC236}">
                <a16:creationId xmlns:a16="http://schemas.microsoft.com/office/drawing/2014/main" id="{C9B537CB-BF81-6437-07F8-3758B4C6AE5B}"/>
              </a:ext>
            </a:extLst>
          </p:cNvPr>
          <p:cNvSpPr/>
          <p:nvPr/>
        </p:nvSpPr>
        <p:spPr bwMode="auto">
          <a:xfrm>
            <a:off x="228600" y="914400"/>
            <a:ext cx="5715000" cy="2895600"/>
          </a:xfrm>
          <a:prstGeom prst="rect">
            <a:avLst/>
          </a:prstGeom>
          <a:solidFill>
            <a:srgbClr val="FFFFFF">
              <a:alpha val="83922"/>
            </a:srgb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6591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Composing Boolean expressions</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p:txBody>
          <a:bodyPr/>
          <a:lstStyle/>
          <a:p>
            <a:pPr marL="0" indent="0" eaLnBrk="1" hangingPunct="1">
              <a:lnSpc>
                <a:spcPct val="90000"/>
              </a:lnSpc>
              <a:buNone/>
              <a:defRPr/>
            </a:pPr>
            <a:r>
              <a:rPr lang="en-US" sz="2400" dirty="0">
                <a:ea typeface="ＭＳ Ｐゴシック" pitchFamily="34" charset="-128"/>
              </a:rPr>
              <a:t> </a:t>
            </a:r>
          </a:p>
          <a:p>
            <a:pPr marL="0" indent="0" eaLnBrk="1" hangingPunct="1">
              <a:lnSpc>
                <a:spcPct val="90000"/>
              </a:lnSpc>
              <a:buNone/>
              <a:defRPr/>
            </a:pPr>
            <a:r>
              <a:rPr lang="en-US" sz="2400" dirty="0">
                <a:ea typeface="ＭＳ Ｐゴシック" pitchFamily="34" charset="-128"/>
              </a:rPr>
              <a:t>Conditions can include </a:t>
            </a:r>
            <a:r>
              <a:rPr lang="en-US" sz="2400" i="1" dirty="0">
                <a:ea typeface="ＭＳ Ｐゴシック" pitchFamily="34" charset="-128"/>
              </a:rPr>
              <a:t>comparison</a:t>
            </a:r>
            <a:r>
              <a:rPr lang="en-US" sz="2400" dirty="0">
                <a:ea typeface="ＭＳ Ｐゴシック" pitchFamily="34" charset="-128"/>
              </a:rPr>
              <a:t> and </a:t>
            </a:r>
            <a:r>
              <a:rPr lang="en-US" sz="2400" i="1" dirty="0">
                <a:ea typeface="ＭＳ Ｐゴシック" pitchFamily="34" charset="-128"/>
              </a:rPr>
              <a:t>logical operators</a:t>
            </a:r>
            <a:r>
              <a:rPr lang="en-US" sz="2400" dirty="0">
                <a:ea typeface="ＭＳ Ｐゴシック" pitchFamily="34" charset="-128"/>
              </a:rPr>
              <a:t>.</a:t>
            </a:r>
          </a:p>
          <a:p>
            <a:pPr marL="533400" indent="-533400" eaLnBrk="1" hangingPunct="1">
              <a:lnSpc>
                <a:spcPct val="90000"/>
              </a:lnSpc>
              <a:buFontTx/>
              <a:buNone/>
              <a:defRPr/>
            </a:pPr>
            <a:endParaRPr lang="en-US" sz="24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 name="TextBox 1">
            <a:extLst>
              <a:ext uri="{FF2B5EF4-FFF2-40B4-BE49-F238E27FC236}">
                <a16:creationId xmlns:a16="http://schemas.microsoft.com/office/drawing/2014/main" id="{1FC63D17-22AE-75F1-9FB4-22DDEFA13303}"/>
              </a:ext>
            </a:extLst>
          </p:cNvPr>
          <p:cNvSpPr txBox="1">
            <a:spLocks noChangeArrowheads="1"/>
          </p:cNvSpPr>
          <p:nvPr/>
        </p:nvSpPr>
        <p:spPr bwMode="auto">
          <a:xfrm>
            <a:off x="647700" y="3228101"/>
            <a:ext cx="3733800" cy="2246769"/>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u="sng" dirty="0">
                <a:solidFill>
                  <a:schemeClr val="bg2">
                    <a:lumMod val="25000"/>
                  </a:schemeClr>
                </a:solidFill>
              </a:rPr>
              <a:t>Comparison operators </a:t>
            </a:r>
            <a:br>
              <a:rPr lang="en-US" altLang="en-US" sz="2800" dirty="0">
                <a:solidFill>
                  <a:schemeClr val="bg2">
                    <a:lumMod val="25000"/>
                  </a:schemeClr>
                </a:solidFill>
              </a:rPr>
            </a:br>
            <a:r>
              <a:rPr lang="en-US" altLang="en-US" sz="2800" dirty="0">
                <a:solidFill>
                  <a:schemeClr val="bg2">
                    <a:lumMod val="25000"/>
                  </a:schemeClr>
                </a:solidFill>
              </a:rPr>
              <a:t>&gt;, &lt;, &lt;=,&gt;=</a:t>
            </a:r>
          </a:p>
          <a:p>
            <a:pPr eaLnBrk="1" hangingPunct="1">
              <a:defRPr/>
            </a:pPr>
            <a:r>
              <a:rPr lang="en-US" altLang="en-US" sz="2800" dirty="0">
                <a:solidFill>
                  <a:schemeClr val="bg2">
                    <a:lumMod val="25000"/>
                  </a:schemeClr>
                </a:solidFill>
              </a:rPr>
              <a:t>!= not equal </a:t>
            </a:r>
            <a:br>
              <a:rPr lang="en-US" altLang="en-US" sz="2800" dirty="0">
                <a:solidFill>
                  <a:schemeClr val="bg2">
                    <a:lumMod val="25000"/>
                  </a:schemeClr>
                </a:solidFill>
              </a:rPr>
            </a:br>
            <a:r>
              <a:rPr lang="en-US" altLang="en-US" sz="2800" dirty="0">
                <a:solidFill>
                  <a:schemeClr val="bg2">
                    <a:lumMod val="25000"/>
                  </a:schemeClr>
                </a:solidFill>
              </a:rPr>
              <a:t>== equal</a:t>
            </a:r>
          </a:p>
          <a:p>
            <a:pPr eaLnBrk="1" hangingPunct="1">
              <a:defRPr/>
            </a:pPr>
            <a:endParaRPr lang="en-US" altLang="en-US" sz="2800" b="1" dirty="0">
              <a:solidFill>
                <a:schemeClr val="bg2">
                  <a:lumMod val="25000"/>
                </a:schemeClr>
              </a:solidFill>
              <a:latin typeface="+mn-lt"/>
            </a:endParaRPr>
          </a:p>
        </p:txBody>
      </p:sp>
      <p:sp>
        <p:nvSpPr>
          <p:cNvPr id="3" name="TextBox 2">
            <a:extLst>
              <a:ext uri="{FF2B5EF4-FFF2-40B4-BE49-F238E27FC236}">
                <a16:creationId xmlns:a16="http://schemas.microsoft.com/office/drawing/2014/main" id="{19D29528-BBBE-1890-F74E-0A3A85238B80}"/>
              </a:ext>
            </a:extLst>
          </p:cNvPr>
          <p:cNvSpPr txBox="1">
            <a:spLocks noChangeArrowheads="1"/>
          </p:cNvSpPr>
          <p:nvPr/>
        </p:nvSpPr>
        <p:spPr bwMode="auto">
          <a:xfrm>
            <a:off x="4876800" y="3228101"/>
            <a:ext cx="3733800" cy="954107"/>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u="sng" dirty="0">
                <a:solidFill>
                  <a:schemeClr val="bg2">
                    <a:lumMod val="25000"/>
                  </a:schemeClr>
                </a:solidFill>
              </a:rPr>
              <a:t>Logical operators </a:t>
            </a:r>
            <a:br>
              <a:rPr lang="en-US" altLang="en-US" sz="2800" dirty="0">
                <a:solidFill>
                  <a:schemeClr val="bg2">
                    <a:lumMod val="25000"/>
                  </a:schemeClr>
                </a:solidFill>
              </a:rPr>
            </a:br>
            <a:r>
              <a:rPr lang="en-US" altLang="en-US" sz="2800" b="1" dirty="0">
                <a:solidFill>
                  <a:schemeClr val="bg2">
                    <a:lumMod val="25000"/>
                  </a:schemeClr>
                </a:solidFill>
                <a:latin typeface="+mn-lt"/>
              </a:rPr>
              <a:t>and</a:t>
            </a:r>
            <a:r>
              <a:rPr lang="en-US" altLang="en-US" sz="2800" dirty="0">
                <a:solidFill>
                  <a:schemeClr val="bg2">
                    <a:lumMod val="25000"/>
                  </a:schemeClr>
                </a:solidFill>
                <a:latin typeface="+mn-lt"/>
              </a:rPr>
              <a:t>, </a:t>
            </a:r>
            <a:r>
              <a:rPr lang="en-US" altLang="en-US" sz="2800" b="1" dirty="0">
                <a:solidFill>
                  <a:schemeClr val="bg2">
                    <a:lumMod val="25000"/>
                  </a:schemeClr>
                </a:solidFill>
                <a:latin typeface="+mn-lt"/>
              </a:rPr>
              <a:t>or</a:t>
            </a:r>
            <a:r>
              <a:rPr lang="en-US" altLang="en-US" sz="2800" dirty="0">
                <a:solidFill>
                  <a:schemeClr val="bg2">
                    <a:lumMod val="25000"/>
                  </a:schemeClr>
                </a:solidFill>
                <a:latin typeface="+mn-lt"/>
              </a:rPr>
              <a:t>, and </a:t>
            </a:r>
            <a:r>
              <a:rPr lang="en-US" altLang="en-US" sz="2800" b="1" dirty="0">
                <a:solidFill>
                  <a:schemeClr val="bg2">
                    <a:lumMod val="25000"/>
                  </a:schemeClr>
                </a:solidFill>
                <a:latin typeface="+mn-lt"/>
              </a:rPr>
              <a:t>not</a:t>
            </a:r>
          </a:p>
        </p:txBody>
      </p:sp>
    </p:spTree>
    <p:extLst>
      <p:ext uri="{BB962C8B-B14F-4D97-AF65-F5344CB8AC3E}">
        <p14:creationId xmlns:p14="http://schemas.microsoft.com/office/powerpoint/2010/main" val="1809822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a:ea typeface="ＭＳ Ｐゴシック" charset="0"/>
              </a:rPr>
              <a:t>Comparison operators</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87744" y="3171424"/>
            <a:ext cx="5171031"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s-ES" altLang="en-US" sz="1800" b="1" dirty="0"/>
              <a:t>Note: </a:t>
            </a:r>
            <a:r>
              <a:rPr lang="es-ES" altLang="en-US" sz="1800" b="1" dirty="0" err="1"/>
              <a:t>Assignment</a:t>
            </a:r>
            <a:r>
              <a:rPr lang="es-ES" altLang="en-US" sz="1800" b="1" dirty="0"/>
              <a:t> (=) versus </a:t>
            </a:r>
            <a:r>
              <a:rPr lang="es-ES" altLang="en-US" sz="1800" b="1" dirty="0" err="1"/>
              <a:t>comparison</a:t>
            </a:r>
            <a:r>
              <a:rPr lang="es-ES" altLang="en-US" sz="1800" b="1" dirty="0"/>
              <a:t> (==)</a:t>
            </a:r>
          </a:p>
          <a:p>
            <a:pPr eaLnBrk="1" hangingPunct="1">
              <a:spcBef>
                <a:spcPct val="0"/>
              </a:spcBef>
              <a:buFontTx/>
              <a:buNone/>
            </a:pPr>
            <a:endParaRPr lang="es-ES" altLang="en-US" sz="1800" b="1" dirty="0"/>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x = 5    </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assignment</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statement</a:t>
            </a:r>
            <a:endParaRPr lang="es-ES" altLang="en-US" sz="1800" i="1" dirty="0">
              <a:solidFill>
                <a:schemeClr val="accent6">
                  <a:lumMod val="75000"/>
                </a:schemeClr>
              </a:solidFill>
              <a:latin typeface="Consolas" panose="020B0609020204030204" pitchFamily="49" charset="0"/>
            </a:endParaRP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True</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 + 1</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  </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comparison</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statement</a:t>
            </a:r>
            <a:endParaRPr lang="es-ES" altLang="en-US" sz="1800" i="1" dirty="0">
              <a:solidFill>
                <a:schemeClr val="accent6">
                  <a:lumMod val="75000"/>
                </a:schemeClr>
              </a:solidFill>
              <a:latin typeface="Consolas" panose="020B0609020204030204" pitchFamily="49" charset="0"/>
            </a:endParaRP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False</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a:t>
            </a:r>
            <a:r>
              <a:rPr lang="es-ES" altLang="en-US" sz="1800" dirty="0" err="1">
                <a:solidFill>
                  <a:schemeClr val="bg2">
                    <a:lumMod val="25000"/>
                  </a:schemeClr>
                </a:solidFill>
                <a:latin typeface="Consolas" panose="020B0609020204030204" pitchFamily="49" charset="0"/>
              </a:rPr>
              <a:t>print</a:t>
            </a:r>
            <a:r>
              <a:rPr lang="es-ES" altLang="en-US" sz="1800" dirty="0">
                <a:solidFill>
                  <a:schemeClr val="bg2">
                    <a:lumMod val="25000"/>
                  </a:schemeClr>
                </a:solidFill>
                <a:latin typeface="Consolas" panose="020B0609020204030204" pitchFamily="49" charset="0"/>
              </a:rPr>
              <a:t>(y)</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6</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a:t>
            </a:r>
            <a:r>
              <a:rPr lang="es-ES" altLang="en-US" sz="1800" dirty="0" err="1">
                <a:solidFill>
                  <a:schemeClr val="bg2">
                    <a:lumMod val="25000"/>
                  </a:schemeClr>
                </a:solidFill>
                <a:latin typeface="Consolas" panose="020B0609020204030204" pitchFamily="49" charset="0"/>
              </a:rPr>
              <a:t>print</a:t>
            </a:r>
            <a:r>
              <a:rPr lang="es-ES" altLang="en-US" sz="1800" dirty="0">
                <a:solidFill>
                  <a:schemeClr val="bg2">
                    <a:lumMod val="25000"/>
                  </a:schemeClr>
                </a:solidFill>
                <a:latin typeface="Consolas" panose="020B0609020204030204" pitchFamily="49" charset="0"/>
              </a:rPr>
              <a:t>(x)</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5</a:t>
            </a:r>
            <a:endParaRPr lang="en-US" altLang="en-US" sz="1800" dirty="0">
              <a:solidFill>
                <a:schemeClr val="bg2">
                  <a:lumMod val="25000"/>
                </a:schemeClr>
              </a:solidFill>
              <a:latin typeface="Consolas" panose="020B0609020204030204" pitchFamily="49" charset="0"/>
            </a:endParaRPr>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311544" y="1045861"/>
            <a:ext cx="3733800" cy="1384995"/>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&gt;, &lt;, &lt;=,&gt;=</a:t>
            </a:r>
          </a:p>
          <a:p>
            <a:pPr eaLnBrk="1" hangingPunct="1">
              <a:defRPr/>
            </a:pPr>
            <a:r>
              <a:rPr lang="en-US" altLang="en-US" sz="2800" dirty="0">
                <a:solidFill>
                  <a:schemeClr val="bg2">
                    <a:lumMod val="25000"/>
                  </a:schemeClr>
                </a:solidFill>
              </a:rPr>
              <a:t>!= not equal </a:t>
            </a:r>
            <a:br>
              <a:rPr lang="en-US" altLang="en-US" sz="2800" dirty="0">
                <a:solidFill>
                  <a:schemeClr val="bg2">
                    <a:lumMod val="25000"/>
                  </a:schemeClr>
                </a:solidFill>
              </a:rPr>
            </a:br>
            <a:r>
              <a:rPr lang="en-US" altLang="en-US" sz="2800" dirty="0">
                <a:solidFill>
                  <a:schemeClr val="bg2">
                    <a:lumMod val="25000"/>
                  </a:schemeClr>
                </a:solidFill>
              </a:rPr>
              <a:t>== equal</a:t>
            </a:r>
          </a:p>
        </p:txBody>
      </p:sp>
      <p:sp>
        <p:nvSpPr>
          <p:cNvPr id="4" name="TextBox 3">
            <a:extLst>
              <a:ext uri="{FF2B5EF4-FFF2-40B4-BE49-F238E27FC236}">
                <a16:creationId xmlns:a16="http://schemas.microsoft.com/office/drawing/2014/main" id="{36CB13CE-91C4-58A0-6E01-CA5C6CF25CBE}"/>
              </a:ext>
            </a:extLst>
          </p:cNvPr>
          <p:cNvSpPr txBox="1"/>
          <p:nvPr/>
        </p:nvSpPr>
        <p:spPr>
          <a:xfrm>
            <a:off x="3283344" y="1045861"/>
            <a:ext cx="4114800" cy="1384995"/>
          </a:xfrm>
          <a:prstGeom prst="rect">
            <a:avLst/>
          </a:prstGeom>
          <a:noFill/>
        </p:spPr>
        <p:txBody>
          <a:bodyPr wrap="square">
            <a:spAutoFit/>
          </a:bodyPr>
          <a:lstStyle/>
          <a:p>
            <a:pPr eaLnBrk="1" hangingPunct="1">
              <a:buFontTx/>
              <a:buNone/>
              <a:defRPr/>
            </a:pPr>
            <a:r>
              <a:rPr lang="en-US" altLang="en-US" sz="1400" dirty="0">
                <a:solidFill>
                  <a:schemeClr val="bg2">
                    <a:lumMod val="25000"/>
                  </a:schemeClr>
                </a:solidFill>
                <a:ea typeface="ＭＳ Ｐゴシック" charset="0"/>
              </a:rPr>
              <a:t>x &gt; y 	       # x is greater than y</a:t>
            </a:r>
          </a:p>
          <a:p>
            <a:pPr eaLnBrk="1" hangingPunct="1">
              <a:buFontTx/>
              <a:buNone/>
              <a:defRPr/>
            </a:pPr>
            <a:r>
              <a:rPr lang="en-US" altLang="en-US" sz="1400" dirty="0">
                <a:solidFill>
                  <a:schemeClr val="bg2">
                    <a:lumMod val="25000"/>
                  </a:schemeClr>
                </a:solidFill>
                <a:ea typeface="ＭＳ Ｐゴシック" charset="0"/>
              </a:rPr>
              <a:t>x &lt; y 	       # x is less than y</a:t>
            </a:r>
          </a:p>
          <a:p>
            <a:pPr eaLnBrk="1" hangingPunct="1">
              <a:buFontTx/>
              <a:buNone/>
              <a:defRPr/>
            </a:pPr>
            <a:r>
              <a:rPr lang="en-US" altLang="en-US" sz="1400" dirty="0">
                <a:solidFill>
                  <a:schemeClr val="bg2">
                    <a:lumMod val="25000"/>
                  </a:schemeClr>
                </a:solidFill>
                <a:ea typeface="ＭＳ Ｐゴシック" charset="0"/>
              </a:rPr>
              <a:t>x &gt;= y 	       # x is greater than or equal to y</a:t>
            </a:r>
          </a:p>
          <a:p>
            <a:pPr eaLnBrk="1" hangingPunct="1">
              <a:buFontTx/>
              <a:buNone/>
              <a:defRPr/>
            </a:pPr>
            <a:r>
              <a:rPr lang="en-US" altLang="en-US" sz="1400" dirty="0">
                <a:solidFill>
                  <a:schemeClr val="bg2">
                    <a:lumMod val="25000"/>
                  </a:schemeClr>
                </a:solidFill>
                <a:ea typeface="ＭＳ Ｐゴシック" charset="0"/>
              </a:rPr>
              <a:t>x &lt;= y 	       # x is less than or equal to y</a:t>
            </a:r>
          </a:p>
          <a:p>
            <a:pPr eaLnBrk="1" hangingPunct="1">
              <a:buFontTx/>
              <a:buNone/>
              <a:defRPr/>
            </a:pPr>
            <a:r>
              <a:rPr lang="en-US" altLang="en-US" sz="1400" dirty="0">
                <a:solidFill>
                  <a:schemeClr val="bg2">
                    <a:lumMod val="25000"/>
                  </a:schemeClr>
                </a:solidFill>
                <a:ea typeface="ＭＳ Ｐゴシック" charset="0"/>
              </a:rPr>
              <a:t>x != y 	       # x is not equal to y</a:t>
            </a:r>
          </a:p>
          <a:p>
            <a:pPr eaLnBrk="1" hangingPunct="1">
              <a:buFontTx/>
              <a:buNone/>
              <a:defRPr/>
            </a:pPr>
            <a:r>
              <a:rPr lang="en-US" altLang="en-US" sz="1400" dirty="0">
                <a:solidFill>
                  <a:schemeClr val="bg2">
                    <a:lumMod val="25000"/>
                  </a:schemeClr>
                </a:solidFill>
                <a:ea typeface="ＭＳ Ｐゴシック" charset="0"/>
              </a:rPr>
              <a:t>x == y               # x is equal to</a:t>
            </a:r>
            <a:r>
              <a:rPr lang="en-US" altLang="en-US" sz="1400" b="1" dirty="0">
                <a:solidFill>
                  <a:schemeClr val="bg2">
                    <a:lumMod val="25000"/>
                  </a:schemeClr>
                </a:solidFill>
                <a:ea typeface="ＭＳ Ｐゴシック" charset="0"/>
              </a:rPr>
              <a:t> </a:t>
            </a:r>
            <a:r>
              <a:rPr lang="en-US" altLang="en-US" sz="1400" dirty="0">
                <a:solidFill>
                  <a:schemeClr val="bg2">
                    <a:lumMod val="25000"/>
                  </a:schemeClr>
                </a:solidFill>
                <a:ea typeface="ＭＳ Ｐゴシック" charset="0"/>
              </a:rPr>
              <a: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4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4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624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24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624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6246">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624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AE69-4DE1-9209-286B-E49CC04632ED}"/>
              </a:ext>
            </a:extLst>
          </p:cNvPr>
          <p:cNvSpPr>
            <a:spLocks noGrp="1"/>
          </p:cNvSpPr>
          <p:nvPr>
            <p:ph type="title"/>
          </p:nvPr>
        </p:nvSpPr>
        <p:spPr>
          <a:xfrm>
            <a:off x="152400" y="190500"/>
            <a:ext cx="8686800" cy="457200"/>
          </a:xfrm>
        </p:spPr>
        <p:txBody>
          <a:bodyPr/>
          <a:lstStyle/>
          <a:p>
            <a:r>
              <a:rPr lang="en-US" dirty="0"/>
              <a:t>Coding 'decisions' in geospatial applications</a:t>
            </a:r>
          </a:p>
        </p:txBody>
      </p:sp>
      <p:pic>
        <p:nvPicPr>
          <p:cNvPr id="62466" name="Picture 2" descr="Five Tips for Fixing Broken Data Links in an ArcGIS Pro Project">
            <a:extLst>
              <a:ext uri="{FF2B5EF4-FFF2-40B4-BE49-F238E27FC236}">
                <a16:creationId xmlns:a16="http://schemas.microsoft.com/office/drawing/2014/main" id="{28A0A5A5-2C3B-20D3-13CF-9D25F4B06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1" y="1358101"/>
            <a:ext cx="1709812" cy="2562225"/>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Alluvium - Wikipedia">
            <a:extLst>
              <a:ext uri="{FF2B5EF4-FFF2-40B4-BE49-F238E27FC236}">
                <a16:creationId xmlns:a16="http://schemas.microsoft.com/office/drawing/2014/main" id="{07961A9F-22D0-07A0-5ED4-FD7A0D438F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51"/>
          <a:stretch/>
        </p:blipFill>
        <p:spPr bwMode="auto">
          <a:xfrm>
            <a:off x="3721101" y="1358101"/>
            <a:ext cx="3276600" cy="2562224"/>
          </a:xfrm>
          <a:prstGeom prst="rect">
            <a:avLst/>
          </a:prstGeom>
          <a:noFill/>
          <a:extLst>
            <a:ext uri="{909E8E84-426E-40DD-AFC4-6F175D3DCCD1}">
              <a14:hiddenFill xmlns:a14="http://schemas.microsoft.com/office/drawing/2010/main">
                <a:solidFill>
                  <a:srgbClr val="FFFFFF"/>
                </a:solidFill>
              </a14:hiddenFill>
            </a:ext>
          </a:extLst>
        </p:spPr>
      </p:pic>
      <p:pic>
        <p:nvPicPr>
          <p:cNvPr id="62470" name="Picture 6" descr="A rocky trail on the side of a steep, grassy mountain under a blue sky. It's the kind of hike you'd need to prepare for.">
            <a:extLst>
              <a:ext uri="{FF2B5EF4-FFF2-40B4-BE49-F238E27FC236}">
                <a16:creationId xmlns:a16="http://schemas.microsoft.com/office/drawing/2014/main" id="{876CF25A-3C82-9E21-3DA2-76AD03DA023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2400" y="1369873"/>
            <a:ext cx="3416301" cy="2562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7C07CC-AF78-2CA9-449B-C808BAFDD010}"/>
              </a:ext>
            </a:extLst>
          </p:cNvPr>
          <p:cNvSpPr txBox="1"/>
          <p:nvPr/>
        </p:nvSpPr>
        <p:spPr>
          <a:xfrm>
            <a:off x="6858000" y="3981271"/>
            <a:ext cx="2298699" cy="1569660"/>
          </a:xfrm>
          <a:prstGeom prst="rect">
            <a:avLst/>
          </a:prstGeom>
          <a:noFill/>
        </p:spPr>
        <p:txBody>
          <a:bodyPr wrap="square" rtlCol="0">
            <a:spAutoFit/>
          </a:bodyPr>
          <a:lstStyle/>
          <a:p>
            <a:r>
              <a:rPr lang="en-US" sz="1200" dirty="0"/>
              <a:t>IF data source is broken THEN</a:t>
            </a:r>
          </a:p>
          <a:p>
            <a:r>
              <a:rPr lang="en-US" sz="1200" dirty="0"/>
              <a:t>      GET data's server</a:t>
            </a:r>
          </a:p>
          <a:p>
            <a:r>
              <a:rPr lang="en-US" sz="1200" dirty="0"/>
              <a:t>      IF server is A THEN</a:t>
            </a:r>
          </a:p>
          <a:p>
            <a:r>
              <a:rPr lang="en-US" sz="1200" dirty="0"/>
              <a:t>          SET path to Server1</a:t>
            </a:r>
          </a:p>
          <a:p>
            <a:r>
              <a:rPr lang="en-US" sz="1200" dirty="0"/>
              <a:t>      ELSE </a:t>
            </a:r>
          </a:p>
          <a:p>
            <a:r>
              <a:rPr lang="en-US" sz="1200" dirty="0"/>
              <a:t>          SET path to Server2</a:t>
            </a:r>
          </a:p>
          <a:p>
            <a:r>
              <a:rPr lang="en-US" sz="1200" dirty="0"/>
              <a:t>      ENDIF</a:t>
            </a:r>
          </a:p>
          <a:p>
            <a:r>
              <a:rPr lang="en-US" sz="1200" dirty="0"/>
              <a:t>ENDIF</a:t>
            </a:r>
          </a:p>
        </p:txBody>
      </p:sp>
      <p:sp>
        <p:nvSpPr>
          <p:cNvPr id="6" name="TextBox 5">
            <a:extLst>
              <a:ext uri="{FF2B5EF4-FFF2-40B4-BE49-F238E27FC236}">
                <a16:creationId xmlns:a16="http://schemas.microsoft.com/office/drawing/2014/main" id="{BB601424-0871-FB3A-7B19-40893D8287D8}"/>
              </a:ext>
            </a:extLst>
          </p:cNvPr>
          <p:cNvSpPr txBox="1"/>
          <p:nvPr/>
        </p:nvSpPr>
        <p:spPr>
          <a:xfrm>
            <a:off x="3733800" y="3960674"/>
            <a:ext cx="2819400" cy="1754326"/>
          </a:xfrm>
          <a:prstGeom prst="rect">
            <a:avLst/>
          </a:prstGeom>
          <a:noFill/>
        </p:spPr>
        <p:txBody>
          <a:bodyPr wrap="square" rtlCol="0">
            <a:spAutoFit/>
          </a:bodyPr>
          <a:lstStyle/>
          <a:p>
            <a:r>
              <a:rPr lang="en-US" sz="1200" dirty="0"/>
              <a:t>IF soil type is top or fill THEN</a:t>
            </a:r>
          </a:p>
          <a:p>
            <a:r>
              <a:rPr lang="en-US" sz="1200" dirty="0"/>
              <a:t>      SET </a:t>
            </a:r>
            <a:r>
              <a:rPr lang="en-US" sz="1200" dirty="0" err="1"/>
              <a:t>soil_class</a:t>
            </a:r>
            <a:r>
              <a:rPr lang="en-US" sz="1200" dirty="0"/>
              <a:t> to1</a:t>
            </a:r>
          </a:p>
          <a:p>
            <a:r>
              <a:rPr lang="en-US" sz="1200" dirty="0"/>
              <a:t>ELSE IF soil type is alluvium THEN</a:t>
            </a:r>
          </a:p>
          <a:p>
            <a:r>
              <a:rPr lang="en-US" sz="1200" dirty="0"/>
              <a:t>     SET </a:t>
            </a:r>
            <a:r>
              <a:rPr lang="en-US" sz="1200" dirty="0" err="1"/>
              <a:t>soil_class</a:t>
            </a:r>
            <a:r>
              <a:rPr lang="en-US" sz="1200" dirty="0"/>
              <a:t> to 2</a:t>
            </a:r>
          </a:p>
          <a:p>
            <a:r>
              <a:rPr lang="en-US" sz="1200" dirty="0"/>
              <a:t>ELSE IF soil type is loess THEN</a:t>
            </a:r>
          </a:p>
          <a:p>
            <a:r>
              <a:rPr lang="en-US" sz="1200" dirty="0"/>
              <a:t>      SET </a:t>
            </a:r>
            <a:r>
              <a:rPr lang="en-US" sz="1200" dirty="0" err="1"/>
              <a:t>soil_class</a:t>
            </a:r>
            <a:r>
              <a:rPr lang="en-US" sz="1200" dirty="0"/>
              <a:t> to 3</a:t>
            </a:r>
          </a:p>
          <a:p>
            <a:r>
              <a:rPr lang="en-US" sz="1200" dirty="0"/>
              <a:t>ELSE</a:t>
            </a:r>
          </a:p>
          <a:p>
            <a:r>
              <a:rPr lang="en-US" sz="1200" dirty="0"/>
              <a:t>      SET </a:t>
            </a:r>
            <a:r>
              <a:rPr lang="en-US" sz="1200" dirty="0" err="1"/>
              <a:t>soil_class</a:t>
            </a:r>
            <a:r>
              <a:rPr lang="en-US" sz="1200" dirty="0"/>
              <a:t> to 4</a:t>
            </a:r>
          </a:p>
          <a:p>
            <a:r>
              <a:rPr lang="en-US" sz="1200" dirty="0"/>
              <a:t>ENDIF</a:t>
            </a:r>
          </a:p>
        </p:txBody>
      </p:sp>
      <p:sp>
        <p:nvSpPr>
          <p:cNvPr id="7" name="TextBox 6">
            <a:extLst>
              <a:ext uri="{FF2B5EF4-FFF2-40B4-BE49-F238E27FC236}">
                <a16:creationId xmlns:a16="http://schemas.microsoft.com/office/drawing/2014/main" id="{662F83F0-0473-C1DC-F0F5-DE2CD85DC7CF}"/>
              </a:ext>
            </a:extLst>
          </p:cNvPr>
          <p:cNvSpPr txBox="1"/>
          <p:nvPr/>
        </p:nvSpPr>
        <p:spPr>
          <a:xfrm>
            <a:off x="152400" y="4001869"/>
            <a:ext cx="2819400" cy="646331"/>
          </a:xfrm>
          <a:prstGeom prst="rect">
            <a:avLst/>
          </a:prstGeom>
          <a:noFill/>
        </p:spPr>
        <p:txBody>
          <a:bodyPr wrap="square" rtlCol="0">
            <a:spAutoFit/>
          </a:bodyPr>
          <a:lstStyle/>
          <a:p>
            <a:r>
              <a:rPr lang="en-US" sz="1200" dirty="0"/>
              <a:t>IF slope &gt;= 15 THEN</a:t>
            </a:r>
          </a:p>
          <a:p>
            <a:r>
              <a:rPr lang="en-US" sz="1200" dirty="0"/>
              <a:t>      SET grade to steep</a:t>
            </a:r>
          </a:p>
          <a:p>
            <a:r>
              <a:rPr lang="en-US" sz="1200" dirty="0"/>
              <a:t>ENDIF</a:t>
            </a:r>
          </a:p>
        </p:txBody>
      </p:sp>
      <p:sp>
        <p:nvSpPr>
          <p:cNvPr id="9" name="TextBox 8">
            <a:extLst>
              <a:ext uri="{FF2B5EF4-FFF2-40B4-BE49-F238E27FC236}">
                <a16:creationId xmlns:a16="http://schemas.microsoft.com/office/drawing/2014/main" id="{818797A9-D7B1-095A-3A83-92185AF25E1B}"/>
              </a:ext>
            </a:extLst>
          </p:cNvPr>
          <p:cNvSpPr txBox="1"/>
          <p:nvPr/>
        </p:nvSpPr>
        <p:spPr>
          <a:xfrm>
            <a:off x="321321" y="6139934"/>
            <a:ext cx="8012800" cy="369332"/>
          </a:xfrm>
          <a:prstGeom prst="rect">
            <a:avLst/>
          </a:prstGeom>
          <a:noFill/>
        </p:spPr>
        <p:txBody>
          <a:bodyPr wrap="square">
            <a:spAutoFit/>
          </a:bodyPr>
          <a:lstStyle/>
          <a:p>
            <a:r>
              <a:rPr lang="en-US" altLang="en-US" i="1" dirty="0">
                <a:latin typeface="Arial" panose="020B0604020202020204" pitchFamily="34" charset="0"/>
              </a:rPr>
              <a:t>Decisions allow programs to make choices based on conditions.</a:t>
            </a:r>
            <a:endParaRPr lang="en-US" i="1" dirty="0"/>
          </a:p>
        </p:txBody>
      </p:sp>
    </p:spTree>
    <p:extLst>
      <p:ext uri="{BB962C8B-B14F-4D97-AF65-F5344CB8AC3E}">
        <p14:creationId xmlns:p14="http://schemas.microsoft.com/office/powerpoint/2010/main" val="1722724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dirty="0">
                <a:ea typeface="ＭＳ Ｐゴシック" charset="0"/>
              </a:rPr>
              <a:t>Ordering</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04800" y="914400"/>
            <a:ext cx="7253909"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None/>
            </a:pPr>
            <a:r>
              <a:rPr lang="en-US" altLang="en-US" sz="1600" dirty="0">
                <a:solidFill>
                  <a:schemeClr val="bg2">
                    <a:lumMod val="25000"/>
                  </a:schemeClr>
                </a:solidFill>
              </a:rPr>
              <a:t>These comparison operators use the </a:t>
            </a:r>
            <a:r>
              <a:rPr lang="en-US" altLang="en-US" sz="1600" i="1" dirty="0">
                <a:solidFill>
                  <a:schemeClr val="bg2">
                    <a:lumMod val="25000"/>
                  </a:schemeClr>
                </a:solidFill>
              </a:rPr>
              <a:t>ordering defined by Python</a:t>
            </a:r>
            <a:r>
              <a:rPr lang="en-US" altLang="en-US" sz="1600" dirty="0">
                <a:solidFill>
                  <a:schemeClr val="bg2">
                    <a:lumMod val="25000"/>
                  </a:schemeClr>
                </a:solidFill>
              </a:rPr>
              <a:t>.</a:t>
            </a:r>
          </a:p>
          <a:p>
            <a:pPr eaLnBrk="1" hangingPunct="1">
              <a:spcBef>
                <a:spcPct val="0"/>
              </a:spcBef>
              <a:buNone/>
            </a:pPr>
            <a:endParaRPr lang="en-US" altLang="en-US" sz="1600" dirty="0">
              <a:solidFill>
                <a:schemeClr val="bg2">
                  <a:lumMod val="25000"/>
                </a:schemeClr>
              </a:solidFill>
            </a:endParaRPr>
          </a:p>
          <a:p>
            <a:pPr eaLnBrk="1" hangingPunct="1">
              <a:spcBef>
                <a:spcPct val="0"/>
              </a:spcBef>
              <a:buNone/>
            </a:pPr>
            <a:r>
              <a:rPr lang="en-US" altLang="en-US" sz="1600" dirty="0">
                <a:solidFill>
                  <a:schemeClr val="bg2">
                    <a:lumMod val="25000"/>
                  </a:schemeClr>
                </a:solidFill>
              </a:rPr>
              <a:t>Compare numbers with numbers.  Numerical ordering </a:t>
            </a:r>
            <a:r>
              <a:rPr lang="en-US" altLang="en-US" sz="1600" dirty="0">
                <a:solidFill>
                  <a:schemeClr val="bg2">
                    <a:lumMod val="25000"/>
                  </a:schemeClr>
                </a:solidFill>
                <a:sym typeface="Wingdings" panose="05000000000000000000" pitchFamily="2" charset="2"/>
              </a:rPr>
              <a:t></a:t>
            </a:r>
            <a:endParaRPr lang="en-US" altLang="en-US" sz="1600" dirty="0">
              <a:solidFill>
                <a:schemeClr val="bg2">
                  <a:lumMod val="25000"/>
                </a:schemeClr>
              </a:solidFill>
            </a:endParaRPr>
          </a:p>
          <a:p>
            <a:pPr eaLnBrk="1" hangingPunct="1">
              <a:spcBef>
                <a:spcPct val="0"/>
              </a:spcBef>
              <a:buNone/>
            </a:pPr>
            <a:r>
              <a:rPr lang="en-US" altLang="en-US" sz="1600" dirty="0">
                <a:solidFill>
                  <a:schemeClr val="bg2">
                    <a:lumMod val="25000"/>
                  </a:schemeClr>
                </a:solidFill>
              </a:rPr>
              <a:t> </a:t>
            </a:r>
          </a:p>
          <a:p>
            <a:pPr eaLnBrk="1" hangingPunct="1">
              <a:spcBef>
                <a:spcPct val="0"/>
              </a:spcBef>
              <a:buNone/>
            </a:pPr>
            <a:r>
              <a:rPr lang="en-US" altLang="en-US" sz="1600" dirty="0">
                <a:solidFill>
                  <a:schemeClr val="bg2">
                    <a:lumMod val="25000"/>
                  </a:schemeClr>
                </a:solidFill>
              </a:rPr>
              <a:t>Compare strings with strings. alpha characters use alphabetical ordering </a:t>
            </a:r>
          </a:p>
          <a:p>
            <a:pPr eaLnBrk="1" hangingPunct="1">
              <a:spcBef>
                <a:spcPct val="0"/>
              </a:spcBef>
              <a:buNone/>
            </a:pPr>
            <a:r>
              <a:rPr lang="en-US" altLang="en-US" sz="1600" dirty="0">
                <a:solidFill>
                  <a:schemeClr val="bg2">
                    <a:lumMod val="25000"/>
                  </a:schemeClr>
                </a:solidFill>
              </a:rPr>
              <a:t>But which is larger, "a" or "b"? How about "A" versus "a"?</a:t>
            </a:r>
          </a:p>
          <a:p>
            <a:pPr eaLnBrk="1" hangingPunct="1">
              <a:spcBef>
                <a:spcPct val="0"/>
              </a:spcBef>
              <a:buNone/>
            </a:pPr>
            <a:endParaRPr lang="en-US" altLang="en-US" sz="1600" dirty="0">
              <a:solidFill>
                <a:schemeClr val="bg2">
                  <a:lumMod val="25000"/>
                </a:schemeClr>
              </a:solidFill>
            </a:endParaRP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"a"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"b"</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True</a:t>
            </a: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"A" </a:t>
            </a:r>
            <a:r>
              <a:rPr lang="en-US" sz="1600" dirty="0">
                <a:solidFill>
                  <a:schemeClr val="bg2">
                    <a:lumMod val="25000"/>
                  </a:schemeClr>
                </a:solidFill>
                <a:latin typeface="Consolas" panose="020B0609020204030204" pitchFamily="49" charset="0"/>
              </a:rPr>
              <a:t>&gt;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False</a:t>
            </a:r>
          </a:p>
          <a:p>
            <a:pPr>
              <a:buNone/>
            </a:pPr>
            <a:br>
              <a:rPr lang="en-US" sz="1600" dirty="0">
                <a:solidFill>
                  <a:schemeClr val="bg2">
                    <a:lumMod val="25000"/>
                  </a:schemeClr>
                </a:solidFill>
                <a:latin typeface="Consolas" panose="020B0609020204030204" pitchFamily="49" charset="0"/>
              </a:rPr>
            </a:br>
            <a:r>
              <a:rPr lang="en-US" sz="1600" dirty="0">
                <a:solidFill>
                  <a:schemeClr val="bg2">
                    <a:lumMod val="25000"/>
                  </a:schemeClr>
                </a:solidFill>
                <a:latin typeface="+mn-lt"/>
              </a:rPr>
              <a:t>String ordering works from left to right</a:t>
            </a:r>
            <a:r>
              <a:rPr lang="en-US" altLang="en-US" sz="1600" dirty="0">
                <a:solidFill>
                  <a:schemeClr val="bg2">
                    <a:lumMod val="25000"/>
                  </a:schemeClr>
                </a:solidFill>
                <a:latin typeface="+mn-lt"/>
              </a:rPr>
              <a:t> until a deference is detected.</a:t>
            </a:r>
            <a:endParaRPr lang="en-US" sz="1600" dirty="0">
              <a:solidFill>
                <a:schemeClr val="bg2">
                  <a:lumMod val="25000"/>
                </a:schemeClr>
              </a:solidFill>
              <a:latin typeface="+mn-lt"/>
            </a:endParaRP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"Geographic Info Science"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"Geographic Info Systems"</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True</a:t>
            </a: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"19"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"128"</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False</a:t>
            </a:r>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2057400" y="131223"/>
            <a:ext cx="3733800" cy="523220"/>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&gt;, &lt;, &lt;=,&gt;=</a:t>
            </a:r>
          </a:p>
        </p:txBody>
      </p:sp>
    </p:spTree>
    <p:extLst>
      <p:ext uri="{BB962C8B-B14F-4D97-AF65-F5344CB8AC3E}">
        <p14:creationId xmlns:p14="http://schemas.microsoft.com/office/powerpoint/2010/main" val="17409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46">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4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4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46">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46">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4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6246">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24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dirty="0">
                <a:ea typeface="ＭＳ Ｐゴシック" charset="0"/>
              </a:rPr>
              <a:t>Comparing num vs strings</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04800" y="914400"/>
            <a:ext cx="747832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None/>
            </a:pPr>
            <a:r>
              <a:rPr lang="en-US" altLang="en-US" sz="1600" dirty="0">
                <a:solidFill>
                  <a:schemeClr val="bg2">
                    <a:lumMod val="25000"/>
                  </a:schemeClr>
                </a:solidFill>
              </a:rPr>
              <a:t>In Python 3, there is no ordering defined between numbers and strings.</a:t>
            </a:r>
          </a:p>
          <a:p>
            <a:pPr eaLnBrk="1" hangingPunct="1">
              <a:spcBef>
                <a:spcPct val="0"/>
              </a:spcBef>
              <a:buNone/>
            </a:pPr>
            <a:r>
              <a:rPr lang="en-US" altLang="en-US" sz="1600" dirty="0">
                <a:solidFill>
                  <a:schemeClr val="bg2">
                    <a:lumMod val="25000"/>
                  </a:schemeClr>
                </a:solidFill>
                <a:latin typeface="Consolas" panose="020B0609020204030204" pitchFamily="49" charset="0"/>
              </a:rPr>
              <a:t>&gt;&gt;&gt; bool(1</a:t>
            </a:r>
            <a:r>
              <a:rPr lang="en-US" sz="1600" dirty="0">
                <a:solidFill>
                  <a:srgbClr val="CE9178"/>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eaLnBrk="1" hangingPunct="1">
              <a:spcBef>
                <a:spcPct val="0"/>
              </a:spcBef>
              <a:buNone/>
            </a:pPr>
            <a:r>
              <a:rPr lang="en-US" sz="1600" dirty="0" err="1">
                <a:solidFill>
                  <a:srgbClr val="C00000"/>
                </a:solidFill>
                <a:latin typeface="Consolas" panose="020B0609020204030204" pitchFamily="49" charset="0"/>
              </a:rPr>
              <a:t>TypeError</a:t>
            </a:r>
            <a:r>
              <a:rPr lang="en-US" sz="1600" dirty="0">
                <a:solidFill>
                  <a:srgbClr val="C00000"/>
                </a:solidFill>
                <a:latin typeface="Consolas" panose="020B0609020204030204" pitchFamily="49" charset="0"/>
              </a:rPr>
              <a:t>: '&lt;' not supported between instances of 'int' and 'str'</a:t>
            </a: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None/>
            </a:pPr>
            <a:r>
              <a:rPr lang="en-US" altLang="en-US" sz="1600" dirty="0">
                <a:solidFill>
                  <a:schemeClr val="bg2">
                    <a:lumMod val="25000"/>
                  </a:schemeClr>
                </a:solidFill>
              </a:rPr>
              <a:t>You </a:t>
            </a:r>
            <a:r>
              <a:rPr lang="en-US" altLang="en-US" sz="1600" b="1" i="1" dirty="0">
                <a:solidFill>
                  <a:schemeClr val="bg2">
                    <a:lumMod val="25000"/>
                  </a:schemeClr>
                </a:solidFill>
              </a:rPr>
              <a:t>can</a:t>
            </a:r>
            <a:r>
              <a:rPr lang="en-US" altLang="en-US" sz="1600" dirty="0">
                <a:solidFill>
                  <a:schemeClr val="bg2">
                    <a:lumMod val="25000"/>
                  </a:schemeClr>
                </a:solidFill>
              </a:rPr>
              <a:t> check for equality...</a:t>
            </a:r>
          </a:p>
          <a:p>
            <a:pPr eaLnBrk="1" hangingPunct="1">
              <a:spcBef>
                <a:spcPct val="0"/>
              </a:spcBef>
              <a:buNone/>
            </a:pPr>
            <a:r>
              <a:rPr lang="en-US" altLang="en-US" sz="1600" dirty="0">
                <a:solidFill>
                  <a:schemeClr val="bg2">
                    <a:lumMod val="25000"/>
                  </a:schemeClr>
                </a:solidFill>
                <a:latin typeface="Consolas" panose="020B0609020204030204" pitchFamily="49" charset="0"/>
              </a:rPr>
              <a:t>&gt;&gt;&gt; bool(1</a:t>
            </a:r>
            <a:r>
              <a:rPr lang="en-US" sz="1600" dirty="0">
                <a:solidFill>
                  <a:srgbClr val="CE9178"/>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eaLnBrk="1" hangingPunct="1">
              <a:spcBef>
                <a:spcPct val="0"/>
              </a:spcBef>
              <a:buNone/>
            </a:pPr>
            <a:r>
              <a:rPr lang="en-US" sz="1600" dirty="0">
                <a:solidFill>
                  <a:schemeClr val="bg2">
                    <a:lumMod val="25000"/>
                  </a:schemeClr>
                </a:solidFill>
                <a:latin typeface="Consolas" panose="020B0609020204030204" pitchFamily="49" charset="0"/>
              </a:rPr>
              <a:t>False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r>
              <a:rPr lang="en-US" altLang="en-US" sz="1600" dirty="0">
                <a:solidFill>
                  <a:schemeClr val="bg2">
                    <a:lumMod val="25000"/>
                  </a:schemeClr>
                </a:solidFill>
              </a:rPr>
              <a:t>...or inequality between numbers and strings.</a:t>
            </a:r>
          </a:p>
          <a:p>
            <a:pPr eaLnBrk="1" hangingPunct="1">
              <a:spcBef>
                <a:spcPct val="0"/>
              </a:spcBef>
              <a:buNone/>
            </a:pPr>
            <a:r>
              <a:rPr lang="en-US" altLang="en-US" sz="1600" dirty="0">
                <a:solidFill>
                  <a:schemeClr val="bg2">
                    <a:lumMod val="25000"/>
                  </a:schemeClr>
                </a:solidFill>
                <a:latin typeface="Consolas" panose="020B0609020204030204" pitchFamily="49" charset="0"/>
              </a:rPr>
              <a:t>&gt;&gt;&gt; bool(1</a:t>
            </a:r>
            <a:r>
              <a:rPr lang="en-US" sz="1600" dirty="0">
                <a:solidFill>
                  <a:srgbClr val="CE9178"/>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eaLnBrk="1" hangingPunct="1">
              <a:spcBef>
                <a:spcPct val="0"/>
              </a:spcBef>
              <a:buNone/>
            </a:pPr>
            <a:r>
              <a:rPr lang="en-US" sz="1600" dirty="0">
                <a:solidFill>
                  <a:schemeClr val="bg2">
                    <a:lumMod val="25000"/>
                  </a:schemeClr>
                </a:solidFill>
                <a:latin typeface="Consolas" panose="020B0609020204030204" pitchFamily="49" charset="0"/>
              </a:rPr>
              <a:t>True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1295400" y="5029200"/>
            <a:ext cx="2057400" cy="523220"/>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&gt;, &lt;, &lt;=,&gt;=</a:t>
            </a:r>
          </a:p>
        </p:txBody>
      </p:sp>
      <p:sp>
        <p:nvSpPr>
          <p:cNvPr id="3" name="TextBox 2">
            <a:extLst>
              <a:ext uri="{FF2B5EF4-FFF2-40B4-BE49-F238E27FC236}">
                <a16:creationId xmlns:a16="http://schemas.microsoft.com/office/drawing/2014/main" id="{1126982B-F117-A193-E179-ED1655C716BE}"/>
              </a:ext>
            </a:extLst>
          </p:cNvPr>
          <p:cNvSpPr txBox="1">
            <a:spLocks noChangeArrowheads="1"/>
          </p:cNvSpPr>
          <p:nvPr/>
        </p:nvSpPr>
        <p:spPr bwMode="auto">
          <a:xfrm>
            <a:off x="6248400" y="5115580"/>
            <a:ext cx="1295400" cy="523220"/>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 !=</a:t>
            </a:r>
          </a:p>
        </p:txBody>
      </p:sp>
      <p:sp>
        <p:nvSpPr>
          <p:cNvPr id="5" name="TextBox 4">
            <a:extLst>
              <a:ext uri="{FF2B5EF4-FFF2-40B4-BE49-F238E27FC236}">
                <a16:creationId xmlns:a16="http://schemas.microsoft.com/office/drawing/2014/main" id="{D42485DE-683C-CB46-CA16-21D93448FCC8}"/>
              </a:ext>
            </a:extLst>
          </p:cNvPr>
          <p:cNvSpPr txBox="1"/>
          <p:nvPr/>
        </p:nvSpPr>
        <p:spPr>
          <a:xfrm>
            <a:off x="304800" y="5105400"/>
            <a:ext cx="966931" cy="369332"/>
          </a:xfrm>
          <a:prstGeom prst="rect">
            <a:avLst/>
          </a:prstGeom>
          <a:noFill/>
        </p:spPr>
        <p:txBody>
          <a:bodyPr wrap="none" rtlCol="0">
            <a:spAutoFit/>
          </a:bodyPr>
          <a:lstStyle/>
          <a:p>
            <a:r>
              <a:rPr lang="en-US" dirty="0"/>
              <a:t>number</a:t>
            </a:r>
          </a:p>
        </p:txBody>
      </p:sp>
      <p:sp>
        <p:nvSpPr>
          <p:cNvPr id="6" name="TextBox 5">
            <a:extLst>
              <a:ext uri="{FF2B5EF4-FFF2-40B4-BE49-F238E27FC236}">
                <a16:creationId xmlns:a16="http://schemas.microsoft.com/office/drawing/2014/main" id="{D8AC610D-29CB-DE78-D75A-5C73C015661D}"/>
              </a:ext>
            </a:extLst>
          </p:cNvPr>
          <p:cNvSpPr txBox="1"/>
          <p:nvPr/>
        </p:nvSpPr>
        <p:spPr>
          <a:xfrm>
            <a:off x="5257800" y="5171023"/>
            <a:ext cx="966931" cy="369332"/>
          </a:xfrm>
          <a:prstGeom prst="rect">
            <a:avLst/>
          </a:prstGeom>
          <a:noFill/>
        </p:spPr>
        <p:txBody>
          <a:bodyPr wrap="none" rtlCol="0">
            <a:spAutoFit/>
          </a:bodyPr>
          <a:lstStyle/>
          <a:p>
            <a:r>
              <a:rPr lang="en-US" dirty="0"/>
              <a:t>number</a:t>
            </a:r>
          </a:p>
        </p:txBody>
      </p:sp>
      <p:sp>
        <p:nvSpPr>
          <p:cNvPr id="7" name="TextBox 6">
            <a:extLst>
              <a:ext uri="{FF2B5EF4-FFF2-40B4-BE49-F238E27FC236}">
                <a16:creationId xmlns:a16="http://schemas.microsoft.com/office/drawing/2014/main" id="{A295D10F-D2B0-2124-7265-5C5B58CDBE8D}"/>
              </a:ext>
            </a:extLst>
          </p:cNvPr>
          <p:cNvSpPr txBox="1"/>
          <p:nvPr/>
        </p:nvSpPr>
        <p:spPr>
          <a:xfrm>
            <a:off x="7589846" y="5190478"/>
            <a:ext cx="748923" cy="369332"/>
          </a:xfrm>
          <a:prstGeom prst="rect">
            <a:avLst/>
          </a:prstGeom>
          <a:noFill/>
        </p:spPr>
        <p:txBody>
          <a:bodyPr wrap="none" rtlCol="0">
            <a:spAutoFit/>
          </a:bodyPr>
          <a:lstStyle/>
          <a:p>
            <a:r>
              <a:rPr lang="en-US" dirty="0"/>
              <a:t>string</a:t>
            </a:r>
          </a:p>
        </p:txBody>
      </p:sp>
      <p:sp>
        <p:nvSpPr>
          <p:cNvPr id="8" name="TextBox 7">
            <a:extLst>
              <a:ext uri="{FF2B5EF4-FFF2-40B4-BE49-F238E27FC236}">
                <a16:creationId xmlns:a16="http://schemas.microsoft.com/office/drawing/2014/main" id="{3F003617-BE56-58FF-0EF8-977E857BC8DB}"/>
              </a:ext>
            </a:extLst>
          </p:cNvPr>
          <p:cNvSpPr txBox="1"/>
          <p:nvPr/>
        </p:nvSpPr>
        <p:spPr>
          <a:xfrm>
            <a:off x="3352800" y="5105400"/>
            <a:ext cx="748923" cy="369332"/>
          </a:xfrm>
          <a:prstGeom prst="rect">
            <a:avLst/>
          </a:prstGeom>
          <a:noFill/>
        </p:spPr>
        <p:txBody>
          <a:bodyPr wrap="none" rtlCol="0">
            <a:spAutoFit/>
          </a:bodyPr>
          <a:lstStyle/>
          <a:p>
            <a:r>
              <a:rPr lang="en-US" dirty="0"/>
              <a:t>string</a:t>
            </a:r>
          </a:p>
        </p:txBody>
      </p:sp>
      <p:pic>
        <p:nvPicPr>
          <p:cNvPr id="9" name="Graphic 8" descr="Checkmark with solid fill">
            <a:extLst>
              <a:ext uri="{FF2B5EF4-FFF2-40B4-BE49-F238E27FC236}">
                <a16:creationId xmlns:a16="http://schemas.microsoft.com/office/drawing/2014/main" id="{646B002E-EB7C-BBD9-B109-98B6C3DDD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3528" y="4832866"/>
            <a:ext cx="914400" cy="914400"/>
          </a:xfrm>
          <a:prstGeom prst="rect">
            <a:avLst/>
          </a:prstGeom>
        </p:spPr>
      </p:pic>
      <p:pic>
        <p:nvPicPr>
          <p:cNvPr id="11" name="Graphic 10" descr="Close with solid fill">
            <a:extLst>
              <a:ext uri="{FF2B5EF4-FFF2-40B4-BE49-F238E27FC236}">
                <a16:creationId xmlns:a16="http://schemas.microsoft.com/office/drawing/2014/main" id="{4E0A7DAC-BD9C-356A-7C9F-A90D2BDDE3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1224" y="4699319"/>
            <a:ext cx="1181494" cy="1181494"/>
          </a:xfrm>
          <a:prstGeom prst="rect">
            <a:avLst/>
          </a:prstGeom>
        </p:spPr>
      </p:pic>
    </p:spTree>
    <p:extLst>
      <p:ext uri="{BB962C8B-B14F-4D97-AF65-F5344CB8AC3E}">
        <p14:creationId xmlns:p14="http://schemas.microsoft.com/office/powerpoint/2010/main" val="386545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2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24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46">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46">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p:bldP spid="3" grpId="0" animBg="1"/>
      <p:bldP spid="3" grpId="1"/>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dirty="0">
                <a:ea typeface="ＭＳ Ｐゴシック" charset="0"/>
              </a:rPr>
              <a:t>Comparison gotcha</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04800" y="914400"/>
            <a:ext cx="883920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None/>
            </a:pPr>
            <a:r>
              <a:rPr lang="en-US" sz="1600" i="1" dirty="0">
                <a:solidFill>
                  <a:schemeClr val="bg2">
                    <a:lumMod val="25000"/>
                  </a:schemeClr>
                </a:solidFill>
                <a:latin typeface="Consolas" panose="020B0609020204030204" pitchFamily="49" charset="0"/>
              </a:rPr>
              <a:t>#  getlat.py</a:t>
            </a:r>
          </a:p>
          <a:p>
            <a:pPr eaLnBrk="1" hangingPunct="1">
              <a:spcBef>
                <a:spcPct val="0"/>
              </a:spcBef>
              <a:buNone/>
            </a:pPr>
            <a:r>
              <a:rPr lang="en-US" sz="1600" dirty="0">
                <a:solidFill>
                  <a:schemeClr val="bg2">
                    <a:lumMod val="25000"/>
                  </a:schemeClr>
                </a:solidFill>
                <a:latin typeface="Consolas" panose="020B0609020204030204" pitchFamily="49" charset="0"/>
              </a:rPr>
              <a:t>import sys</a:t>
            </a:r>
          </a:p>
          <a:p>
            <a:pPr eaLnBrk="1" hangingPunct="1">
              <a:spcBef>
                <a:spcPct val="0"/>
              </a:spcBef>
              <a:buNone/>
            </a:pP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 sys.argv[1]</a:t>
            </a:r>
          </a:p>
          <a:p>
            <a:pPr eaLnBrk="1" hangingPunct="1">
              <a:spcBef>
                <a:spcPct val="0"/>
              </a:spcBef>
              <a:buNone/>
            </a:pPr>
            <a:r>
              <a:rPr lang="en-US" sz="1600" dirty="0">
                <a:solidFill>
                  <a:schemeClr val="bg2">
                    <a:lumMod val="25000"/>
                  </a:schemeClr>
                </a:solidFill>
                <a:latin typeface="Consolas" panose="020B0609020204030204" pitchFamily="49" charset="0"/>
              </a:rPr>
              <a:t>if </a:t>
            </a: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&gt; 180:</a:t>
            </a:r>
          </a:p>
          <a:p>
            <a:pPr eaLnBrk="1" hangingPunct="1">
              <a:spcBef>
                <a:spcPct val="0"/>
              </a:spcBef>
              <a:buNone/>
            </a:pPr>
            <a:r>
              <a:rPr lang="en-US" sz="1600" dirty="0">
                <a:solidFill>
                  <a:schemeClr val="bg2">
                    <a:lumMod val="25000"/>
                  </a:schemeClr>
                </a:solidFill>
                <a:latin typeface="Consolas" panose="020B0609020204030204" pitchFamily="49" charset="0"/>
              </a:rPr>
              <a:t>    print("Please enter a valid latitude.")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r>
              <a:rPr lang="en-US" sz="1600" dirty="0" err="1">
                <a:solidFill>
                  <a:srgbClr val="C00000"/>
                </a:solidFill>
                <a:latin typeface="Consolas" panose="020B0609020204030204" pitchFamily="49" charset="0"/>
              </a:rPr>
              <a:t>TypeError</a:t>
            </a:r>
            <a:r>
              <a:rPr lang="en-US" sz="1600" dirty="0">
                <a:solidFill>
                  <a:srgbClr val="C00000"/>
                </a:solidFill>
                <a:latin typeface="Consolas" panose="020B0609020204030204" pitchFamily="49" charset="0"/>
              </a:rPr>
              <a:t>: '&lt;' not supported between instances of 'str' and 'str'</a:t>
            </a: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None/>
            </a:pPr>
            <a:r>
              <a:rPr lang="en-US" sz="1600" dirty="0">
                <a:solidFill>
                  <a:schemeClr val="bg2">
                    <a:lumMod val="25000"/>
                  </a:schemeClr>
                </a:solidFill>
                <a:latin typeface="Consolas" panose="020B0609020204030204" pitchFamily="49" charset="0"/>
              </a:rPr>
              <a:t>--------------------------------------------------------------</a:t>
            </a: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None/>
            </a:pPr>
            <a:r>
              <a:rPr lang="en-US" sz="1600" i="1" dirty="0">
                <a:solidFill>
                  <a:schemeClr val="bg2">
                    <a:lumMod val="25000"/>
                  </a:schemeClr>
                </a:solidFill>
                <a:latin typeface="Consolas" panose="020B0609020204030204" pitchFamily="49" charset="0"/>
              </a:rPr>
              <a:t>#  getlat_corrected.py</a:t>
            </a:r>
          </a:p>
          <a:p>
            <a:pPr eaLnBrk="1" hangingPunct="1">
              <a:spcBef>
                <a:spcPct val="0"/>
              </a:spcBef>
              <a:buNone/>
            </a:pPr>
            <a:r>
              <a:rPr lang="en-US" sz="1600" dirty="0">
                <a:solidFill>
                  <a:schemeClr val="bg2">
                    <a:lumMod val="25000"/>
                  </a:schemeClr>
                </a:solidFill>
                <a:latin typeface="Consolas" panose="020B0609020204030204" pitchFamily="49" charset="0"/>
              </a:rPr>
              <a:t>import sys</a:t>
            </a:r>
          </a:p>
          <a:p>
            <a:pPr eaLnBrk="1" hangingPunct="1">
              <a:spcBef>
                <a:spcPct val="0"/>
              </a:spcBef>
              <a:buNone/>
            </a:pP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 </a:t>
            </a:r>
            <a:r>
              <a:rPr lang="en-US" sz="1600" b="1" dirty="0">
                <a:solidFill>
                  <a:schemeClr val="bg2">
                    <a:lumMod val="25000"/>
                  </a:schemeClr>
                </a:solidFill>
                <a:latin typeface="Consolas" panose="020B0609020204030204" pitchFamily="49" charset="0"/>
              </a:rPr>
              <a:t>float</a:t>
            </a:r>
            <a:r>
              <a:rPr lang="en-US" sz="1600" dirty="0">
                <a:solidFill>
                  <a:schemeClr val="bg2">
                    <a:lumMod val="25000"/>
                  </a:schemeClr>
                </a:solidFill>
                <a:latin typeface="Consolas" panose="020B0609020204030204" pitchFamily="49" charset="0"/>
              </a:rPr>
              <a:t>(sys.argv[1])</a:t>
            </a:r>
          </a:p>
          <a:p>
            <a:pPr eaLnBrk="1" hangingPunct="1">
              <a:spcBef>
                <a:spcPct val="0"/>
              </a:spcBef>
              <a:buNone/>
            </a:pPr>
            <a:r>
              <a:rPr lang="en-US" sz="1600" dirty="0">
                <a:solidFill>
                  <a:schemeClr val="bg2">
                    <a:lumMod val="25000"/>
                  </a:schemeClr>
                </a:solidFill>
                <a:latin typeface="Consolas" panose="020B0609020204030204" pitchFamily="49" charset="0"/>
              </a:rPr>
              <a:t>if </a:t>
            </a: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&gt; 180:</a:t>
            </a:r>
          </a:p>
          <a:p>
            <a:pPr eaLnBrk="1" hangingPunct="1">
              <a:spcBef>
                <a:spcPct val="0"/>
              </a:spcBef>
              <a:buNone/>
            </a:pPr>
            <a:r>
              <a:rPr lang="en-US" sz="1600" dirty="0">
                <a:solidFill>
                  <a:schemeClr val="bg2">
                    <a:lumMod val="25000"/>
                  </a:schemeClr>
                </a:solidFill>
                <a:latin typeface="Consolas" panose="020B0609020204030204" pitchFamily="49" charset="0"/>
              </a:rPr>
              <a:t>    print("Please enter a valid latitude.")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r>
              <a:rPr lang="en-US" altLang="en-US" sz="1600" dirty="0">
                <a:solidFill>
                  <a:schemeClr val="bg2">
                    <a:lumMod val="25000"/>
                  </a:schemeClr>
                </a:solidFill>
              </a:rPr>
              <a:t>When getting numerical user arguments, it's usually best to cast them immediately, at the variable assignment, and only store them as numbers.</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p:txBody>
      </p:sp>
    </p:spTree>
    <p:extLst>
      <p:ext uri="{BB962C8B-B14F-4D97-AF65-F5344CB8AC3E}">
        <p14:creationId xmlns:p14="http://schemas.microsoft.com/office/powerpoint/2010/main" val="1400753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r>
              <a:rPr lang="en-US" dirty="0">
                <a:ea typeface="ＭＳ Ｐゴシック" charset="0"/>
              </a:rPr>
              <a:t>Common comparison operator mistakes</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1600200" y="2057492"/>
            <a:ext cx="951488" cy="1384995"/>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&lt;=      </a:t>
            </a:r>
          </a:p>
          <a:p>
            <a:pPr eaLnBrk="1" hangingPunct="1">
              <a:defRPr/>
            </a:pPr>
            <a:r>
              <a:rPr lang="en-US" altLang="en-US" sz="2800" dirty="0">
                <a:solidFill>
                  <a:schemeClr val="bg2">
                    <a:lumMod val="25000"/>
                  </a:schemeClr>
                </a:solidFill>
              </a:rPr>
              <a:t>&gt;=</a:t>
            </a:r>
          </a:p>
          <a:p>
            <a:pPr eaLnBrk="1" hangingPunct="1">
              <a:defRPr/>
            </a:pPr>
            <a:r>
              <a:rPr lang="en-US" altLang="en-US" sz="2800" dirty="0">
                <a:latin typeface="Arial" panose="020B0604020202020204" pitchFamily="34" charset="0"/>
              </a:rPr>
              <a:t>!=</a:t>
            </a:r>
          </a:p>
        </p:txBody>
      </p:sp>
      <p:sp>
        <p:nvSpPr>
          <p:cNvPr id="5" name="TextBox 4">
            <a:extLst>
              <a:ext uri="{FF2B5EF4-FFF2-40B4-BE49-F238E27FC236}">
                <a16:creationId xmlns:a16="http://schemas.microsoft.com/office/drawing/2014/main" id="{5B8089DE-D90A-E986-D291-FFFCF0B5ED1F}"/>
              </a:ext>
            </a:extLst>
          </p:cNvPr>
          <p:cNvSpPr txBox="1">
            <a:spLocks noChangeArrowheads="1"/>
          </p:cNvSpPr>
          <p:nvPr/>
        </p:nvSpPr>
        <p:spPr bwMode="auto">
          <a:xfrm>
            <a:off x="5764504" y="1951632"/>
            <a:ext cx="1447800" cy="1600438"/>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dirty="0">
                <a:latin typeface="Arial" panose="020B0604020202020204" pitchFamily="34" charset="0"/>
              </a:rPr>
              <a:t>Can't type this</a:t>
            </a:r>
          </a:p>
          <a:p>
            <a:r>
              <a:rPr lang="en-US" altLang="en-US" sz="2800" dirty="0">
                <a:latin typeface="Arial" panose="020B0604020202020204" pitchFamily="34" charset="0"/>
              </a:rPr>
              <a:t>    ≤</a:t>
            </a:r>
          </a:p>
          <a:p>
            <a:r>
              <a:rPr lang="en-US" altLang="en-US" sz="2800" dirty="0">
                <a:latin typeface="Arial" panose="020B0604020202020204" pitchFamily="34" charset="0"/>
              </a:rPr>
              <a:t>    ≥  </a:t>
            </a:r>
          </a:p>
          <a:p>
            <a:pPr eaLnBrk="1" hangingPunct="1">
              <a:defRPr/>
            </a:pPr>
            <a:r>
              <a:rPr lang="en-US" altLang="en-US" sz="2800" dirty="0">
                <a:solidFill>
                  <a:schemeClr val="bg2">
                    <a:lumMod val="25000"/>
                  </a:schemeClr>
                </a:solidFill>
              </a:rPr>
              <a:t>    ≠</a:t>
            </a:r>
          </a:p>
        </p:txBody>
      </p:sp>
      <p:sp>
        <p:nvSpPr>
          <p:cNvPr id="7" name="TextBox 6">
            <a:extLst>
              <a:ext uri="{FF2B5EF4-FFF2-40B4-BE49-F238E27FC236}">
                <a16:creationId xmlns:a16="http://schemas.microsoft.com/office/drawing/2014/main" id="{4F922CC5-C7E3-89AB-0FA0-72189D394B1D}"/>
              </a:ext>
            </a:extLst>
          </p:cNvPr>
          <p:cNvSpPr txBox="1"/>
          <p:nvPr/>
        </p:nvSpPr>
        <p:spPr>
          <a:xfrm>
            <a:off x="4419600" y="1234194"/>
            <a:ext cx="4572000" cy="707886"/>
          </a:xfrm>
          <a:prstGeom prst="rect">
            <a:avLst/>
          </a:prstGeom>
          <a:noFill/>
        </p:spPr>
        <p:txBody>
          <a:bodyPr wrap="square">
            <a:spAutoFit/>
          </a:bodyPr>
          <a:lstStyle/>
          <a:p>
            <a:pPr eaLnBrk="1" hangingPunct="1">
              <a:defRPr/>
            </a:pPr>
            <a:r>
              <a:rPr lang="en-US" altLang="en-US" sz="4000" dirty="0">
                <a:solidFill>
                  <a:schemeClr val="bg2">
                    <a:lumMod val="25000"/>
                  </a:schemeClr>
                </a:solidFill>
              </a:rPr>
              <a:t>Not Python</a:t>
            </a:r>
          </a:p>
        </p:txBody>
      </p:sp>
      <p:sp>
        <p:nvSpPr>
          <p:cNvPr id="9" name="TextBox 8">
            <a:extLst>
              <a:ext uri="{FF2B5EF4-FFF2-40B4-BE49-F238E27FC236}">
                <a16:creationId xmlns:a16="http://schemas.microsoft.com/office/drawing/2014/main" id="{515ECE43-9B38-7F7D-F9F9-7773049CCC25}"/>
              </a:ext>
            </a:extLst>
          </p:cNvPr>
          <p:cNvSpPr txBox="1"/>
          <p:nvPr/>
        </p:nvSpPr>
        <p:spPr>
          <a:xfrm>
            <a:off x="1066800" y="1234194"/>
            <a:ext cx="4572000" cy="707886"/>
          </a:xfrm>
          <a:prstGeom prst="rect">
            <a:avLst/>
          </a:prstGeom>
          <a:noFill/>
        </p:spPr>
        <p:txBody>
          <a:bodyPr wrap="square">
            <a:spAutoFit/>
          </a:bodyPr>
          <a:lstStyle/>
          <a:p>
            <a:pPr eaLnBrk="1" hangingPunct="1">
              <a:defRPr/>
            </a:pPr>
            <a:r>
              <a:rPr lang="en-US" altLang="en-US" sz="4000" dirty="0">
                <a:solidFill>
                  <a:schemeClr val="bg2">
                    <a:lumMod val="25000"/>
                  </a:schemeClr>
                </a:solidFill>
              </a:rPr>
              <a:t>Python</a:t>
            </a:r>
          </a:p>
        </p:txBody>
      </p:sp>
      <p:sp>
        <p:nvSpPr>
          <p:cNvPr id="13" name="TextBox 12">
            <a:extLst>
              <a:ext uri="{FF2B5EF4-FFF2-40B4-BE49-F238E27FC236}">
                <a16:creationId xmlns:a16="http://schemas.microsoft.com/office/drawing/2014/main" id="{588005A4-8170-BD71-D38C-2FFBBC9BD747}"/>
              </a:ext>
            </a:extLst>
          </p:cNvPr>
          <p:cNvSpPr txBox="1">
            <a:spLocks noChangeArrowheads="1"/>
          </p:cNvSpPr>
          <p:nvPr/>
        </p:nvSpPr>
        <p:spPr bwMode="auto">
          <a:xfrm>
            <a:off x="4488569" y="1951632"/>
            <a:ext cx="1143000" cy="1600438"/>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dirty="0">
                <a:latin typeface="Arial" panose="020B0604020202020204" pitchFamily="34" charset="0"/>
              </a:rPr>
              <a:t>Backwards</a:t>
            </a:r>
          </a:p>
          <a:p>
            <a:r>
              <a:rPr lang="en-US" altLang="en-US" sz="2800" dirty="0">
                <a:latin typeface="Arial" panose="020B0604020202020204" pitchFamily="34" charset="0"/>
              </a:rPr>
              <a:t>  =&gt;</a:t>
            </a:r>
          </a:p>
          <a:p>
            <a:r>
              <a:rPr lang="en-US" altLang="en-US" sz="2800" dirty="0">
                <a:latin typeface="Arial" panose="020B0604020202020204" pitchFamily="34" charset="0"/>
              </a:rPr>
              <a:t>  =&lt;</a:t>
            </a:r>
          </a:p>
          <a:p>
            <a:r>
              <a:rPr lang="en-US" altLang="en-US" sz="2800" dirty="0">
                <a:latin typeface="Arial" panose="020B0604020202020204" pitchFamily="34" charset="0"/>
              </a:rPr>
              <a:t>  =! </a:t>
            </a:r>
          </a:p>
        </p:txBody>
      </p:sp>
      <p:sp>
        <p:nvSpPr>
          <p:cNvPr id="14" name="TextBox 13">
            <a:extLst>
              <a:ext uri="{FF2B5EF4-FFF2-40B4-BE49-F238E27FC236}">
                <a16:creationId xmlns:a16="http://schemas.microsoft.com/office/drawing/2014/main" id="{C59F64BF-B1EB-6906-4330-603638155E18}"/>
              </a:ext>
            </a:extLst>
          </p:cNvPr>
          <p:cNvSpPr txBox="1">
            <a:spLocks noChangeArrowheads="1"/>
          </p:cNvSpPr>
          <p:nvPr/>
        </p:nvSpPr>
        <p:spPr bwMode="auto">
          <a:xfrm>
            <a:off x="7212304" y="1951632"/>
            <a:ext cx="1550696" cy="738664"/>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dirty="0">
                <a:latin typeface="Arial" panose="020B0604020202020204" pitchFamily="34" charset="0"/>
              </a:rPr>
              <a:t>SQL, not Python</a:t>
            </a:r>
          </a:p>
          <a:p>
            <a:pPr eaLnBrk="1" hangingPunct="1">
              <a:defRPr/>
            </a:pPr>
            <a:r>
              <a:rPr lang="en-US" altLang="en-US" sz="2800" dirty="0">
                <a:solidFill>
                  <a:schemeClr val="bg2">
                    <a:lumMod val="25000"/>
                  </a:schemeClr>
                </a:solidFill>
              </a:rPr>
              <a:t>    &lt;&gt;</a:t>
            </a:r>
          </a:p>
        </p:txBody>
      </p:sp>
    </p:spTree>
    <p:extLst>
      <p:ext uri="{BB962C8B-B14F-4D97-AF65-F5344CB8AC3E}">
        <p14:creationId xmlns:p14="http://schemas.microsoft.com/office/powerpoint/2010/main" val="102671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p:txBody>
          <a:bodyPr/>
          <a:lstStyle/>
          <a:p>
            <a:pPr eaLnBrk="1" hangingPunct="1">
              <a:defRPr/>
            </a:pPr>
            <a:r>
              <a:rPr lang="en-US" dirty="0">
                <a:ea typeface="ＭＳ Ｐゴシック" pitchFamily="34" charset="-128"/>
              </a:rPr>
              <a:t>Logical Operators</a:t>
            </a:r>
          </a:p>
        </p:txBody>
      </p:sp>
      <p:sp>
        <p:nvSpPr>
          <p:cNvPr id="251906" name="Rectangle 2">
            <a:extLst>
              <a:ext uri="{FF2B5EF4-FFF2-40B4-BE49-F238E27FC236}">
                <a16:creationId xmlns:a16="http://schemas.microsoft.com/office/drawing/2014/main" id="{B70D2A4A-74EC-20C5-A4C6-83C51E20D68E}"/>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r>
              <a:rPr lang="en-US" sz="2800" dirty="0">
                <a:solidFill>
                  <a:srgbClr val="569CD6"/>
                </a:solidFill>
                <a:latin typeface="Consolas" panose="020B0609020204030204" pitchFamily="49" charset="0"/>
              </a:rPr>
              <a:t>and</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or</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not</a:t>
            </a:r>
            <a:r>
              <a:rPr lang="en-US" sz="2800" dirty="0">
                <a:ea typeface="ＭＳ Ｐゴシック" pitchFamily="34" charset="-128"/>
              </a:rPr>
              <a:t> </a:t>
            </a: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4F2FC84B-C647-EE18-3C01-AB1F29D2244A}"/>
              </a:ext>
            </a:extLst>
          </p:cNvPr>
          <p:cNvSpPr txBox="1"/>
          <p:nvPr/>
        </p:nvSpPr>
        <p:spPr>
          <a:xfrm>
            <a:off x="457200" y="2286000"/>
            <a:ext cx="7543800" cy="3693319"/>
          </a:xfrm>
          <a:prstGeom prst="rect">
            <a:avLst/>
          </a:prstGeom>
          <a:noFill/>
        </p:spPr>
        <p:txBody>
          <a:bodyPr wrap="square">
            <a:spAutoFit/>
          </a:bodyPr>
          <a:lstStyle/>
          <a:p>
            <a:r>
              <a:rPr lang="en-US" dirty="0">
                <a:solidFill>
                  <a:schemeClr val="bg2">
                    <a:lumMod val="25000"/>
                  </a:schemeClr>
                </a:solidFill>
                <a:latin typeface="Consolas" panose="020B0609020204030204" pitchFamily="49" charset="0"/>
              </a:rPr>
              <a:t>&gt;&gt;&gt; country = </a:t>
            </a:r>
            <a:r>
              <a:rPr lang="en-US" dirty="0">
                <a:solidFill>
                  <a:srgbClr val="CE9178"/>
                </a:solidFill>
                <a:latin typeface="Consolas" panose="020B0609020204030204" pitchFamily="49" charset="0"/>
              </a:rPr>
              <a:t>"United States of America"</a:t>
            </a:r>
            <a:endParaRPr lang="en-US" dirty="0">
              <a:solidFill>
                <a:srgbClr val="D4D4D4"/>
              </a:solidFill>
              <a:latin typeface="Consolas" panose="020B0609020204030204" pitchFamily="49" charset="0"/>
            </a:endParaRPr>
          </a:p>
          <a:p>
            <a:r>
              <a:rPr lang="en-US" dirty="0">
                <a:solidFill>
                  <a:schemeClr val="bg2">
                    <a:lumMod val="25000"/>
                  </a:schemeClr>
                </a:solidFill>
                <a:latin typeface="Consolas" panose="020B0609020204030204" pitchFamily="49" charset="0"/>
              </a:rPr>
              <a:t>&gt;&gt;&gt; bool(</a:t>
            </a:r>
            <a:r>
              <a:rPr lang="en-US" dirty="0" err="1">
                <a:solidFill>
                  <a:schemeClr val="bg2">
                    <a:lumMod val="25000"/>
                  </a:schemeClr>
                </a:solidFill>
                <a:latin typeface="Consolas" panose="020B0609020204030204" pitchFamily="49" charset="0"/>
              </a:rPr>
              <a:t>country.startswith</a:t>
            </a:r>
            <a:r>
              <a:rPr lang="en-US" dirty="0">
                <a:solidFill>
                  <a:schemeClr val="bg2">
                    <a:lumMod val="25000"/>
                  </a:schemeClr>
                </a:solidFill>
                <a:latin typeface="Consolas" panose="020B0609020204030204" pitchFamily="49" charset="0"/>
              </a:rPr>
              <a:t>(</a:t>
            </a:r>
            <a:r>
              <a:rPr lang="en-US" dirty="0">
                <a:solidFill>
                  <a:srgbClr val="CE9178"/>
                </a:solidFill>
                <a:latin typeface="Consolas" panose="020B0609020204030204" pitchFamily="49" charset="0"/>
              </a:rPr>
              <a:t>"Un"</a:t>
            </a:r>
            <a:r>
              <a:rPr lang="en-US" dirty="0">
                <a:solidFill>
                  <a:schemeClr val="bg2">
                    <a:lumMod val="25000"/>
                  </a:schemeClr>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and</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"State"</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country)</a:t>
            </a:r>
            <a:br>
              <a:rPr lang="en-US" dirty="0">
                <a:solidFill>
                  <a:schemeClr val="bg2">
                    <a:lumMod val="25000"/>
                  </a:schemeClr>
                </a:solidFill>
                <a:latin typeface="Consolas" panose="020B0609020204030204" pitchFamily="49" charset="0"/>
              </a:rPr>
            </a:br>
            <a:r>
              <a:rPr lang="en-US" dirty="0">
                <a:solidFill>
                  <a:schemeClr val="bg2">
                    <a:lumMod val="25000"/>
                  </a:schemeClr>
                </a:solidFill>
                <a:latin typeface="Consolas" panose="020B0609020204030204" pitchFamily="49" charset="0"/>
              </a:rPr>
              <a:t>True</a:t>
            </a:r>
          </a:p>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bool(x &lt;=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&gt;=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False</a:t>
            </a:r>
          </a:p>
          <a:p>
            <a:br>
              <a:rPr lang="en-US" b="0" dirty="0">
                <a:solidFill>
                  <a:srgbClr val="D4D4D4"/>
                </a:solidFill>
                <a:effectLst/>
                <a:latin typeface="Consolas" panose="020B0609020204030204" pitchFamily="49" charset="0"/>
              </a:rPr>
            </a:br>
            <a:r>
              <a:rPr lang="en-US" b="0" dirty="0">
                <a:solidFill>
                  <a:schemeClr val="bg2">
                    <a:lumMod val="25000"/>
                  </a:schemeClr>
                </a:solidFill>
                <a:effectLst/>
                <a:latin typeface="Consolas" panose="020B0609020204030204" pitchFamily="49" charset="0"/>
              </a:rPr>
              <a:t>&gt;&gt;&gt; </a:t>
            </a:r>
            <a:r>
              <a:rPr lang="en-US" b="0" dirty="0" err="1">
                <a:solidFill>
                  <a:schemeClr val="bg2">
                    <a:lumMod val="25000"/>
                  </a:schemeClr>
                </a:solidFill>
                <a:effectLst/>
                <a:latin typeface="Consolas" panose="020B0609020204030204" pitchFamily="49" charset="0"/>
              </a:rPr>
              <a:t>ssn</a:t>
            </a:r>
            <a:r>
              <a:rPr lang="en-US" b="0" dirty="0">
                <a:solidFill>
                  <a:schemeClr val="bg2">
                    <a:lumMod val="25000"/>
                  </a:schemeClr>
                </a:solidFill>
                <a:effectLst/>
                <a:latin typeface="Consolas" panose="020B0609020204030204" pitchFamily="49" charset="0"/>
              </a:rPr>
              <a:t> = </a:t>
            </a:r>
            <a:r>
              <a:rPr lang="en-US" b="0" dirty="0">
                <a:solidFill>
                  <a:srgbClr val="CE9178"/>
                </a:solidFill>
                <a:effectLst/>
                <a:latin typeface="Consolas" panose="020B0609020204030204" pitchFamily="49" charset="0"/>
              </a:rPr>
              <a:t>"123-45-6789"</a:t>
            </a:r>
            <a:endParaRPr lang="en-US" b="0" dirty="0">
              <a:solidFill>
                <a:srgbClr val="D4D4D4"/>
              </a:solidFill>
              <a:effectLst/>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bool(</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ssn.isalpha</a:t>
            </a:r>
            <a:r>
              <a:rPr lang="en-US" b="0" dirty="0">
                <a:solidFill>
                  <a:schemeClr val="bg2">
                    <a:lumMod val="25000"/>
                  </a:schemeClr>
                </a:solidFill>
                <a:effectLst/>
                <a:latin typeface="Consolas" panose="020B0609020204030204" pitchFamily="49" charset="0"/>
              </a:rPr>
              <a:t>())</a:t>
            </a:r>
          </a:p>
          <a:p>
            <a:r>
              <a:rPr lang="en-US" dirty="0">
                <a:solidFill>
                  <a:schemeClr val="bg2">
                    <a:lumMod val="25000"/>
                  </a:schemeClr>
                </a:solidFill>
                <a:latin typeface="Consolas" panose="020B0609020204030204" pitchFamily="49" charset="0"/>
              </a:rPr>
              <a:t>True</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a:xfrm>
            <a:off x="152400" y="190500"/>
            <a:ext cx="8915400" cy="457200"/>
          </a:xfrm>
        </p:spPr>
        <p:txBody>
          <a:bodyPr/>
          <a:lstStyle/>
          <a:p>
            <a:pPr eaLnBrk="1" hangingPunct="1">
              <a:defRPr/>
            </a:pPr>
            <a:r>
              <a:rPr lang="en-US" dirty="0">
                <a:ea typeface="ＭＳ Ｐゴシック" pitchFamily="34" charset="-128"/>
              </a:rPr>
              <a:t>Logical operators for compound expressions</a:t>
            </a:r>
          </a:p>
        </p:txBody>
      </p:sp>
      <p:sp>
        <p:nvSpPr>
          <p:cNvPr id="251906" name="Rectangle 2">
            <a:extLst>
              <a:ext uri="{FF2B5EF4-FFF2-40B4-BE49-F238E27FC236}">
                <a16:creationId xmlns:a16="http://schemas.microsoft.com/office/drawing/2014/main" id="{B70D2A4A-74EC-20C5-A4C6-83C51E20D68E}"/>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r>
              <a:rPr lang="en-US" sz="2800" dirty="0">
                <a:solidFill>
                  <a:srgbClr val="569CD6"/>
                </a:solidFill>
                <a:latin typeface="Consolas" panose="020B0609020204030204" pitchFamily="49" charset="0"/>
              </a:rPr>
              <a:t>and</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or</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not</a:t>
            </a:r>
            <a:r>
              <a:rPr lang="en-US" sz="2800" dirty="0">
                <a:ea typeface="ＭＳ Ｐゴシック" pitchFamily="34" charset="-128"/>
              </a:rPr>
              <a:t> </a:t>
            </a: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4F2FC84B-C647-EE18-3C01-AB1F29D2244A}"/>
              </a:ext>
            </a:extLst>
          </p:cNvPr>
          <p:cNvSpPr txBox="1"/>
          <p:nvPr/>
        </p:nvSpPr>
        <p:spPr>
          <a:xfrm>
            <a:off x="457200" y="2286000"/>
            <a:ext cx="7543800" cy="3693319"/>
          </a:xfrm>
          <a:prstGeom prst="rect">
            <a:avLst/>
          </a:prstGeom>
          <a:noFill/>
        </p:spPr>
        <p:txBody>
          <a:bodyPr wrap="square">
            <a:spAutoFit/>
          </a:bodyPr>
          <a:lstStyle/>
          <a:p>
            <a:r>
              <a:rPr lang="en-US" dirty="0">
                <a:solidFill>
                  <a:schemeClr val="bg2">
                    <a:lumMod val="25000"/>
                  </a:schemeClr>
                </a:solidFill>
                <a:latin typeface="Consolas" panose="020B0609020204030204" pitchFamily="49" charset="0"/>
              </a:rPr>
              <a:t>&gt;&gt;&gt; country = </a:t>
            </a:r>
            <a:r>
              <a:rPr lang="en-US" dirty="0">
                <a:solidFill>
                  <a:srgbClr val="CE9178"/>
                </a:solidFill>
                <a:latin typeface="Consolas" panose="020B0609020204030204" pitchFamily="49" charset="0"/>
              </a:rPr>
              <a:t>"United States of America"</a:t>
            </a:r>
            <a:endParaRPr lang="en-US" dirty="0">
              <a:solidFill>
                <a:srgbClr val="D4D4D4"/>
              </a:solidFill>
              <a:latin typeface="Consolas" panose="020B0609020204030204" pitchFamily="49" charset="0"/>
            </a:endParaRPr>
          </a:p>
          <a:p>
            <a:r>
              <a:rPr lang="en-US" dirty="0">
                <a:solidFill>
                  <a:schemeClr val="bg2">
                    <a:lumMod val="25000"/>
                  </a:schemeClr>
                </a:solidFill>
                <a:latin typeface="Consolas" panose="020B0609020204030204" pitchFamily="49" charset="0"/>
              </a:rPr>
              <a:t>&gt;&gt;&gt; bool(</a:t>
            </a:r>
            <a:r>
              <a:rPr lang="en-US" dirty="0" err="1">
                <a:solidFill>
                  <a:schemeClr val="bg2">
                    <a:lumMod val="25000"/>
                  </a:schemeClr>
                </a:solidFill>
                <a:latin typeface="Consolas" panose="020B0609020204030204" pitchFamily="49" charset="0"/>
              </a:rPr>
              <a:t>country.startswith</a:t>
            </a:r>
            <a:r>
              <a:rPr lang="en-US" dirty="0">
                <a:solidFill>
                  <a:schemeClr val="bg2">
                    <a:lumMod val="25000"/>
                  </a:schemeClr>
                </a:solidFill>
                <a:latin typeface="Consolas" panose="020B0609020204030204" pitchFamily="49" charset="0"/>
              </a:rPr>
              <a:t>(</a:t>
            </a:r>
            <a:r>
              <a:rPr lang="en-US" dirty="0">
                <a:solidFill>
                  <a:srgbClr val="CE9178"/>
                </a:solidFill>
                <a:latin typeface="Consolas" panose="020B0609020204030204" pitchFamily="49" charset="0"/>
              </a:rPr>
              <a:t>"Un"</a:t>
            </a:r>
            <a:r>
              <a:rPr lang="en-US" dirty="0">
                <a:solidFill>
                  <a:schemeClr val="bg2">
                    <a:lumMod val="25000"/>
                  </a:schemeClr>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and</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"State"</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country)</a:t>
            </a:r>
            <a:br>
              <a:rPr lang="en-US" dirty="0">
                <a:solidFill>
                  <a:schemeClr val="bg2">
                    <a:lumMod val="25000"/>
                  </a:schemeClr>
                </a:solidFill>
                <a:latin typeface="Consolas" panose="020B0609020204030204" pitchFamily="49" charset="0"/>
              </a:rPr>
            </a:br>
            <a:r>
              <a:rPr lang="en-US" dirty="0">
                <a:solidFill>
                  <a:schemeClr val="bg2">
                    <a:lumMod val="25000"/>
                  </a:schemeClr>
                </a:solidFill>
                <a:latin typeface="Consolas" panose="020B0609020204030204" pitchFamily="49" charset="0"/>
              </a:rPr>
              <a:t>True</a:t>
            </a:r>
          </a:p>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bool(x &lt;=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&gt;=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False</a:t>
            </a:r>
          </a:p>
          <a:p>
            <a:br>
              <a:rPr lang="en-US" b="0" dirty="0">
                <a:solidFill>
                  <a:srgbClr val="D4D4D4"/>
                </a:solidFill>
                <a:effectLst/>
                <a:latin typeface="Consolas" panose="020B0609020204030204" pitchFamily="49" charset="0"/>
              </a:rPr>
            </a:br>
            <a:r>
              <a:rPr lang="en-US" b="0" dirty="0">
                <a:solidFill>
                  <a:schemeClr val="bg2">
                    <a:lumMod val="25000"/>
                  </a:schemeClr>
                </a:solidFill>
                <a:effectLst/>
                <a:latin typeface="Consolas" panose="020B0609020204030204" pitchFamily="49" charset="0"/>
              </a:rPr>
              <a:t>&gt;&gt;&gt; </a:t>
            </a:r>
            <a:r>
              <a:rPr lang="en-US" b="0" dirty="0" err="1">
                <a:solidFill>
                  <a:schemeClr val="bg2">
                    <a:lumMod val="25000"/>
                  </a:schemeClr>
                </a:solidFill>
                <a:effectLst/>
                <a:latin typeface="Consolas" panose="020B0609020204030204" pitchFamily="49" charset="0"/>
              </a:rPr>
              <a:t>ssn</a:t>
            </a:r>
            <a:r>
              <a:rPr lang="en-US" b="0" dirty="0">
                <a:solidFill>
                  <a:schemeClr val="bg2">
                    <a:lumMod val="25000"/>
                  </a:schemeClr>
                </a:solidFill>
                <a:effectLst/>
                <a:latin typeface="Consolas" panose="020B0609020204030204" pitchFamily="49" charset="0"/>
              </a:rPr>
              <a:t> = </a:t>
            </a:r>
            <a:r>
              <a:rPr lang="en-US" b="0" dirty="0">
                <a:solidFill>
                  <a:srgbClr val="CE9178"/>
                </a:solidFill>
                <a:effectLst/>
                <a:latin typeface="Consolas" panose="020B0609020204030204" pitchFamily="49" charset="0"/>
              </a:rPr>
              <a:t>"123-45-6789"</a:t>
            </a:r>
            <a:endParaRPr lang="en-US" dirty="0">
              <a:solidFill>
                <a:srgbClr val="D4D4D4"/>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bool(</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ssn.isalpha</a:t>
            </a:r>
            <a:r>
              <a:rPr lang="en-US" b="0" dirty="0">
                <a:solidFill>
                  <a:schemeClr val="bg2">
                    <a:lumMod val="25000"/>
                  </a:schemeClr>
                </a:solidFill>
                <a:effectLst/>
                <a:latin typeface="Consolas" panose="020B0609020204030204" pitchFamily="49" charset="0"/>
              </a:rPr>
              <a:t>() </a:t>
            </a:r>
            <a:r>
              <a:rPr lang="en-US" b="0" dirty="0">
                <a:solidFill>
                  <a:srgbClr val="569CD6"/>
                </a:solidFill>
                <a:effectLst/>
                <a:latin typeface="Consolas" panose="020B0609020204030204" pitchFamily="49" charset="0"/>
              </a:rPr>
              <a:t>and not</a:t>
            </a:r>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len</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ssn</a:t>
            </a:r>
            <a:r>
              <a:rPr lang="en-US" b="0" dirty="0">
                <a:solidFill>
                  <a:schemeClr val="bg2">
                    <a:lumMod val="25000"/>
                  </a:schemeClr>
                </a:solidFill>
                <a:effectLst/>
                <a:latin typeface="Consolas" panose="020B0609020204030204" pitchFamily="49" charset="0"/>
              </a:rPr>
              <a:t>) &gt; 11)</a:t>
            </a:r>
          </a:p>
          <a:p>
            <a:r>
              <a:rPr lang="en-US" dirty="0">
                <a:solidFill>
                  <a:schemeClr val="bg2">
                    <a:lumMod val="25000"/>
                  </a:schemeClr>
                </a:solidFill>
                <a:latin typeface="Consolas" panose="020B0609020204030204" pitchFamily="49" charset="0"/>
              </a:rPr>
              <a:t>True</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p:txBody>
      </p:sp>
      <p:cxnSp>
        <p:nvCxnSpPr>
          <p:cNvPr id="6" name="Straight Connector 5">
            <a:extLst>
              <a:ext uri="{FF2B5EF4-FFF2-40B4-BE49-F238E27FC236}">
                <a16:creationId xmlns:a16="http://schemas.microsoft.com/office/drawing/2014/main" id="{CA481E2B-AE40-E5AE-FDFC-4D6F95291034}"/>
              </a:ext>
            </a:extLst>
          </p:cNvPr>
          <p:cNvCxnSpPr/>
          <p:nvPr/>
        </p:nvCxnSpPr>
        <p:spPr bwMode="auto">
          <a:xfrm>
            <a:off x="1752600" y="2971800"/>
            <a:ext cx="28194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55CC8481-A804-6536-E303-72F7845B2349}"/>
              </a:ext>
            </a:extLst>
          </p:cNvPr>
          <p:cNvCxnSpPr/>
          <p:nvPr/>
        </p:nvCxnSpPr>
        <p:spPr bwMode="auto">
          <a:xfrm>
            <a:off x="5410200" y="2971800"/>
            <a:ext cx="21336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A9F806CA-EC74-553B-DAB8-3EED950485C9}"/>
              </a:ext>
            </a:extLst>
          </p:cNvPr>
          <p:cNvCxnSpPr/>
          <p:nvPr/>
        </p:nvCxnSpPr>
        <p:spPr bwMode="auto">
          <a:xfrm>
            <a:off x="2895600" y="4038323"/>
            <a:ext cx="9144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0E82CCC3-9C3F-EAC0-F7FD-69704F8B3355}"/>
              </a:ext>
            </a:extLst>
          </p:cNvPr>
          <p:cNvCxnSpPr/>
          <p:nvPr/>
        </p:nvCxnSpPr>
        <p:spPr bwMode="auto">
          <a:xfrm>
            <a:off x="1676400" y="4038323"/>
            <a:ext cx="8382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48D9DB48-BBA9-C3A5-DB80-61B2B77442A2}"/>
              </a:ext>
            </a:extLst>
          </p:cNvPr>
          <p:cNvCxnSpPr/>
          <p:nvPr/>
        </p:nvCxnSpPr>
        <p:spPr bwMode="auto">
          <a:xfrm>
            <a:off x="1676400" y="5134882"/>
            <a:ext cx="21336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4B3EB596-8139-FE71-11C8-39C4E2D6C8B1}"/>
              </a:ext>
            </a:extLst>
          </p:cNvPr>
          <p:cNvCxnSpPr/>
          <p:nvPr/>
        </p:nvCxnSpPr>
        <p:spPr bwMode="auto">
          <a:xfrm>
            <a:off x="4419600" y="5134882"/>
            <a:ext cx="2067412"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8954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FC84B-C647-EE18-3C01-AB1F29D2244A}"/>
              </a:ext>
            </a:extLst>
          </p:cNvPr>
          <p:cNvSpPr txBox="1"/>
          <p:nvPr/>
        </p:nvSpPr>
        <p:spPr>
          <a:xfrm>
            <a:off x="457200" y="1806476"/>
            <a:ext cx="7543800" cy="4247317"/>
          </a:xfrm>
          <a:prstGeom prst="rect">
            <a:avLst/>
          </a:prstGeom>
          <a:noFill/>
        </p:spPr>
        <p:txBody>
          <a:bodyPr wrap="square">
            <a:spAutoFit/>
          </a:bodyPr>
          <a:lstStyle/>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(x &gt;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&lt;=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True</a:t>
            </a:r>
            <a:endParaRPr lang="en-US" dirty="0">
              <a:solidFill>
                <a:srgbClr val="D4D4D4"/>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x &lt;= </a:t>
            </a:r>
            <a:r>
              <a:rPr lang="en-US" b="0" dirty="0">
                <a:solidFill>
                  <a:srgbClr val="B5CEA8"/>
                </a:solidFill>
                <a:effectLst/>
                <a:latin typeface="Consolas" panose="020B0609020204030204" pitchFamily="49" charset="0"/>
              </a:rPr>
              <a:t>10  </a:t>
            </a:r>
            <a:endParaRPr lang="en-US" b="0" dirty="0">
              <a:solidFill>
                <a:schemeClr val="bg2">
                  <a:lumMod val="25000"/>
                </a:schemeClr>
              </a:solidFill>
              <a:effectLst/>
              <a:latin typeface="Consolas" panose="020B0609020204030204" pitchFamily="49" charset="0"/>
            </a:endParaRPr>
          </a:p>
          <a:p>
            <a:r>
              <a:rPr lang="en-US" dirty="0">
                <a:solidFill>
                  <a:schemeClr val="bg2">
                    <a:lumMod val="25000"/>
                  </a:schemeClr>
                </a:solidFill>
                <a:latin typeface="Consolas" panose="020B0609020204030204" pitchFamily="49" charset="0"/>
              </a:rPr>
              <a:t>True</a:t>
            </a: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br>
              <a:rPr lang="en-US" dirty="0">
                <a:solidFill>
                  <a:schemeClr val="bg2">
                    <a:lumMod val="25000"/>
                  </a:schemeClr>
                </a:solidFill>
                <a:latin typeface="Consolas" panose="020B0609020204030204" pitchFamily="49" charset="0"/>
              </a:rPr>
            </a:br>
            <a:endParaRPr lang="en-US" dirty="0">
              <a:solidFill>
                <a:schemeClr val="bg2">
                  <a:lumMod val="25000"/>
                </a:schemeClr>
              </a:solidFill>
              <a:latin typeface="Consolas" panose="020B0609020204030204" pitchFamily="49" charset="0"/>
            </a:endParaRPr>
          </a:p>
          <a:p>
            <a:endParaRPr lang="en-US" b="0" dirty="0">
              <a:solidFill>
                <a:schemeClr val="bg2">
                  <a:lumMod val="25000"/>
                </a:schemeClr>
              </a:solidFill>
              <a:effectLst/>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&lt;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&gt;=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False</a:t>
            </a:r>
            <a:endParaRPr lang="en-US" dirty="0">
              <a:solidFill>
                <a:schemeClr val="bg2">
                  <a:lumMod val="25000"/>
                </a:schemeClr>
              </a:solidFill>
              <a:latin typeface="Consolas" panose="020B0609020204030204" pitchFamily="49" charset="0"/>
            </a:endParaRPr>
          </a:p>
        </p:txBody>
      </p:sp>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p:txBody>
          <a:bodyPr/>
          <a:lstStyle/>
          <a:p>
            <a:pPr eaLnBrk="1" hangingPunct="1">
              <a:defRPr/>
            </a:pPr>
            <a:r>
              <a:rPr lang="en-US" dirty="0">
                <a:ea typeface="ＭＳ Ｐゴシック" pitchFamily="34" charset="-128"/>
              </a:rPr>
              <a:t>Chaining comparison to replace 'and'</a:t>
            </a: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cxnSp>
        <p:nvCxnSpPr>
          <p:cNvPr id="6" name="Straight Arrow Connector 5">
            <a:extLst>
              <a:ext uri="{FF2B5EF4-FFF2-40B4-BE49-F238E27FC236}">
                <a16:creationId xmlns:a16="http://schemas.microsoft.com/office/drawing/2014/main" id="{098336AF-E06A-83CC-7968-0856081B08EF}"/>
              </a:ext>
            </a:extLst>
          </p:cNvPr>
          <p:cNvCxnSpPr>
            <a:cxnSpLocks/>
          </p:cNvCxnSpPr>
          <p:nvPr/>
        </p:nvCxnSpPr>
        <p:spPr bwMode="auto">
          <a:xfrm>
            <a:off x="762000" y="1112520"/>
            <a:ext cx="6324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9A0E369-ACE8-F5D4-8A16-46C8BAB0F8E0}"/>
              </a:ext>
            </a:extLst>
          </p:cNvPr>
          <p:cNvCxnSpPr>
            <a:cxnSpLocks/>
          </p:cNvCxnSpPr>
          <p:nvPr/>
        </p:nvCxnSpPr>
        <p:spPr bwMode="auto">
          <a:xfrm>
            <a:off x="2286000" y="9296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0774208-305A-B0D0-EE33-FABBB412477C}"/>
              </a:ext>
            </a:extLst>
          </p:cNvPr>
          <p:cNvCxnSpPr>
            <a:cxnSpLocks/>
          </p:cNvCxnSpPr>
          <p:nvPr/>
        </p:nvCxnSpPr>
        <p:spPr bwMode="auto">
          <a:xfrm>
            <a:off x="5562600" y="9296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E22731B-57F2-2FB8-7F92-CB0F96A2BFC6}"/>
              </a:ext>
            </a:extLst>
          </p:cNvPr>
          <p:cNvSpPr/>
          <p:nvPr/>
        </p:nvSpPr>
        <p:spPr bwMode="auto">
          <a:xfrm>
            <a:off x="2183104" y="99822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4238EEBA-776B-170D-1744-666403CEF4A4}"/>
              </a:ext>
            </a:extLst>
          </p:cNvPr>
          <p:cNvCxnSpPr>
            <a:cxnSpLocks/>
          </p:cNvCxnSpPr>
          <p:nvPr/>
        </p:nvCxnSpPr>
        <p:spPr bwMode="auto">
          <a:xfrm flipV="1">
            <a:off x="2411704" y="1112520"/>
            <a:ext cx="3227096"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D7ED7002-926D-0F26-4E3E-239255A9A462}"/>
              </a:ext>
            </a:extLst>
          </p:cNvPr>
          <p:cNvSpPr/>
          <p:nvPr/>
        </p:nvSpPr>
        <p:spPr bwMode="auto">
          <a:xfrm>
            <a:off x="5453030" y="998220"/>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5014E32E-6F62-7C25-298E-B1871A0F2726}"/>
              </a:ext>
            </a:extLst>
          </p:cNvPr>
          <p:cNvSpPr txBox="1"/>
          <p:nvPr/>
        </p:nvSpPr>
        <p:spPr>
          <a:xfrm>
            <a:off x="2133600" y="1295400"/>
            <a:ext cx="3647152" cy="369332"/>
          </a:xfrm>
          <a:prstGeom prst="rect">
            <a:avLst/>
          </a:prstGeom>
          <a:noFill/>
        </p:spPr>
        <p:txBody>
          <a:bodyPr wrap="none" rtlCol="0">
            <a:spAutoFit/>
          </a:bodyPr>
          <a:lstStyle/>
          <a:p>
            <a:r>
              <a:rPr lang="en-US" dirty="0"/>
              <a:t>0                                                10</a:t>
            </a:r>
          </a:p>
        </p:txBody>
      </p:sp>
      <p:cxnSp>
        <p:nvCxnSpPr>
          <p:cNvPr id="16" name="Straight Arrow Connector 15">
            <a:extLst>
              <a:ext uri="{FF2B5EF4-FFF2-40B4-BE49-F238E27FC236}">
                <a16:creationId xmlns:a16="http://schemas.microsoft.com/office/drawing/2014/main" id="{38711989-F46F-6A13-38E6-08EE881F8030}"/>
              </a:ext>
            </a:extLst>
          </p:cNvPr>
          <p:cNvCxnSpPr>
            <a:cxnSpLocks/>
          </p:cNvCxnSpPr>
          <p:nvPr/>
        </p:nvCxnSpPr>
        <p:spPr bwMode="auto">
          <a:xfrm>
            <a:off x="685800" y="4553188"/>
            <a:ext cx="63246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76DB534-3B12-43E6-B206-906DE0D71248}"/>
              </a:ext>
            </a:extLst>
          </p:cNvPr>
          <p:cNvCxnSpPr>
            <a:cxnSpLocks/>
          </p:cNvCxnSpPr>
          <p:nvPr/>
        </p:nvCxnSpPr>
        <p:spPr bwMode="auto">
          <a:xfrm>
            <a:off x="2209800" y="4370308"/>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C9B0715-C865-F7ED-4193-9585AF3B1849}"/>
              </a:ext>
            </a:extLst>
          </p:cNvPr>
          <p:cNvCxnSpPr>
            <a:cxnSpLocks/>
          </p:cNvCxnSpPr>
          <p:nvPr/>
        </p:nvCxnSpPr>
        <p:spPr bwMode="auto">
          <a:xfrm>
            <a:off x="5486400" y="4370308"/>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52B29A19-AE7F-73E1-7FB9-3E38BCCE1585}"/>
              </a:ext>
            </a:extLst>
          </p:cNvPr>
          <p:cNvSpPr/>
          <p:nvPr/>
        </p:nvSpPr>
        <p:spPr bwMode="auto">
          <a:xfrm>
            <a:off x="2106904" y="4438888"/>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Connector 19">
            <a:extLst>
              <a:ext uri="{FF2B5EF4-FFF2-40B4-BE49-F238E27FC236}">
                <a16:creationId xmlns:a16="http://schemas.microsoft.com/office/drawing/2014/main" id="{E4A71FF0-2F7A-8245-DA71-8E28A57D61A2}"/>
              </a:ext>
            </a:extLst>
          </p:cNvPr>
          <p:cNvCxnSpPr>
            <a:cxnSpLocks/>
          </p:cNvCxnSpPr>
          <p:nvPr/>
        </p:nvCxnSpPr>
        <p:spPr bwMode="auto">
          <a:xfrm>
            <a:off x="546748" y="4553188"/>
            <a:ext cx="1550696" cy="0"/>
          </a:xfrm>
          <a:prstGeom prst="line">
            <a:avLst/>
          </a:prstGeom>
          <a:solidFill>
            <a:schemeClr val="bg1"/>
          </a:solidFill>
          <a:ln w="38100" cap="flat" cmpd="sng" algn="ctr">
            <a:solidFill>
              <a:srgbClr val="FF0066"/>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0">
            <a:extLst>
              <a:ext uri="{FF2B5EF4-FFF2-40B4-BE49-F238E27FC236}">
                <a16:creationId xmlns:a16="http://schemas.microsoft.com/office/drawing/2014/main" id="{06C74EFD-F295-3EA8-0034-6C316ED4EFA2}"/>
              </a:ext>
            </a:extLst>
          </p:cNvPr>
          <p:cNvSpPr/>
          <p:nvPr/>
        </p:nvSpPr>
        <p:spPr bwMode="auto">
          <a:xfrm>
            <a:off x="5376830" y="4446296"/>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FC0DD9A6-6963-117F-A44E-58B316301A14}"/>
              </a:ext>
            </a:extLst>
          </p:cNvPr>
          <p:cNvSpPr txBox="1"/>
          <p:nvPr/>
        </p:nvSpPr>
        <p:spPr>
          <a:xfrm>
            <a:off x="2057400" y="4736068"/>
            <a:ext cx="3647152" cy="369332"/>
          </a:xfrm>
          <a:prstGeom prst="rect">
            <a:avLst/>
          </a:prstGeom>
          <a:noFill/>
        </p:spPr>
        <p:txBody>
          <a:bodyPr wrap="none" rtlCol="0">
            <a:spAutoFit/>
          </a:bodyPr>
          <a:lstStyle/>
          <a:p>
            <a:r>
              <a:rPr lang="en-US" dirty="0"/>
              <a:t>0                                                10</a:t>
            </a:r>
          </a:p>
        </p:txBody>
      </p:sp>
      <p:cxnSp>
        <p:nvCxnSpPr>
          <p:cNvPr id="24" name="Straight Connector 23">
            <a:extLst>
              <a:ext uri="{FF2B5EF4-FFF2-40B4-BE49-F238E27FC236}">
                <a16:creationId xmlns:a16="http://schemas.microsoft.com/office/drawing/2014/main" id="{53A01F25-1938-30D6-9098-6363ACDA5845}"/>
              </a:ext>
            </a:extLst>
          </p:cNvPr>
          <p:cNvCxnSpPr>
            <a:cxnSpLocks/>
          </p:cNvCxnSpPr>
          <p:nvPr/>
        </p:nvCxnSpPr>
        <p:spPr bwMode="auto">
          <a:xfrm>
            <a:off x="5561498" y="4558652"/>
            <a:ext cx="1448902" cy="0"/>
          </a:xfrm>
          <a:prstGeom prst="line">
            <a:avLst/>
          </a:prstGeom>
          <a:solidFill>
            <a:schemeClr val="bg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D06CE664-CB00-A5A6-036C-63D9B48D22CF}"/>
              </a:ext>
            </a:extLst>
          </p:cNvPr>
          <p:cNvCxnSpPr/>
          <p:nvPr/>
        </p:nvCxnSpPr>
        <p:spPr bwMode="auto">
          <a:xfrm flipH="1" flipV="1">
            <a:off x="3962400" y="2590800"/>
            <a:ext cx="685800" cy="76200"/>
          </a:xfrm>
          <a:prstGeom prst="straightConnector1">
            <a:avLst/>
          </a:prstGeom>
          <a:ln w="1905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B8BBD601-DF99-6EC8-451B-73ABC2C22D25}"/>
              </a:ext>
            </a:extLst>
          </p:cNvPr>
          <p:cNvCxnSpPr/>
          <p:nvPr/>
        </p:nvCxnSpPr>
        <p:spPr bwMode="auto">
          <a:xfrm flipH="1">
            <a:off x="2743200" y="2743200"/>
            <a:ext cx="1905000" cy="304800"/>
          </a:xfrm>
          <a:prstGeom prst="straightConnector1">
            <a:avLst/>
          </a:prstGeom>
          <a:ln w="19050">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6DA3ED56-2CCE-CB67-8A11-B60946090DBF}"/>
              </a:ext>
            </a:extLst>
          </p:cNvPr>
          <p:cNvSpPr txBox="1"/>
          <p:nvPr/>
        </p:nvSpPr>
        <p:spPr>
          <a:xfrm>
            <a:off x="4648200" y="2527948"/>
            <a:ext cx="1261884" cy="369332"/>
          </a:xfrm>
          <a:prstGeom prst="rect">
            <a:avLst/>
          </a:prstGeom>
          <a:noFill/>
        </p:spPr>
        <p:txBody>
          <a:bodyPr wrap="none" rtlCol="0">
            <a:spAutoFit/>
          </a:bodyPr>
          <a:lstStyle/>
          <a:p>
            <a:r>
              <a:rPr lang="en-US" dirty="0">
                <a:solidFill>
                  <a:srgbClr val="C00000"/>
                </a:solidFill>
              </a:rPr>
              <a:t>Equivalent</a:t>
            </a:r>
          </a:p>
        </p:txBody>
      </p:sp>
    </p:spTree>
    <p:extLst>
      <p:ext uri="{BB962C8B-B14F-4D97-AF65-F5344CB8AC3E}">
        <p14:creationId xmlns:p14="http://schemas.microsoft.com/office/powerpoint/2010/main" val="336014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p:txBody>
          <a:bodyPr>
            <a:normAutofit fontScale="90000"/>
          </a:bodyPr>
          <a:lstStyle/>
          <a:p>
            <a:pPr eaLnBrk="1" hangingPunct="1">
              <a:defRPr/>
            </a:pPr>
            <a:r>
              <a:rPr lang="en-US" dirty="0">
                <a:ea typeface="ＭＳ Ｐゴシック" pitchFamily="34" charset="-128"/>
              </a:rPr>
              <a:t>Using operators in conditions</a:t>
            </a:r>
          </a:p>
        </p:txBody>
      </p:sp>
      <p:sp>
        <p:nvSpPr>
          <p:cNvPr id="251906" name="Rectangle 2">
            <a:extLst>
              <a:ext uri="{FF2B5EF4-FFF2-40B4-BE49-F238E27FC236}">
                <a16:creationId xmlns:a16="http://schemas.microsoft.com/office/drawing/2014/main" id="{B70D2A4A-74EC-20C5-A4C6-83C51E20D68E}"/>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4F2FC84B-C647-EE18-3C01-AB1F29D2244A}"/>
              </a:ext>
            </a:extLst>
          </p:cNvPr>
          <p:cNvSpPr txBox="1"/>
          <p:nvPr/>
        </p:nvSpPr>
        <p:spPr>
          <a:xfrm>
            <a:off x="381000" y="1219200"/>
            <a:ext cx="7924800" cy="5078313"/>
          </a:xfrm>
          <a:prstGeom prst="rect">
            <a:avLst/>
          </a:prstGeom>
          <a:noFill/>
        </p:spPr>
        <p:txBody>
          <a:bodyPr wrap="square">
            <a:spAutoFit/>
          </a:bodyPr>
          <a:lstStyle/>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weight &lt; </a:t>
            </a:r>
            <a:r>
              <a:rPr lang="en-US" b="0" dirty="0">
                <a:solidFill>
                  <a:srgbClr val="B5CEA8"/>
                </a:solidFill>
                <a:effectLst/>
                <a:latin typeface="Consolas" panose="020B0609020204030204" pitchFamily="49" charset="0"/>
              </a:rPr>
              <a:t>40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age &lt;= </a:t>
            </a:r>
            <a:r>
              <a:rPr lang="en-US" b="0" dirty="0">
                <a:solidFill>
                  <a:srgbClr val="B5CEA8"/>
                </a:solidFill>
                <a:effectLst/>
                <a:latin typeface="Consolas" panose="020B0609020204030204" pitchFamily="49" charset="0"/>
              </a:rPr>
              <a:t>5</a:t>
            </a:r>
            <a:r>
              <a:rPr lang="en-US" b="0" dirty="0">
                <a:solidFill>
                  <a:schemeClr val="bg2">
                    <a:lumMod val="25000"/>
                  </a:schemeClr>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"booster"</a:t>
            </a:r>
          </a:p>
          <a:p>
            <a:r>
              <a:rPr lang="en-US" b="0" dirty="0" err="1">
                <a:solidFill>
                  <a:srgbClr val="569CD6"/>
                </a:solidFill>
                <a:effectLst/>
                <a:latin typeface="Consolas" panose="020B0609020204030204" pitchFamily="49" charset="0"/>
              </a:rPr>
              <a:t>elif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age &lt;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"high chair"</a:t>
            </a:r>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vowels = [</a:t>
            </a:r>
            <a:r>
              <a:rPr lang="en-US" b="0" dirty="0">
                <a:solidFill>
                  <a:srgbClr val="CE9178"/>
                </a:solidFill>
                <a:effectLst/>
                <a:latin typeface="Consolas" panose="020B0609020204030204" pitchFamily="49" charset="0"/>
              </a:rPr>
              <a:t>"a"</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"e"</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a:t>
            </a:r>
            <a:r>
              <a:rPr lang="en-US" b="0" dirty="0">
                <a:solidFill>
                  <a:srgbClr val="CE9178"/>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a:t>
            </a:r>
            <a:r>
              <a:rPr lang="en-US" dirty="0">
                <a:solidFill>
                  <a:schemeClr val="bg2">
                    <a:lumMod val="25000"/>
                  </a:schemeClr>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char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vowels</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dirty="0">
                <a:solidFill>
                  <a:schemeClr val="bg2">
                    <a:lumMod val="25000"/>
                  </a:schemeClr>
                </a:solidFill>
                <a:latin typeface="Consolas" panose="020B0609020204030204" pitchFamily="49" charset="0"/>
              </a:rPr>
              <a:t>char == </a:t>
            </a:r>
            <a:r>
              <a:rPr lang="en-US" b="0" dirty="0">
                <a:solidFill>
                  <a:srgbClr val="CE9178"/>
                </a:solidFill>
                <a:effectLst/>
                <a:latin typeface="Consolas" panose="020B0609020204030204" pitchFamily="49" charset="0"/>
              </a:rPr>
              <a:t>"#"</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vowel_hash_list.append</a:t>
            </a:r>
            <a:r>
              <a:rPr lang="en-US" b="0" dirty="0">
                <a:solidFill>
                  <a:schemeClr val="bg2">
                    <a:lumMod val="25000"/>
                  </a:schemeClr>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char</a:t>
            </a:r>
            <a:r>
              <a:rPr lang="en-US" b="0" dirty="0">
                <a:solidFill>
                  <a:schemeClr val="bg2">
                    <a:lumMod val="25000"/>
                  </a:schemeClr>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chemeClr val="bg2">
                    <a:lumMod val="25000"/>
                  </a:schemeClr>
                </a:solidFill>
                <a:effectLst/>
                <a:latin typeface="Consolas" panose="020B0609020204030204" pitchFamily="49" charset="0"/>
              </a:rPr>
              <a:t>my_files</a:t>
            </a:r>
            <a:r>
              <a:rPr lang="en-US" b="0" dirty="0">
                <a:solidFill>
                  <a:schemeClr val="bg2">
                    <a:lumMod val="25000"/>
                  </a:schemeClr>
                </a:solidFill>
                <a:effectLst/>
                <a:latin typeface="Consolas" panose="020B0609020204030204" pitchFamily="49" charset="0"/>
              </a:rPr>
              <a:t> = </a:t>
            </a:r>
            <a:r>
              <a:rPr lang="en-US" b="0" dirty="0" err="1">
                <a:solidFill>
                  <a:schemeClr val="bg2">
                    <a:lumMod val="25000"/>
                  </a:schemeClr>
                </a:solidFill>
                <a:effectLst/>
                <a:latin typeface="Consolas" panose="020B0609020204030204" pitchFamily="49" charset="0"/>
              </a:rPr>
              <a:t>os.listdir</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dirty="0" err="1">
                <a:solidFill>
                  <a:schemeClr val="bg2">
                    <a:lumMod val="25000"/>
                  </a:schemeClr>
                </a:solidFill>
                <a:latin typeface="Consolas" panose="020B0609020204030204" pitchFamily="49" charset="0"/>
              </a:rPr>
              <a:t>my_files</a:t>
            </a:r>
            <a:r>
              <a:rPr lang="en-US" dirty="0">
                <a:solidFill>
                  <a:schemeClr val="bg2">
                    <a:lumMod val="25000"/>
                  </a:schemeClr>
                </a:solidFill>
                <a:latin typeface="Consolas" panose="020B0609020204030204" pitchFamily="49" charset="0"/>
              </a:rPr>
              <a:t>:</a:t>
            </a:r>
          </a:p>
          <a:p>
            <a:r>
              <a:rPr lang="en-US" b="0" dirty="0">
                <a:solidFill>
                  <a:srgbClr val="D4D4D4"/>
                </a:solidFill>
                <a:effectLst/>
                <a:latin typeface="Consolas" panose="020B0609020204030204" pitchFamily="49" charset="0"/>
              </a:rPr>
              <a:t>    </a:t>
            </a:r>
            <a:r>
              <a:rPr lang="en-US" dirty="0">
                <a:solidFill>
                  <a:schemeClr val="bg2">
                    <a:lumMod val="25000"/>
                  </a:schemeClr>
                </a:solidFill>
                <a:latin typeface="Consolas" panose="020B0609020204030204" pitchFamily="49" charset="0"/>
              </a:rPr>
              <a:t>print(</a:t>
            </a:r>
            <a:r>
              <a:rPr lang="en-US" b="0" dirty="0">
                <a:solidFill>
                  <a:srgbClr val="569CD6"/>
                </a:solidFill>
                <a:effectLst/>
                <a:latin typeface="Consolas" panose="020B0609020204030204" pitchFamily="49" charset="0"/>
              </a:rPr>
              <a:t>f</a:t>
            </a:r>
            <a:r>
              <a:rPr lang="en-US" b="0" dirty="0">
                <a:solidFill>
                  <a:srgbClr val="CE9178"/>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dirty="0" err="1">
                <a:solidFill>
                  <a:schemeClr val="bg2">
                    <a:lumMod val="25000"/>
                  </a:schemeClr>
                </a:solidFill>
                <a:latin typeface="Consolas" panose="020B0609020204030204" pitchFamily="49" charset="0"/>
              </a:rPr>
              <a:t>out_dir</a:t>
            </a:r>
            <a:r>
              <a:rPr lang="en-US" dirty="0">
                <a:solidFill>
                  <a:schemeClr val="bg2">
                    <a:lumMod val="25000"/>
                  </a:schemeClr>
                </a:solidFill>
                <a:latin typeface="Consolas" panose="020B0609020204030204" pitchFamily="49" charset="0"/>
              </a:rPr>
              <a:t>} </a:t>
            </a:r>
            <a:r>
              <a:rPr lang="en-US" b="0" dirty="0">
                <a:solidFill>
                  <a:srgbClr val="CE9178"/>
                </a:solidFill>
                <a:effectLst/>
                <a:latin typeface="Consolas" panose="020B0609020204030204" pitchFamily="49" charset="0"/>
              </a:rPr>
              <a:t>is empty."</a:t>
            </a:r>
            <a:r>
              <a:rPr lang="en-US" dirty="0">
                <a:solidFill>
                  <a:schemeClr val="bg2">
                    <a:lumMod val="25000"/>
                  </a:schemeClr>
                </a:solidFill>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os.path.exists</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os.mkdir</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p:txBody>
      </p:sp>
    </p:spTree>
    <p:extLst>
      <p:ext uri="{BB962C8B-B14F-4D97-AF65-F5344CB8AC3E}">
        <p14:creationId xmlns:p14="http://schemas.microsoft.com/office/powerpoint/2010/main" val="182842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A66C-0CEF-7EF2-DC72-C5ADF4FCAD77}"/>
              </a:ext>
            </a:extLst>
          </p:cNvPr>
          <p:cNvSpPr>
            <a:spLocks noGrp="1"/>
          </p:cNvSpPr>
          <p:nvPr>
            <p:ph type="title"/>
          </p:nvPr>
        </p:nvSpPr>
        <p:spPr/>
        <p:txBody>
          <a:bodyPr/>
          <a:lstStyle/>
          <a:p>
            <a:pPr>
              <a:defRPr/>
            </a:pPr>
            <a:r>
              <a:rPr lang="en-US" sz="3600" dirty="0">
                <a:ea typeface="ＭＳ Ｐゴシック" charset="0"/>
              </a:rPr>
              <a:t>Take-aways</a:t>
            </a:r>
          </a:p>
        </p:txBody>
      </p:sp>
      <p:sp>
        <p:nvSpPr>
          <p:cNvPr id="3" name="Content Placeholder 2">
            <a:extLst>
              <a:ext uri="{FF2B5EF4-FFF2-40B4-BE49-F238E27FC236}">
                <a16:creationId xmlns:a16="http://schemas.microsoft.com/office/drawing/2014/main" id="{F46E3D6B-4AAE-CBE0-784C-B67585B090EB}"/>
              </a:ext>
            </a:extLst>
          </p:cNvPr>
          <p:cNvSpPr>
            <a:spLocks noGrp="1"/>
          </p:cNvSpPr>
          <p:nvPr>
            <p:ph idx="1"/>
          </p:nvPr>
        </p:nvSpPr>
        <p:spPr/>
        <p:txBody>
          <a:bodyPr/>
          <a:lstStyle/>
          <a:p>
            <a:pPr>
              <a:buFont typeface="Wingdings" panose="05000000000000000000" pitchFamily="2" charset="2"/>
              <a:buChar char="ü"/>
              <a:defRPr/>
            </a:pPr>
            <a:r>
              <a:rPr lang="en-US" sz="2000" dirty="0">
                <a:ea typeface="ＭＳ Ｐゴシック" charset="0"/>
              </a:rPr>
              <a:t>Conditional statements</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Decision-making syntax</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Boolean Expressions</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Comparison operators</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Logical operators</a:t>
            </a:r>
          </a:p>
        </p:txBody>
      </p:sp>
      <p:pic>
        <p:nvPicPr>
          <p:cNvPr id="5" name="Picture 4" descr="A sign on a grass field&#10;&#10;Description automatically generated">
            <a:extLst>
              <a:ext uri="{FF2B5EF4-FFF2-40B4-BE49-F238E27FC236}">
                <a16:creationId xmlns:a16="http://schemas.microsoft.com/office/drawing/2014/main" id="{36D610CD-E07D-796F-DFA5-2C73A74DE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57184" y="857250"/>
            <a:ext cx="6858000" cy="5143500"/>
          </a:xfrm>
          <a:prstGeom prst="rect">
            <a:avLst/>
          </a:prstGeom>
        </p:spPr>
      </p:pic>
      <p:sp>
        <p:nvSpPr>
          <p:cNvPr id="7" name="TextBox 6">
            <a:extLst>
              <a:ext uri="{FF2B5EF4-FFF2-40B4-BE49-F238E27FC236}">
                <a16:creationId xmlns:a16="http://schemas.microsoft.com/office/drawing/2014/main" id="{BB28A287-3448-E561-C43D-05279A8F51BF}"/>
              </a:ext>
            </a:extLst>
          </p:cNvPr>
          <p:cNvSpPr txBox="1"/>
          <p:nvPr/>
        </p:nvSpPr>
        <p:spPr>
          <a:xfrm>
            <a:off x="5231675" y="5105400"/>
            <a:ext cx="2312125" cy="523220"/>
          </a:xfrm>
          <a:prstGeom prst="rect">
            <a:avLst/>
          </a:prstGeom>
          <a:solidFill>
            <a:srgbClr val="DD5245"/>
          </a:solidFill>
        </p:spPr>
        <p:txBody>
          <a:bodyPr wrap="square">
            <a:spAutoFit/>
          </a:bodyPr>
          <a:lstStyle/>
          <a:p>
            <a:r>
              <a:rPr lang="en-US" sz="2800" b="1" dirty="0">
                <a:solidFill>
                  <a:srgbClr val="E3A734"/>
                </a:solidFill>
                <a:ea typeface="ＭＳ Ｐゴシック" charset="0"/>
              </a:rPr>
              <a:t>Take-aways</a:t>
            </a:r>
            <a:endParaRPr lang="en-US" sz="2800" b="1" dirty="0">
              <a:solidFill>
                <a:srgbClr val="E3A73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5C618-0112-1476-4850-01A2CD90C67D}"/>
              </a:ext>
            </a:extLst>
          </p:cNvPr>
          <p:cNvSpPr>
            <a:spLocks noGrp="1"/>
          </p:cNvSpPr>
          <p:nvPr>
            <p:ph type="title"/>
          </p:nvPr>
        </p:nvSpPr>
        <p:spPr>
          <a:xfrm>
            <a:off x="228600" y="2743200"/>
            <a:ext cx="3429000" cy="457200"/>
          </a:xfrm>
        </p:spPr>
        <p:txBody>
          <a:bodyPr/>
          <a:lstStyle/>
          <a:p>
            <a:r>
              <a:rPr lang="en-US" b="1"/>
              <a:t>Common decision-making code mistakes</a:t>
            </a:r>
            <a:br>
              <a:rPr lang="en-US" b="1"/>
            </a:br>
            <a:endParaRPr lang="en-US" dirty="0"/>
          </a:p>
        </p:txBody>
      </p:sp>
      <p:grpSp>
        <p:nvGrpSpPr>
          <p:cNvPr id="3" name="Group 2">
            <a:extLst>
              <a:ext uri="{FF2B5EF4-FFF2-40B4-BE49-F238E27FC236}">
                <a16:creationId xmlns:a16="http://schemas.microsoft.com/office/drawing/2014/main" id="{C1AD2FDE-7DD7-A1E9-FD92-627FEB91FAA8}"/>
              </a:ext>
            </a:extLst>
          </p:cNvPr>
          <p:cNvGrpSpPr/>
          <p:nvPr/>
        </p:nvGrpSpPr>
        <p:grpSpPr>
          <a:xfrm>
            <a:off x="4000500" y="20053"/>
            <a:ext cx="5143500" cy="6858000"/>
            <a:chOff x="4000500" y="20053"/>
            <a:chExt cx="5143500" cy="6858000"/>
          </a:xfrm>
        </p:grpSpPr>
        <p:pic>
          <p:nvPicPr>
            <p:cNvPr id="9" name="Picture 8" descr="A sign on a pole&#10;&#10;Description automatically generated">
              <a:extLst>
                <a:ext uri="{FF2B5EF4-FFF2-40B4-BE49-F238E27FC236}">
                  <a16:creationId xmlns:a16="http://schemas.microsoft.com/office/drawing/2014/main" id="{4AA6410E-4E0E-07FB-4B24-5BED9F8B6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43250" y="877303"/>
              <a:ext cx="6858000" cy="5143500"/>
            </a:xfrm>
            <a:prstGeom prst="rect">
              <a:avLst/>
            </a:prstGeom>
          </p:spPr>
        </p:pic>
        <p:sp>
          <p:nvSpPr>
            <p:cNvPr id="10" name="TextBox 9">
              <a:extLst>
                <a:ext uri="{FF2B5EF4-FFF2-40B4-BE49-F238E27FC236}">
                  <a16:creationId xmlns:a16="http://schemas.microsoft.com/office/drawing/2014/main" id="{293F7ADB-F291-91BE-24FF-C07E756EDA29}"/>
                </a:ext>
              </a:extLst>
            </p:cNvPr>
            <p:cNvSpPr txBox="1"/>
            <p:nvPr/>
          </p:nvSpPr>
          <p:spPr>
            <a:xfrm>
              <a:off x="4381500" y="2209800"/>
              <a:ext cx="2057400" cy="307777"/>
            </a:xfrm>
            <a:prstGeom prst="rect">
              <a:avLst/>
            </a:prstGeom>
            <a:solidFill>
              <a:srgbClr val="B9C2D3"/>
            </a:solidFill>
          </p:spPr>
          <p:txBody>
            <a:bodyPr wrap="square" rtlCol="0">
              <a:spAutoFit/>
            </a:bodyPr>
            <a:lstStyle/>
            <a:p>
              <a:pPr algn="ctr"/>
              <a:r>
                <a:rPr lang="en-US" sz="1400" b="1"/>
                <a:t>COMMON MISTAKES</a:t>
              </a:r>
              <a:endParaRPr lang="en-US" sz="1400" b="1" dirty="0"/>
            </a:p>
          </p:txBody>
        </p:sp>
      </p:grpSp>
      <p:sp>
        <p:nvSpPr>
          <p:cNvPr id="5" name="TextBox 4">
            <a:extLst>
              <a:ext uri="{FF2B5EF4-FFF2-40B4-BE49-F238E27FC236}">
                <a16:creationId xmlns:a16="http://schemas.microsoft.com/office/drawing/2014/main" id="{3E605A05-2AA6-B693-9019-85615367897B}"/>
              </a:ext>
            </a:extLst>
          </p:cNvPr>
          <p:cNvSpPr txBox="1"/>
          <p:nvPr/>
        </p:nvSpPr>
        <p:spPr>
          <a:xfrm>
            <a:off x="381000" y="4051483"/>
            <a:ext cx="3124200" cy="646331"/>
          </a:xfrm>
          <a:prstGeom prst="rect">
            <a:avLst/>
          </a:prstGeom>
          <a:noFill/>
        </p:spPr>
        <p:txBody>
          <a:bodyPr wrap="square">
            <a:spAutoFit/>
          </a:bodyPr>
          <a:lstStyle/>
          <a:p>
            <a:r>
              <a:rPr lang="en-US" dirty="0" err="1"/>
              <a:t>Praemonitus</a:t>
            </a:r>
            <a:r>
              <a:rPr lang="en-US" dirty="0"/>
              <a:t>, </a:t>
            </a:r>
            <a:r>
              <a:rPr lang="en-US" dirty="0" err="1"/>
              <a:t>Praemunitus</a:t>
            </a:r>
            <a:r>
              <a:rPr lang="en-US" dirty="0"/>
              <a:t> </a:t>
            </a:r>
          </a:p>
          <a:p>
            <a:r>
              <a:rPr lang="en-US" dirty="0"/>
              <a:t>–Forewarned is forearmed.</a:t>
            </a:r>
          </a:p>
        </p:txBody>
      </p:sp>
    </p:spTree>
    <p:extLst>
      <p:ext uri="{BB962C8B-B14F-4D97-AF65-F5344CB8AC3E}">
        <p14:creationId xmlns:p14="http://schemas.microsoft.com/office/powerpoint/2010/main" val="276087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AE69-4DE1-9209-286B-E49CC04632ED}"/>
              </a:ext>
            </a:extLst>
          </p:cNvPr>
          <p:cNvSpPr>
            <a:spLocks noGrp="1"/>
          </p:cNvSpPr>
          <p:nvPr>
            <p:ph type="title"/>
          </p:nvPr>
        </p:nvSpPr>
        <p:spPr>
          <a:xfrm>
            <a:off x="152400" y="190500"/>
            <a:ext cx="8686800" cy="457200"/>
          </a:xfrm>
        </p:spPr>
        <p:txBody>
          <a:bodyPr/>
          <a:lstStyle/>
          <a:p>
            <a:r>
              <a:rPr lang="en-US" dirty="0"/>
              <a:t>Conditions</a:t>
            </a:r>
          </a:p>
        </p:txBody>
      </p:sp>
      <p:pic>
        <p:nvPicPr>
          <p:cNvPr id="62466" name="Picture 2" descr="Five Tips for Fixing Broken Data Links in an ArcGIS Pro Project">
            <a:extLst>
              <a:ext uri="{FF2B5EF4-FFF2-40B4-BE49-F238E27FC236}">
                <a16:creationId xmlns:a16="http://schemas.microsoft.com/office/drawing/2014/main" id="{28A0A5A5-2C3B-20D3-13CF-9D25F4B06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1" y="1358101"/>
            <a:ext cx="1709812" cy="2562225"/>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Alluvium - Wikipedia">
            <a:extLst>
              <a:ext uri="{FF2B5EF4-FFF2-40B4-BE49-F238E27FC236}">
                <a16:creationId xmlns:a16="http://schemas.microsoft.com/office/drawing/2014/main" id="{07961A9F-22D0-07A0-5ED4-FD7A0D438F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51"/>
          <a:stretch/>
        </p:blipFill>
        <p:spPr bwMode="auto">
          <a:xfrm>
            <a:off x="3721101" y="1358101"/>
            <a:ext cx="3276600" cy="2562224"/>
          </a:xfrm>
          <a:prstGeom prst="rect">
            <a:avLst/>
          </a:prstGeom>
          <a:noFill/>
          <a:extLst>
            <a:ext uri="{909E8E84-426E-40DD-AFC4-6F175D3DCCD1}">
              <a14:hiddenFill xmlns:a14="http://schemas.microsoft.com/office/drawing/2010/main">
                <a:solidFill>
                  <a:srgbClr val="FFFFFF"/>
                </a:solidFill>
              </a14:hiddenFill>
            </a:ext>
          </a:extLst>
        </p:spPr>
      </p:pic>
      <p:pic>
        <p:nvPicPr>
          <p:cNvPr id="62470" name="Picture 6" descr="A rocky trail on the side of a steep, grassy mountain under a blue sky. It's the kind of hike you'd need to prepare for.">
            <a:extLst>
              <a:ext uri="{FF2B5EF4-FFF2-40B4-BE49-F238E27FC236}">
                <a16:creationId xmlns:a16="http://schemas.microsoft.com/office/drawing/2014/main" id="{876CF25A-3C82-9E21-3DA2-76AD03DA023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2400" y="1369873"/>
            <a:ext cx="3416301" cy="2562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7C07CC-AF78-2CA9-449B-C808BAFDD010}"/>
              </a:ext>
            </a:extLst>
          </p:cNvPr>
          <p:cNvSpPr txBox="1"/>
          <p:nvPr/>
        </p:nvSpPr>
        <p:spPr>
          <a:xfrm>
            <a:off x="6845301" y="3981271"/>
            <a:ext cx="2527299" cy="1569660"/>
          </a:xfrm>
          <a:prstGeom prst="rect">
            <a:avLst/>
          </a:prstGeom>
          <a:noFill/>
        </p:spPr>
        <p:txBody>
          <a:bodyPr wrap="square" rtlCol="0">
            <a:spAutoFit/>
          </a:bodyPr>
          <a:lstStyle/>
          <a:p>
            <a:r>
              <a:rPr lang="en-US" sz="1200" dirty="0"/>
              <a:t>IF </a:t>
            </a:r>
            <a:r>
              <a:rPr lang="en-US" sz="1200" b="1" dirty="0"/>
              <a:t>data source is broken </a:t>
            </a:r>
            <a:r>
              <a:rPr lang="en-US" sz="1200" dirty="0"/>
              <a:t>THEN</a:t>
            </a:r>
          </a:p>
          <a:p>
            <a:r>
              <a:rPr lang="en-US" sz="1200" dirty="0"/>
              <a:t>      GET data's server</a:t>
            </a:r>
          </a:p>
          <a:p>
            <a:r>
              <a:rPr lang="en-US" sz="1200" dirty="0"/>
              <a:t>      IF </a:t>
            </a:r>
            <a:r>
              <a:rPr lang="en-US" sz="1200" b="1" dirty="0"/>
              <a:t>server is A </a:t>
            </a:r>
            <a:r>
              <a:rPr lang="en-US" sz="1200" dirty="0"/>
              <a:t>THEN</a:t>
            </a:r>
          </a:p>
          <a:p>
            <a:r>
              <a:rPr lang="en-US" sz="1200" dirty="0"/>
              <a:t>          SET path to Server1</a:t>
            </a:r>
          </a:p>
          <a:p>
            <a:r>
              <a:rPr lang="en-US" sz="1200" dirty="0"/>
              <a:t>      ELSE </a:t>
            </a:r>
          </a:p>
          <a:p>
            <a:r>
              <a:rPr lang="en-US" sz="1200" dirty="0"/>
              <a:t>          SET path to Server2</a:t>
            </a:r>
          </a:p>
          <a:p>
            <a:r>
              <a:rPr lang="en-US" sz="1200" dirty="0"/>
              <a:t>      ENDIF</a:t>
            </a:r>
          </a:p>
          <a:p>
            <a:r>
              <a:rPr lang="en-US" sz="1200" dirty="0"/>
              <a:t>ENDIF</a:t>
            </a:r>
          </a:p>
        </p:txBody>
      </p:sp>
      <p:sp>
        <p:nvSpPr>
          <p:cNvPr id="6" name="TextBox 5">
            <a:extLst>
              <a:ext uri="{FF2B5EF4-FFF2-40B4-BE49-F238E27FC236}">
                <a16:creationId xmlns:a16="http://schemas.microsoft.com/office/drawing/2014/main" id="{BB601424-0871-FB3A-7B19-40893D8287D8}"/>
              </a:ext>
            </a:extLst>
          </p:cNvPr>
          <p:cNvSpPr txBox="1"/>
          <p:nvPr/>
        </p:nvSpPr>
        <p:spPr>
          <a:xfrm>
            <a:off x="3733800" y="3960674"/>
            <a:ext cx="2819400" cy="1754326"/>
          </a:xfrm>
          <a:prstGeom prst="rect">
            <a:avLst/>
          </a:prstGeom>
          <a:noFill/>
        </p:spPr>
        <p:txBody>
          <a:bodyPr wrap="square" rtlCol="0">
            <a:spAutoFit/>
          </a:bodyPr>
          <a:lstStyle/>
          <a:p>
            <a:r>
              <a:rPr lang="en-US" sz="1200" dirty="0"/>
              <a:t>IF </a:t>
            </a:r>
            <a:r>
              <a:rPr lang="en-US" sz="1200" b="1" dirty="0"/>
              <a:t>soil type is top or fill </a:t>
            </a:r>
            <a:r>
              <a:rPr lang="en-US" sz="1200" dirty="0"/>
              <a:t>THEN</a:t>
            </a:r>
          </a:p>
          <a:p>
            <a:r>
              <a:rPr lang="en-US" sz="1200" dirty="0"/>
              <a:t>      SET </a:t>
            </a:r>
            <a:r>
              <a:rPr lang="en-US" sz="1200" dirty="0" err="1"/>
              <a:t>soil_class</a:t>
            </a:r>
            <a:r>
              <a:rPr lang="en-US" sz="1200" dirty="0"/>
              <a:t> to1</a:t>
            </a:r>
          </a:p>
          <a:p>
            <a:r>
              <a:rPr lang="en-US" sz="1200" dirty="0"/>
              <a:t>ELSE IF </a:t>
            </a:r>
            <a:r>
              <a:rPr lang="en-US" sz="1200" b="1" dirty="0"/>
              <a:t>soil type is alluvium </a:t>
            </a:r>
            <a:r>
              <a:rPr lang="en-US" sz="1200" dirty="0"/>
              <a:t>THEN</a:t>
            </a:r>
          </a:p>
          <a:p>
            <a:r>
              <a:rPr lang="en-US" sz="1200" dirty="0"/>
              <a:t>     SET </a:t>
            </a:r>
            <a:r>
              <a:rPr lang="en-US" sz="1200" dirty="0" err="1"/>
              <a:t>soil_class</a:t>
            </a:r>
            <a:r>
              <a:rPr lang="en-US" sz="1200" dirty="0"/>
              <a:t> to 2</a:t>
            </a:r>
          </a:p>
          <a:p>
            <a:r>
              <a:rPr lang="en-US" sz="1200" dirty="0"/>
              <a:t>ELSE IF </a:t>
            </a:r>
            <a:r>
              <a:rPr lang="en-US" sz="1200" b="1" dirty="0"/>
              <a:t>soil type is loess </a:t>
            </a:r>
            <a:r>
              <a:rPr lang="en-US" sz="1200" dirty="0"/>
              <a:t>THEN</a:t>
            </a:r>
          </a:p>
          <a:p>
            <a:r>
              <a:rPr lang="en-US" sz="1200" dirty="0"/>
              <a:t>      SET </a:t>
            </a:r>
            <a:r>
              <a:rPr lang="en-US" sz="1200" dirty="0" err="1"/>
              <a:t>soil_class</a:t>
            </a:r>
            <a:r>
              <a:rPr lang="en-US" sz="1200" dirty="0"/>
              <a:t> to 3</a:t>
            </a:r>
          </a:p>
          <a:p>
            <a:r>
              <a:rPr lang="en-US" sz="1200" dirty="0"/>
              <a:t>ELSE</a:t>
            </a:r>
          </a:p>
          <a:p>
            <a:r>
              <a:rPr lang="en-US" sz="1200" dirty="0"/>
              <a:t>      SET </a:t>
            </a:r>
            <a:r>
              <a:rPr lang="en-US" sz="1200" dirty="0" err="1"/>
              <a:t>soil_class</a:t>
            </a:r>
            <a:r>
              <a:rPr lang="en-US" sz="1200" dirty="0"/>
              <a:t> to 4</a:t>
            </a:r>
          </a:p>
          <a:p>
            <a:r>
              <a:rPr lang="en-US" sz="1200" dirty="0"/>
              <a:t>ENDIF</a:t>
            </a:r>
          </a:p>
        </p:txBody>
      </p:sp>
      <p:sp>
        <p:nvSpPr>
          <p:cNvPr id="7" name="TextBox 6">
            <a:extLst>
              <a:ext uri="{FF2B5EF4-FFF2-40B4-BE49-F238E27FC236}">
                <a16:creationId xmlns:a16="http://schemas.microsoft.com/office/drawing/2014/main" id="{662F83F0-0473-C1DC-F0F5-DE2CD85DC7CF}"/>
              </a:ext>
            </a:extLst>
          </p:cNvPr>
          <p:cNvSpPr txBox="1"/>
          <p:nvPr/>
        </p:nvSpPr>
        <p:spPr>
          <a:xfrm>
            <a:off x="152400" y="4001869"/>
            <a:ext cx="2819400" cy="646331"/>
          </a:xfrm>
          <a:prstGeom prst="rect">
            <a:avLst/>
          </a:prstGeom>
          <a:noFill/>
        </p:spPr>
        <p:txBody>
          <a:bodyPr wrap="square" rtlCol="0">
            <a:spAutoFit/>
          </a:bodyPr>
          <a:lstStyle/>
          <a:p>
            <a:r>
              <a:rPr lang="en-US" sz="1200" dirty="0"/>
              <a:t>IF </a:t>
            </a:r>
            <a:r>
              <a:rPr lang="en-US" sz="1200" b="1" dirty="0"/>
              <a:t>slope &gt;= 15 </a:t>
            </a:r>
            <a:r>
              <a:rPr lang="en-US" sz="1200" dirty="0"/>
              <a:t>THEN</a:t>
            </a:r>
          </a:p>
          <a:p>
            <a:r>
              <a:rPr lang="en-US" sz="1200" dirty="0"/>
              <a:t>      SET grade to steep</a:t>
            </a:r>
          </a:p>
          <a:p>
            <a:r>
              <a:rPr lang="en-US" sz="1200" dirty="0"/>
              <a:t>ENDIF</a:t>
            </a:r>
          </a:p>
        </p:txBody>
      </p:sp>
      <p:sp>
        <p:nvSpPr>
          <p:cNvPr id="9" name="TextBox 8">
            <a:extLst>
              <a:ext uri="{FF2B5EF4-FFF2-40B4-BE49-F238E27FC236}">
                <a16:creationId xmlns:a16="http://schemas.microsoft.com/office/drawing/2014/main" id="{818797A9-D7B1-095A-3A83-92185AF25E1B}"/>
              </a:ext>
            </a:extLst>
          </p:cNvPr>
          <p:cNvSpPr txBox="1"/>
          <p:nvPr/>
        </p:nvSpPr>
        <p:spPr>
          <a:xfrm>
            <a:off x="321321" y="5801380"/>
            <a:ext cx="8012800" cy="523220"/>
          </a:xfrm>
          <a:prstGeom prst="rect">
            <a:avLst/>
          </a:prstGeom>
          <a:noFill/>
        </p:spPr>
        <p:txBody>
          <a:bodyPr wrap="square">
            <a:spAutoFit/>
          </a:bodyPr>
          <a:lstStyle/>
          <a:p>
            <a:r>
              <a:rPr lang="en-US" altLang="en-US" sz="1400" dirty="0"/>
              <a:t>A </a:t>
            </a:r>
            <a:r>
              <a:rPr lang="en-US" altLang="en-US" sz="1400" dirty="0">
                <a:solidFill>
                  <a:schemeClr val="accent2">
                    <a:lumMod val="75000"/>
                  </a:schemeClr>
                </a:solidFill>
              </a:rPr>
              <a:t>c</a:t>
            </a:r>
            <a:r>
              <a:rPr lang="en-US" altLang="en-US" sz="1400" dirty="0">
                <a:solidFill>
                  <a:schemeClr val="accent2">
                    <a:lumMod val="75000"/>
                  </a:schemeClr>
                </a:solidFill>
                <a:latin typeface="Arial" panose="020B0604020202020204" pitchFamily="34" charset="0"/>
              </a:rPr>
              <a:t>ondition</a:t>
            </a:r>
            <a:r>
              <a:rPr lang="en-US" altLang="en-US" sz="1400" dirty="0">
                <a:latin typeface="Arial" panose="020B0604020202020204" pitchFamily="34" charset="0"/>
              </a:rPr>
              <a:t> is also referred to as a </a:t>
            </a:r>
            <a:r>
              <a:rPr lang="en-US" altLang="en-US" sz="1400" dirty="0">
                <a:solidFill>
                  <a:schemeClr val="accent2">
                    <a:lumMod val="75000"/>
                  </a:schemeClr>
                </a:solidFill>
                <a:latin typeface="Arial" panose="020B0604020202020204" pitchFamily="34" charset="0"/>
              </a:rPr>
              <a:t>Boolean expression</a:t>
            </a:r>
          </a:p>
          <a:p>
            <a:r>
              <a:rPr lang="en-US" altLang="en-US" sz="1400" dirty="0">
                <a:latin typeface="Arial" panose="020B0604020202020204" pitchFamily="34" charset="0"/>
              </a:rPr>
              <a:t>Boolean expression – a statement that is either true or false </a:t>
            </a:r>
            <a:endParaRPr lang="en-US" sz="1400" dirty="0"/>
          </a:p>
        </p:txBody>
      </p:sp>
      <p:sp>
        <p:nvSpPr>
          <p:cNvPr id="3" name="TextBox 2">
            <a:extLst>
              <a:ext uri="{FF2B5EF4-FFF2-40B4-BE49-F238E27FC236}">
                <a16:creationId xmlns:a16="http://schemas.microsoft.com/office/drawing/2014/main" id="{5559D4E6-666B-FBE3-C7D8-C9A9EC21889C}"/>
              </a:ext>
            </a:extLst>
          </p:cNvPr>
          <p:cNvSpPr txBox="1"/>
          <p:nvPr/>
        </p:nvSpPr>
        <p:spPr>
          <a:xfrm>
            <a:off x="96150" y="890706"/>
            <a:ext cx="8012800" cy="369332"/>
          </a:xfrm>
          <a:prstGeom prst="rect">
            <a:avLst/>
          </a:prstGeom>
          <a:noFill/>
        </p:spPr>
        <p:txBody>
          <a:bodyPr wrap="square">
            <a:spAutoFit/>
          </a:bodyPr>
          <a:lstStyle/>
          <a:p>
            <a:r>
              <a:rPr lang="en-US" altLang="en-US" i="1" dirty="0">
                <a:latin typeface="Arial" panose="020B0604020202020204" pitchFamily="34" charset="0"/>
              </a:rPr>
              <a:t>Decisions allow programs to make choices based on conditions.</a:t>
            </a:r>
            <a:endParaRPr lang="en-US" i="1" dirty="0"/>
          </a:p>
        </p:txBody>
      </p:sp>
      <p:sp>
        <p:nvSpPr>
          <p:cNvPr id="4" name="TextBox 3">
            <a:extLst>
              <a:ext uri="{FF2B5EF4-FFF2-40B4-BE49-F238E27FC236}">
                <a16:creationId xmlns:a16="http://schemas.microsoft.com/office/drawing/2014/main" id="{A9C59254-58D7-DB13-1CDE-FC304F20DF66}"/>
              </a:ext>
            </a:extLst>
          </p:cNvPr>
          <p:cNvSpPr txBox="1"/>
          <p:nvPr/>
        </p:nvSpPr>
        <p:spPr>
          <a:xfrm>
            <a:off x="76200" y="6412468"/>
            <a:ext cx="8012800" cy="369332"/>
          </a:xfrm>
          <a:prstGeom prst="rect">
            <a:avLst/>
          </a:prstGeom>
          <a:noFill/>
        </p:spPr>
        <p:txBody>
          <a:bodyPr wrap="square">
            <a:spAutoFit/>
          </a:bodyPr>
          <a:lstStyle/>
          <a:p>
            <a:r>
              <a:rPr lang="en-US" i="1" dirty="0"/>
              <a:t>The workflow will be behave differently depending </a:t>
            </a:r>
            <a:r>
              <a:rPr lang="en-US" altLang="en-US" i="1" dirty="0">
                <a:latin typeface="Arial" panose="020B0604020202020204" pitchFamily="34" charset="0"/>
              </a:rPr>
              <a:t>on the </a:t>
            </a:r>
            <a:r>
              <a:rPr lang="en-US" altLang="en-US" b="1" i="1" dirty="0">
                <a:latin typeface="Arial" panose="020B0604020202020204" pitchFamily="34" charset="0"/>
              </a:rPr>
              <a:t>conditions</a:t>
            </a:r>
            <a:r>
              <a:rPr lang="en-US" altLang="en-US" i="1" dirty="0">
                <a:latin typeface="Arial" panose="020B0604020202020204" pitchFamily="34" charset="0"/>
              </a:rPr>
              <a:t>.</a:t>
            </a:r>
            <a:endParaRPr lang="en-US" i="1" dirty="0"/>
          </a:p>
        </p:txBody>
      </p:sp>
    </p:spTree>
    <p:extLst>
      <p:ext uri="{BB962C8B-B14F-4D97-AF65-F5344CB8AC3E}">
        <p14:creationId xmlns:p14="http://schemas.microsoft.com/office/powerpoint/2010/main" val="761126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11B-CF87-A963-D1CE-10D164BBF6BB}"/>
              </a:ext>
            </a:extLst>
          </p:cNvPr>
          <p:cNvSpPr>
            <a:spLocks noGrp="1"/>
          </p:cNvSpPr>
          <p:nvPr>
            <p:ph type="title"/>
          </p:nvPr>
        </p:nvSpPr>
        <p:spPr>
          <a:xfrm>
            <a:off x="254276" y="790322"/>
            <a:ext cx="3124200" cy="457200"/>
          </a:xfrm>
        </p:spPr>
        <p:txBody>
          <a:bodyPr/>
          <a:lstStyle/>
          <a:p>
            <a:r>
              <a:rPr lang="en-US" dirty="0"/>
              <a:t>How to improve this decision-making code?</a:t>
            </a:r>
          </a:p>
        </p:txBody>
      </p:sp>
      <p:pic>
        <p:nvPicPr>
          <p:cNvPr id="6" name="Content Placeholder 5" descr="A screenshot of a computer&#10;&#10;Description automatically generated">
            <a:extLst>
              <a:ext uri="{FF2B5EF4-FFF2-40B4-BE49-F238E27FC236}">
                <a16:creationId xmlns:a16="http://schemas.microsoft.com/office/drawing/2014/main" id="{0F50CE34-91D7-B5A0-36DE-45E1B21CE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87" y="1"/>
            <a:ext cx="5441674" cy="6858000"/>
          </a:xfrm>
        </p:spPr>
      </p:pic>
      <p:sp>
        <p:nvSpPr>
          <p:cNvPr id="5" name="TextBox 4">
            <a:extLst>
              <a:ext uri="{FF2B5EF4-FFF2-40B4-BE49-F238E27FC236}">
                <a16:creationId xmlns:a16="http://schemas.microsoft.com/office/drawing/2014/main" id="{922A778D-B6B5-1212-6E03-96D2A9E708EC}"/>
              </a:ext>
            </a:extLst>
          </p:cNvPr>
          <p:cNvSpPr txBox="1"/>
          <p:nvPr/>
        </p:nvSpPr>
        <p:spPr>
          <a:xfrm>
            <a:off x="304800" y="2057400"/>
            <a:ext cx="3505200" cy="3108543"/>
          </a:xfrm>
          <a:prstGeom prst="rect">
            <a:avLst/>
          </a:prstGeom>
          <a:noFill/>
        </p:spPr>
        <p:txBody>
          <a:bodyPr wrap="square">
            <a:spAutoFit/>
          </a:bodyPr>
          <a:lstStyle/>
          <a:p>
            <a:r>
              <a:rPr lang="en-US" sz="2800" b="0" i="0" dirty="0">
                <a:solidFill>
                  <a:srgbClr val="000000"/>
                </a:solidFill>
                <a:effectLst/>
                <a:latin typeface="Goudy Old Style" panose="02020502050305020303" pitchFamily="18" charset="0"/>
                <a:cs typeface="Dreaming Outloud Pro" panose="03050502040302030504" pitchFamily="66" charset="0"/>
              </a:rPr>
              <a:t>"I</a:t>
            </a:r>
            <a:r>
              <a:rPr lang="en-US" b="0" i="0" dirty="0">
                <a:solidFill>
                  <a:srgbClr val="000000"/>
                </a:solidFill>
                <a:effectLst/>
                <a:latin typeface="Goudy Old Style" panose="02020502050305020303" pitchFamily="18" charset="0"/>
                <a:cs typeface="Dreaming Outloud Pro" panose="03050502040302030504" pitchFamily="66" charset="0"/>
              </a:rPr>
              <a:t> am trying to use a Python Code Block to </a:t>
            </a:r>
            <a:r>
              <a:rPr lang="en-US" b="0" i="1" dirty="0">
                <a:solidFill>
                  <a:srgbClr val="000000"/>
                </a:solidFill>
                <a:effectLst/>
                <a:latin typeface="Goudy Old Style" panose="02020502050305020303" pitchFamily="18" charset="0"/>
                <a:cs typeface="Dreaming Outloud Pro" panose="03050502040302030504" pitchFamily="66" charset="0"/>
              </a:rPr>
              <a:t>use existing text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 (with geologic material descriptions, e.g., clay, sand) to </a:t>
            </a:r>
            <a:r>
              <a:rPr lang="en-US" b="0" i="1" dirty="0">
                <a:solidFill>
                  <a:srgbClr val="000000"/>
                </a:solidFill>
                <a:effectLst/>
                <a:latin typeface="Goudy Old Style" panose="02020502050305020303" pitchFamily="18" charset="0"/>
                <a:cs typeface="Dreaming Outloud Pro" panose="03050502040302030504" pitchFamily="66" charset="0"/>
              </a:rPr>
              <a:t>populate a new integer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prim_lith_reclass</a:t>
            </a:r>
            <a:r>
              <a:rPr lang="en-US" b="0" i="0" dirty="0">
                <a:solidFill>
                  <a:srgbClr val="000000"/>
                </a:solidFill>
                <a:effectLst/>
                <a:latin typeface="Goudy Old Style" panose="02020502050305020303" pitchFamily="18" charset="0"/>
                <a:cs typeface="Dreaming Outloud Pro" panose="03050502040302030504" pitchFamily="66" charset="0"/>
              </a:rPr>
              <a:t>! whose value 1, 2, 3,...,9 depends on the geologic material in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a:t>
            </a:r>
            <a:r>
              <a:rPr lang="en-US" sz="2800" b="0" i="0" dirty="0">
                <a:solidFill>
                  <a:srgbClr val="000000"/>
                </a:solidFill>
                <a:effectLst/>
                <a:latin typeface="Goudy Old Style" panose="02020502050305020303" pitchFamily="18" charset="0"/>
                <a:cs typeface="Dreaming Outloud Pro" panose="03050502040302030504" pitchFamily="66" charset="0"/>
              </a:rPr>
              <a:t>"</a:t>
            </a:r>
            <a:r>
              <a:rPr lang="en-US" b="0" i="0" dirty="0">
                <a:solidFill>
                  <a:srgbClr val="000000"/>
                </a:solidFill>
                <a:effectLst/>
                <a:latin typeface="Goudy Old Style" panose="02020502050305020303" pitchFamily="18" charset="0"/>
                <a:cs typeface="Dreaming Outloud Pro" panose="03050502040302030504" pitchFamily="66" charset="0"/>
              </a:rPr>
              <a:t>  </a:t>
            </a:r>
          </a:p>
          <a:p>
            <a:endParaRPr lang="en-US" sz="1600" dirty="0">
              <a:solidFill>
                <a:srgbClr val="000000"/>
              </a:solidFill>
              <a:latin typeface="Goudy Old Style" panose="02020502050305020303" pitchFamily="18" charset="0"/>
              <a:cs typeface="Dreaming Outloud Pro" panose="03050502040302030504" pitchFamily="66" charset="0"/>
            </a:endParaRPr>
          </a:p>
          <a:p>
            <a:r>
              <a:rPr lang="en-US" sz="1600" b="0" i="0" dirty="0">
                <a:solidFill>
                  <a:srgbClr val="000000"/>
                </a:solidFill>
                <a:effectLst/>
                <a:latin typeface="Goudy Old Style" panose="02020502050305020303" pitchFamily="18" charset="0"/>
                <a:cs typeface="Dreaming Outloud Pro" panose="03050502040302030504" pitchFamily="66" charset="0"/>
              </a:rPr>
              <a:t>(Anonymous Esri community member)</a:t>
            </a:r>
            <a:endParaRPr lang="en-US" dirty="0">
              <a:latin typeface="Goudy Old Style" panose="02020502050305020303" pitchFamily="18" charset="0"/>
              <a:cs typeface="Dreaming Outloud Pro" panose="03050502040302030504" pitchFamily="66" charset="0"/>
            </a:endParaRPr>
          </a:p>
        </p:txBody>
      </p:sp>
    </p:spTree>
    <p:extLst>
      <p:ext uri="{BB962C8B-B14F-4D97-AF65-F5344CB8AC3E}">
        <p14:creationId xmlns:p14="http://schemas.microsoft.com/office/powerpoint/2010/main" val="380750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3D2BC103-31F1-214F-6F8D-A5F9289239EC}"/>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Boolean Expression Review</a:t>
            </a:r>
          </a:p>
        </p:txBody>
      </p:sp>
      <p:sp>
        <p:nvSpPr>
          <p:cNvPr id="9219" name="Rectangle 2">
            <a:extLst>
              <a:ext uri="{FF2B5EF4-FFF2-40B4-BE49-F238E27FC236}">
                <a16:creationId xmlns:a16="http://schemas.microsoft.com/office/drawing/2014/main" id="{FECA6C75-D199-7EAD-C1D5-AF568DD94976}"/>
              </a:ext>
            </a:extLst>
          </p:cNvPr>
          <p:cNvSpPr>
            <a:spLocks noGrp="1" noChangeArrowheads="1"/>
          </p:cNvSpPr>
          <p:nvPr>
            <p:ph idx="1"/>
          </p:nvPr>
        </p:nvSpPr>
        <p:spPr/>
        <p:txBody>
          <a:bodyPr/>
          <a:lstStyle/>
          <a:p>
            <a:pPr marL="0" indent="0" eaLnBrk="1" hangingPunct="1">
              <a:lnSpc>
                <a:spcPct val="90000"/>
              </a:lnSpc>
              <a:buNone/>
              <a:defRPr/>
            </a:pPr>
            <a:r>
              <a:rPr lang="en-US" sz="2000" dirty="0">
                <a:ea typeface="ＭＳ Ｐゴシック" pitchFamily="34" charset="-128"/>
              </a:rPr>
              <a:t>Boolean expression: expression that is either True or False. </a:t>
            </a:r>
            <a:br>
              <a:rPr lang="en-US" sz="2000" dirty="0">
                <a:ea typeface="ＭＳ Ｐゴシック" pitchFamily="34" charset="-128"/>
              </a:rPr>
            </a:br>
            <a:endParaRPr lang="en-US" sz="2000" dirty="0">
              <a:ea typeface="ＭＳ Ｐゴシック" pitchFamily="34" charset="-128"/>
            </a:endParaRPr>
          </a:p>
          <a:p>
            <a:pPr marL="0" indent="0" eaLnBrk="1" hangingPunct="1">
              <a:lnSpc>
                <a:spcPct val="90000"/>
              </a:lnSpc>
              <a:buNone/>
              <a:defRPr/>
            </a:pPr>
            <a:r>
              <a:rPr lang="en-US" sz="2000" dirty="0">
                <a:ea typeface="ＭＳ Ｐゴシック" pitchFamily="34" charset="-128"/>
              </a:rPr>
              <a:t>A conditional statement consists of Boolean expressions with </a:t>
            </a:r>
            <a:r>
              <a:rPr lang="en-US" sz="2000" i="1" dirty="0">
                <a:ea typeface="ＭＳ Ｐゴシック" pitchFamily="34" charset="-128"/>
              </a:rPr>
              <a:t>logical</a:t>
            </a:r>
            <a:r>
              <a:rPr lang="en-US" sz="2000" dirty="0">
                <a:ea typeface="ＭＳ Ｐゴシック" pitchFamily="34" charset="-128"/>
              </a:rPr>
              <a:t> and </a:t>
            </a:r>
            <a:r>
              <a:rPr lang="en-US" sz="2000" i="1" dirty="0">
                <a:ea typeface="ＭＳ Ｐゴシック" pitchFamily="34" charset="-128"/>
              </a:rPr>
              <a:t>comparison operators</a:t>
            </a:r>
            <a:r>
              <a:rPr lang="en-US" sz="2000" dirty="0">
                <a:ea typeface="ＭＳ Ｐゴシック" pitchFamily="34" charset="-128"/>
              </a:rPr>
              <a:t>.</a:t>
            </a:r>
          </a:p>
          <a:p>
            <a:pPr marL="533400" indent="-533400" eaLnBrk="1" hangingPunct="1">
              <a:lnSpc>
                <a:spcPct val="90000"/>
              </a:lnSpc>
              <a:buFontTx/>
              <a:buNone/>
              <a:defRPr/>
            </a:pPr>
            <a:endParaRPr lang="en-US" sz="24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D1C35B24-AD81-A166-31E0-1C44997C9FCA}"/>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 name="TextBox 1">
            <a:extLst>
              <a:ext uri="{FF2B5EF4-FFF2-40B4-BE49-F238E27FC236}">
                <a16:creationId xmlns:a16="http://schemas.microsoft.com/office/drawing/2014/main" id="{E01AD82B-DA1D-152F-7453-6A082CB2F6AE}"/>
              </a:ext>
            </a:extLst>
          </p:cNvPr>
          <p:cNvSpPr txBox="1">
            <a:spLocks noChangeArrowheads="1"/>
          </p:cNvSpPr>
          <p:nvPr/>
        </p:nvSpPr>
        <p:spPr bwMode="auto">
          <a:xfrm>
            <a:off x="228600" y="2667000"/>
            <a:ext cx="3733800" cy="3416320"/>
          </a:xfrm>
          <a:prstGeom prst="rect">
            <a:avLst/>
          </a:prstGeom>
          <a:no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400" u="sng" dirty="0"/>
              <a:t>Logical operators</a:t>
            </a:r>
            <a:r>
              <a:rPr lang="en-US" altLang="en-US" sz="2400" u="sng" dirty="0">
                <a:solidFill>
                  <a:srgbClr val="0000FF"/>
                </a:solidFill>
              </a:rPr>
              <a:t> </a:t>
            </a:r>
            <a:br>
              <a:rPr lang="en-US" altLang="en-US" sz="2400" dirty="0">
                <a:solidFill>
                  <a:srgbClr val="0000FF"/>
                </a:solidFill>
              </a:rPr>
            </a:br>
            <a:r>
              <a:rPr lang="en-US" altLang="en-US" sz="2400" b="1" dirty="0">
                <a:solidFill>
                  <a:srgbClr val="0000FF"/>
                </a:solidFill>
                <a:latin typeface="+mn-lt"/>
              </a:rPr>
              <a:t>and</a:t>
            </a:r>
            <a:r>
              <a:rPr lang="en-US" altLang="en-US" sz="2400" dirty="0">
                <a:latin typeface="+mn-lt"/>
              </a:rPr>
              <a:t>, </a:t>
            </a:r>
            <a:r>
              <a:rPr lang="en-US" altLang="en-US" sz="2400" b="1" dirty="0">
                <a:solidFill>
                  <a:srgbClr val="0000FF"/>
                </a:solidFill>
                <a:latin typeface="+mn-lt"/>
              </a:rPr>
              <a:t>or</a:t>
            </a:r>
            <a:r>
              <a:rPr lang="en-US" altLang="en-US" sz="2400" dirty="0">
                <a:latin typeface="+mn-lt"/>
              </a:rPr>
              <a:t>, and </a:t>
            </a:r>
            <a:r>
              <a:rPr lang="en-US" altLang="en-US" sz="2400" b="1" dirty="0">
                <a:solidFill>
                  <a:srgbClr val="0000FF"/>
                </a:solidFill>
                <a:latin typeface="+mn-lt"/>
              </a:rPr>
              <a:t>not</a:t>
            </a:r>
          </a:p>
          <a:p>
            <a:pPr eaLnBrk="1" hangingPunct="1">
              <a:defRPr/>
            </a:pPr>
            <a:endParaRPr lang="en-US" altLang="en-US" sz="2400" dirty="0"/>
          </a:p>
          <a:p>
            <a:pPr eaLnBrk="1" hangingPunct="1">
              <a:defRPr/>
            </a:pPr>
            <a:endParaRPr lang="en-US" altLang="en-US" sz="2400" dirty="0"/>
          </a:p>
          <a:p>
            <a:pPr eaLnBrk="1" hangingPunct="1">
              <a:defRPr/>
            </a:pPr>
            <a:endParaRPr lang="en-US" altLang="en-US" sz="2400" dirty="0"/>
          </a:p>
          <a:p>
            <a:pPr eaLnBrk="1" hangingPunct="1">
              <a:defRPr/>
            </a:pPr>
            <a:r>
              <a:rPr lang="en-US" altLang="en-US" sz="2400" u="sng" dirty="0"/>
              <a:t>Comparison operators </a:t>
            </a:r>
          </a:p>
          <a:p>
            <a:pPr eaLnBrk="1" hangingPunct="1">
              <a:defRPr/>
            </a:pPr>
            <a:r>
              <a:rPr lang="en-US" altLang="en-US" sz="2400" dirty="0"/>
              <a:t>&gt;, &lt;, &lt;=,&gt;=</a:t>
            </a:r>
          </a:p>
          <a:p>
            <a:pPr eaLnBrk="1" hangingPunct="1">
              <a:defRPr/>
            </a:pPr>
            <a:r>
              <a:rPr lang="en-US" altLang="en-US" sz="2400" dirty="0"/>
              <a:t>!= not equal </a:t>
            </a:r>
            <a:br>
              <a:rPr lang="en-US" altLang="en-US" sz="2400" dirty="0"/>
            </a:br>
            <a:r>
              <a:rPr lang="en-US" altLang="en-US" sz="2400" dirty="0"/>
              <a:t>== equal</a:t>
            </a:r>
          </a:p>
        </p:txBody>
      </p:sp>
      <p:sp>
        <p:nvSpPr>
          <p:cNvPr id="4" name="TextBox 3">
            <a:extLst>
              <a:ext uri="{FF2B5EF4-FFF2-40B4-BE49-F238E27FC236}">
                <a16:creationId xmlns:a16="http://schemas.microsoft.com/office/drawing/2014/main" id="{5341CA63-45F8-ED79-4B90-64070A342F5D}"/>
              </a:ext>
            </a:extLst>
          </p:cNvPr>
          <p:cNvSpPr txBox="1">
            <a:spLocks noChangeArrowheads="1"/>
          </p:cNvSpPr>
          <p:nvPr/>
        </p:nvSpPr>
        <p:spPr bwMode="auto">
          <a:xfrm>
            <a:off x="4419600" y="2666196"/>
            <a:ext cx="4343400" cy="3416320"/>
          </a:xfrm>
          <a:prstGeom prst="rect">
            <a:avLst/>
          </a:prstGeom>
          <a:noFill/>
          <a:ln w="9525">
            <a:solidFill>
              <a:schemeClr val="tx1"/>
            </a:solidFill>
            <a:miter lim="800000"/>
            <a:headEnd/>
            <a:tailEnd/>
          </a:ln>
        </p:spPr>
        <p:txBody>
          <a:bodyPr>
            <a:spAutoFit/>
          </a:bodyPr>
          <a:lstStyle>
            <a:lvl1pPr marL="533400" indent="-533400"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90000"/>
              </a:lnSpc>
              <a:defRPr/>
            </a:pPr>
            <a:r>
              <a:rPr lang="en-US" altLang="ja-JP" sz="2000" dirty="0"/>
              <a:t>False in Python:</a:t>
            </a:r>
          </a:p>
          <a:p>
            <a:pPr eaLnBrk="1" hangingPunct="1">
              <a:lnSpc>
                <a:spcPct val="90000"/>
              </a:lnSpc>
              <a:buFontTx/>
              <a:buAutoNum type="arabicPeriod"/>
              <a:defRPr/>
            </a:pPr>
            <a:r>
              <a:rPr lang="en-US" altLang="en-US" sz="2000" dirty="0">
                <a:latin typeface="+mn-lt"/>
              </a:rPr>
              <a:t>False</a:t>
            </a:r>
          </a:p>
          <a:p>
            <a:pPr eaLnBrk="1" hangingPunct="1">
              <a:lnSpc>
                <a:spcPct val="90000"/>
              </a:lnSpc>
              <a:buFontTx/>
              <a:buAutoNum type="arabicPeriod"/>
              <a:defRPr/>
            </a:pPr>
            <a:r>
              <a:rPr lang="en-US" altLang="en-US" sz="2000" dirty="0">
                <a:latin typeface="+mn-lt"/>
              </a:rPr>
              <a:t>None</a:t>
            </a:r>
          </a:p>
          <a:p>
            <a:pPr eaLnBrk="1" hangingPunct="1">
              <a:lnSpc>
                <a:spcPct val="90000"/>
              </a:lnSpc>
              <a:buFontTx/>
              <a:buAutoNum type="arabicPeriod"/>
              <a:defRPr/>
            </a:pPr>
            <a:r>
              <a:rPr lang="en-US" altLang="en-US" sz="2000" dirty="0">
                <a:latin typeface="+mn-lt"/>
              </a:rPr>
              <a:t>0 </a:t>
            </a:r>
          </a:p>
          <a:p>
            <a:pPr eaLnBrk="1" hangingPunct="1">
              <a:lnSpc>
                <a:spcPct val="90000"/>
              </a:lnSpc>
              <a:buFontTx/>
              <a:buAutoNum type="arabicPeriod"/>
              <a:defRPr/>
            </a:pPr>
            <a:r>
              <a:rPr lang="en-US" altLang="ja-JP" sz="2000" dirty="0">
                <a:latin typeface="+mn-lt"/>
              </a:rPr>
              <a:t>""	  </a:t>
            </a:r>
          </a:p>
          <a:p>
            <a:pPr eaLnBrk="1" hangingPunct="1">
              <a:lnSpc>
                <a:spcPct val="90000"/>
              </a:lnSpc>
              <a:buFontTx/>
              <a:buAutoNum type="arabicPeriod"/>
              <a:defRPr/>
            </a:pPr>
            <a:r>
              <a:rPr lang="en-US" altLang="en-US" sz="2000" dirty="0">
                <a:latin typeface="+mn-lt"/>
              </a:rPr>
              <a:t>()	</a:t>
            </a:r>
          </a:p>
          <a:p>
            <a:pPr eaLnBrk="1" hangingPunct="1">
              <a:lnSpc>
                <a:spcPct val="90000"/>
              </a:lnSpc>
              <a:buFontTx/>
              <a:buAutoNum type="arabicPeriod"/>
              <a:defRPr/>
            </a:pPr>
            <a:r>
              <a:rPr lang="en-US" altLang="en-US" sz="2000" dirty="0">
                <a:latin typeface="+mn-lt"/>
              </a:rPr>
              <a:t>[]	</a:t>
            </a:r>
          </a:p>
          <a:p>
            <a:pPr eaLnBrk="1" hangingPunct="1">
              <a:lnSpc>
                <a:spcPct val="90000"/>
              </a:lnSpc>
              <a:buFontTx/>
              <a:buAutoNum type="arabicPeriod"/>
              <a:defRPr/>
            </a:pPr>
            <a:r>
              <a:rPr lang="en-US" altLang="en-US" sz="2000" dirty="0">
                <a:latin typeface="+mn-lt"/>
              </a:rPr>
              <a:t>{}</a:t>
            </a:r>
          </a:p>
          <a:p>
            <a:pPr eaLnBrk="1" hangingPunct="1">
              <a:lnSpc>
                <a:spcPct val="90000"/>
              </a:lnSpc>
              <a:defRPr/>
            </a:pPr>
            <a:endParaRPr lang="en-US" altLang="en-US" sz="2000" dirty="0">
              <a:solidFill>
                <a:srgbClr val="0000FF"/>
              </a:solidFill>
              <a:latin typeface="Comic Sans MS" pitchFamily="66" charset="0"/>
            </a:endParaRPr>
          </a:p>
          <a:p>
            <a:pPr eaLnBrk="1" hangingPunct="1">
              <a:lnSpc>
                <a:spcPct val="90000"/>
              </a:lnSpc>
              <a:defRPr/>
            </a:pPr>
            <a:r>
              <a:rPr lang="en-US" altLang="en-US" sz="2000" dirty="0">
                <a:solidFill>
                  <a:srgbClr val="FF0000"/>
                </a:solidFill>
              </a:rPr>
              <a:t>All other</a:t>
            </a:r>
            <a:r>
              <a:rPr lang="en-US" altLang="en-US" sz="2000" dirty="0"/>
              <a:t> numbers, strings,</a:t>
            </a:r>
          </a:p>
          <a:p>
            <a:pPr eaLnBrk="1" hangingPunct="1">
              <a:lnSpc>
                <a:spcPct val="90000"/>
              </a:lnSpc>
              <a:defRPr/>
            </a:pPr>
            <a:r>
              <a:rPr lang="en-US" altLang="en-US" sz="2000" dirty="0"/>
              <a:t>lists, dictionaries, tuples</a:t>
            </a:r>
          </a:p>
          <a:p>
            <a:pPr eaLnBrk="1" hangingPunct="1">
              <a:lnSpc>
                <a:spcPct val="90000"/>
              </a:lnSpc>
              <a:defRPr/>
            </a:pPr>
            <a:r>
              <a:rPr lang="en-US" altLang="en-US" sz="2000" dirty="0"/>
              <a:t>evaluate as </a:t>
            </a:r>
            <a:r>
              <a:rPr lang="en-US" altLang="ja-JP" sz="2000" dirty="0"/>
              <a:t>True</a:t>
            </a:r>
          </a:p>
        </p:txBody>
      </p:sp>
    </p:spTree>
    <p:extLst>
      <p:ext uri="{BB962C8B-B14F-4D97-AF65-F5344CB8AC3E}">
        <p14:creationId xmlns:p14="http://schemas.microsoft.com/office/powerpoint/2010/main" val="1457897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p:txBody>
          <a:bodyPr/>
          <a:lstStyle/>
          <a:p>
            <a:pPr>
              <a:defRPr/>
            </a:pPr>
            <a:r>
              <a:rPr lang="en-US" dirty="0"/>
              <a:t>Meaning of and, or, and not</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a:xfrm>
            <a:off x="152400" y="914400"/>
            <a:ext cx="5029200" cy="5410200"/>
          </a:xfrm>
        </p:spPr>
        <p:txBody>
          <a:bodyPr/>
          <a:lstStyle/>
          <a:p>
            <a:pPr marL="0" indent="0">
              <a:buNone/>
              <a:defRPr/>
            </a:pPr>
            <a:r>
              <a:rPr lang="en-US" sz="1400" b="0" i="0" dirty="0">
                <a:solidFill>
                  <a:srgbClr val="374151"/>
                </a:solidFill>
                <a:effectLst/>
              </a:rPr>
              <a:t>Truth table </a:t>
            </a:r>
          </a:p>
          <a:p>
            <a:pPr marL="0" indent="0">
              <a:buNone/>
              <a:defRPr/>
            </a:pPr>
            <a:r>
              <a:rPr lang="en-US" sz="1400" b="0" i="0" dirty="0">
                <a:solidFill>
                  <a:srgbClr val="374151"/>
                </a:solidFill>
                <a:effectLst/>
              </a:rPr>
              <a:t>--List all possible combinations of truth values (T or F) for logical expressions. </a:t>
            </a:r>
          </a:p>
          <a:p>
            <a:pPr marL="0" indent="0">
              <a:buNone/>
              <a:defRPr/>
            </a:pPr>
            <a:r>
              <a:rPr lang="en-US" sz="1400" b="0" i="0" dirty="0">
                <a:solidFill>
                  <a:srgbClr val="374151"/>
                </a:solidFill>
                <a:effectLst/>
              </a:rPr>
              <a:t>--Determine the resulting truth values (T or F) for each combination of inputs</a:t>
            </a:r>
            <a:r>
              <a:rPr lang="en-US" sz="1400" b="0" i="0" dirty="0">
                <a:solidFill>
                  <a:srgbClr val="374151"/>
                </a:solidFill>
                <a:effectLst/>
                <a:latin typeface="Söhne"/>
              </a:rPr>
              <a:t>.</a:t>
            </a:r>
          </a:p>
          <a:p>
            <a:pPr marL="0" indent="0">
              <a:buNone/>
              <a:defRPr/>
            </a:pPr>
            <a:r>
              <a:rPr lang="en-US" sz="1050" b="0" i="0" dirty="0">
                <a:solidFill>
                  <a:srgbClr val="374151"/>
                </a:solidFill>
                <a:effectLst/>
                <a:latin typeface="Söhne"/>
              </a:rPr>
              <a:t> </a:t>
            </a:r>
          </a:p>
          <a:p>
            <a:pPr marL="0" indent="0">
              <a:buNone/>
              <a:defRPr/>
            </a:pPr>
            <a:r>
              <a:rPr lang="en-US" sz="1400" b="1" dirty="0">
                <a:solidFill>
                  <a:schemeClr val="bg2">
                    <a:lumMod val="25000"/>
                  </a:schemeClr>
                </a:solidFill>
              </a:rPr>
              <a:t>p</a:t>
            </a:r>
            <a:r>
              <a:rPr lang="en-US" sz="1400" dirty="0">
                <a:solidFill>
                  <a:schemeClr val="bg2">
                    <a:lumMod val="25000"/>
                  </a:schemeClr>
                </a:solidFill>
              </a:rPr>
              <a:t> and </a:t>
            </a:r>
            <a:r>
              <a:rPr lang="en-US" sz="1400" b="1" dirty="0">
                <a:solidFill>
                  <a:schemeClr val="bg2">
                    <a:lumMod val="25000"/>
                  </a:schemeClr>
                </a:solidFill>
              </a:rPr>
              <a:t>q </a:t>
            </a:r>
            <a:r>
              <a:rPr lang="en-US" sz="1400" dirty="0">
                <a:solidFill>
                  <a:schemeClr val="bg2">
                    <a:lumMod val="25000"/>
                  </a:schemeClr>
                </a:solidFill>
              </a:rPr>
              <a:t>represent independent logical statements. </a:t>
            </a:r>
            <a:br>
              <a:rPr lang="en-US" sz="1400" dirty="0">
                <a:solidFill>
                  <a:schemeClr val="bg2">
                    <a:lumMod val="25000"/>
                  </a:schemeClr>
                </a:solidFill>
              </a:rPr>
            </a:br>
            <a:br>
              <a:rPr lang="en-US" sz="1400" dirty="0">
                <a:solidFill>
                  <a:schemeClr val="bg2">
                    <a:lumMod val="25000"/>
                  </a:schemeClr>
                </a:solidFill>
              </a:rPr>
            </a:br>
            <a:r>
              <a:rPr lang="en-US" sz="1200" dirty="0">
                <a:solidFill>
                  <a:schemeClr val="bg2">
                    <a:lumMod val="25000"/>
                  </a:schemeClr>
                </a:solidFill>
              </a:rPr>
              <a:t>  Examples of statements: </a:t>
            </a:r>
            <a:br>
              <a:rPr lang="en-US" sz="1200" dirty="0">
                <a:solidFill>
                  <a:schemeClr val="bg2">
                    <a:lumMod val="25000"/>
                  </a:schemeClr>
                </a:solidFill>
              </a:rPr>
            </a:br>
            <a:r>
              <a:rPr lang="en-US" sz="1200" dirty="0">
                <a:solidFill>
                  <a:schemeClr val="bg2">
                    <a:lumMod val="25000"/>
                  </a:schemeClr>
                </a:solidFill>
              </a:rPr>
              <a:t>       slope &gt; 15  </a:t>
            </a:r>
          </a:p>
          <a:p>
            <a:pPr marL="0" indent="0">
              <a:buNone/>
              <a:defRPr/>
            </a:pPr>
            <a:r>
              <a:rPr lang="en-US" sz="1200" dirty="0">
                <a:solidFill>
                  <a:schemeClr val="bg2">
                    <a:lumMod val="25000"/>
                  </a:schemeClr>
                </a:solidFill>
              </a:rPr>
              <a:t>       That's my dog</a:t>
            </a:r>
          </a:p>
          <a:p>
            <a:pPr marL="0" indent="0">
              <a:buNone/>
              <a:defRPr/>
            </a:pPr>
            <a:r>
              <a:rPr lang="en-US" sz="1200" dirty="0">
                <a:solidFill>
                  <a:schemeClr val="bg2">
                    <a:lumMod val="25000"/>
                  </a:schemeClr>
                </a:solidFill>
              </a:rPr>
              <a:t>       The soil is clay</a:t>
            </a:r>
            <a:br>
              <a:rPr lang="en-US" sz="1200" dirty="0">
                <a:solidFill>
                  <a:schemeClr val="bg2">
                    <a:lumMod val="25000"/>
                  </a:schemeClr>
                </a:solidFill>
              </a:rPr>
            </a:br>
            <a:br>
              <a:rPr lang="en-US" sz="1400" dirty="0">
                <a:solidFill>
                  <a:schemeClr val="bg2">
                    <a:lumMod val="25000"/>
                  </a:schemeClr>
                </a:solidFill>
              </a:rPr>
            </a:br>
            <a:r>
              <a:rPr lang="en-US" sz="1400" dirty="0">
                <a:solidFill>
                  <a:schemeClr val="bg2">
                    <a:lumMod val="25000"/>
                  </a:schemeClr>
                </a:solidFill>
              </a:rPr>
              <a:t>Combining statements with logical operators</a:t>
            </a:r>
          </a:p>
          <a:p>
            <a:pPr marL="0" indent="0">
              <a:buNone/>
              <a:defRPr/>
            </a:pPr>
            <a:r>
              <a:rPr lang="en-US" sz="1400" b="1" dirty="0">
                <a:solidFill>
                  <a:schemeClr val="bg2">
                    <a:lumMod val="25000"/>
                  </a:schemeClr>
                </a:solidFill>
              </a:rPr>
              <a:t>p</a:t>
            </a:r>
            <a:r>
              <a:rPr lang="en-US" sz="1400" dirty="0">
                <a:solidFill>
                  <a:schemeClr val="bg2">
                    <a:lumMod val="25000"/>
                  </a:schemeClr>
                </a:solidFill>
              </a:rPr>
              <a:t>: It's raining</a:t>
            </a:r>
          </a:p>
          <a:p>
            <a:pPr marL="0" indent="0">
              <a:buNone/>
              <a:defRPr/>
            </a:pPr>
            <a:r>
              <a:rPr lang="en-US" sz="1400" b="1" dirty="0">
                <a:solidFill>
                  <a:schemeClr val="bg2">
                    <a:lumMod val="25000"/>
                  </a:schemeClr>
                </a:solidFill>
              </a:rPr>
              <a:t>q</a:t>
            </a:r>
            <a:r>
              <a:rPr lang="en-US" sz="1400" dirty="0">
                <a:solidFill>
                  <a:schemeClr val="bg2">
                    <a:lumMod val="25000"/>
                  </a:schemeClr>
                </a:solidFill>
              </a:rPr>
              <a:t>: Today is Friday</a:t>
            </a:r>
          </a:p>
          <a:p>
            <a:pPr marL="0" indent="0">
              <a:buNone/>
              <a:defRPr/>
            </a:pPr>
            <a:endParaRPr lang="en-US" sz="1400" b="1" dirty="0">
              <a:solidFill>
                <a:schemeClr val="bg2">
                  <a:lumMod val="25000"/>
                </a:schemeClr>
              </a:solidFill>
            </a:endParaRPr>
          </a:p>
          <a:p>
            <a:pPr marL="0" indent="0">
              <a:buNone/>
              <a:defRPr/>
            </a:pPr>
            <a:r>
              <a:rPr lang="en-US" sz="1400" b="1" dirty="0">
                <a:solidFill>
                  <a:schemeClr val="bg2">
                    <a:lumMod val="25000"/>
                  </a:schemeClr>
                </a:solidFill>
              </a:rPr>
              <a:t>p and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and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p or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or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not p</a:t>
            </a:r>
          </a:p>
          <a:p>
            <a:pPr marL="0" indent="0">
              <a:buNone/>
              <a:defRPr/>
            </a:pPr>
            <a:r>
              <a:rPr lang="en-US" sz="1400" dirty="0">
                <a:solidFill>
                  <a:schemeClr val="bg2">
                    <a:lumMod val="25000"/>
                  </a:schemeClr>
                </a:solidFill>
              </a:rPr>
              <a:t>It's not raining.</a:t>
            </a:r>
          </a:p>
          <a:p>
            <a:pPr marL="0" indent="0">
              <a:buNone/>
              <a:defRPr/>
            </a:pPr>
            <a:endParaRPr lang="en-US" sz="1400" b="1" dirty="0">
              <a:solidFill>
                <a:schemeClr val="bg2">
                  <a:lumMod val="25000"/>
                </a:schemeClr>
              </a:solidFill>
            </a:endParaRPr>
          </a:p>
          <a:p>
            <a:pPr marL="0" indent="0">
              <a:buNone/>
              <a:defRPr/>
            </a:pPr>
            <a:endParaRPr lang="en-US" sz="1800" dirty="0"/>
          </a:p>
          <a:p>
            <a:pPr>
              <a:defRPr/>
            </a:pPr>
            <a:endParaRPr lang="en-US" sz="1800" dirty="0"/>
          </a:p>
          <a:p>
            <a:pPr marL="0" indent="0">
              <a:buFontTx/>
              <a:buNone/>
              <a:defRPr/>
            </a:pPr>
            <a:endParaRPr lang="en-US" sz="1800" dirty="0"/>
          </a:p>
        </p:txBody>
      </p:sp>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aphicFrame>
        <p:nvGraphicFramePr>
          <p:cNvPr id="4" name="Table 4">
            <a:extLst>
              <a:ext uri="{FF2B5EF4-FFF2-40B4-BE49-F238E27FC236}">
                <a16:creationId xmlns:a16="http://schemas.microsoft.com/office/drawing/2014/main" id="{07A4D8FB-CF39-1F8D-F0E1-DA32E45F7801}"/>
              </a:ext>
            </a:extLst>
          </p:cNvPr>
          <p:cNvGraphicFramePr>
            <a:graphicFrameLocks noGrp="1"/>
          </p:cNvGraphicFramePr>
          <p:nvPr>
            <p:extLst>
              <p:ext uri="{D42A27DB-BD31-4B8C-83A1-F6EECF244321}">
                <p14:modId xmlns:p14="http://schemas.microsoft.com/office/powerpoint/2010/main" val="218020157"/>
              </p:ext>
            </p:extLst>
          </p:nvPr>
        </p:nvGraphicFramePr>
        <p:xfrm>
          <a:off x="6477000" y="2403236"/>
          <a:ext cx="1875970"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1193800">
                  <a:extLst>
                    <a:ext uri="{9D8B030D-6E8A-4147-A177-3AD203B41FA5}">
                      <a16:colId xmlns:a16="http://schemas.microsoft.com/office/drawing/2014/main" val="2808095810"/>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and q</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6" name="Table 4">
            <a:extLst>
              <a:ext uri="{FF2B5EF4-FFF2-40B4-BE49-F238E27FC236}">
                <a16:creationId xmlns:a16="http://schemas.microsoft.com/office/drawing/2014/main" id="{4F6BCBD8-97A0-F113-FAA6-C44068A77B78}"/>
              </a:ext>
            </a:extLst>
          </p:cNvPr>
          <p:cNvGraphicFramePr>
            <a:graphicFrameLocks noGrp="1"/>
          </p:cNvGraphicFramePr>
          <p:nvPr>
            <p:extLst>
              <p:ext uri="{D42A27DB-BD31-4B8C-83A1-F6EECF244321}">
                <p14:modId xmlns:p14="http://schemas.microsoft.com/office/powerpoint/2010/main" val="3711342059"/>
              </p:ext>
            </p:extLst>
          </p:nvPr>
        </p:nvGraphicFramePr>
        <p:xfrm>
          <a:off x="6477000" y="4699000"/>
          <a:ext cx="1534885"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852715">
                  <a:extLst>
                    <a:ext uri="{9D8B030D-6E8A-4147-A177-3AD203B41FA5}">
                      <a16:colId xmlns:a16="http://schemas.microsoft.com/office/drawing/2014/main" val="2849884202"/>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or q</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7" name="Table 4">
            <a:extLst>
              <a:ext uri="{FF2B5EF4-FFF2-40B4-BE49-F238E27FC236}">
                <a16:creationId xmlns:a16="http://schemas.microsoft.com/office/drawing/2014/main" id="{9C9D0BEB-7BAC-F55F-ECD7-8CC3DD942300}"/>
              </a:ext>
            </a:extLst>
          </p:cNvPr>
          <p:cNvGraphicFramePr>
            <a:graphicFrameLocks noGrp="1"/>
          </p:cNvGraphicFramePr>
          <p:nvPr>
            <p:extLst>
              <p:ext uri="{D42A27DB-BD31-4B8C-83A1-F6EECF244321}">
                <p14:modId xmlns:p14="http://schemas.microsoft.com/office/powerpoint/2010/main" val="4119808813"/>
              </p:ext>
            </p:extLst>
          </p:nvPr>
        </p:nvGraphicFramePr>
        <p:xfrm>
          <a:off x="6496050" y="854233"/>
          <a:ext cx="1193800" cy="110744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852715">
                  <a:extLst>
                    <a:ext uri="{9D8B030D-6E8A-4147-A177-3AD203B41FA5}">
                      <a16:colId xmlns:a16="http://schemas.microsoft.com/office/drawing/2014/main" val="2350791385"/>
                    </a:ext>
                  </a:extLst>
                </a:gridCol>
              </a:tblGrid>
              <a:tr h="218440">
                <a:tc>
                  <a:txBody>
                    <a:bodyPr/>
                    <a:lstStyle/>
                    <a:p>
                      <a:pPr algn="ctr"/>
                      <a:r>
                        <a:rPr lang="en-US" dirty="0"/>
                        <a:t>p</a:t>
                      </a:r>
                    </a:p>
                  </a:txBody>
                  <a:tcPr/>
                </a:tc>
                <a:tc>
                  <a:txBody>
                    <a:bodyPr/>
                    <a:lstStyle/>
                    <a:p>
                      <a:pPr algn="ctr"/>
                      <a:r>
                        <a:rPr lang="en-US" dirty="0"/>
                        <a:t>not p</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1721626075"/>
                  </a:ext>
                </a:extLst>
              </a:tr>
            </a:tbl>
          </a:graphicData>
        </a:graphic>
      </p:graphicFrame>
    </p:spTree>
    <p:extLst>
      <p:ext uri="{BB962C8B-B14F-4D97-AF65-F5344CB8AC3E}">
        <p14:creationId xmlns:p14="http://schemas.microsoft.com/office/powerpoint/2010/main" val="475665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FC84B-C647-EE18-3C01-AB1F29D2244A}"/>
              </a:ext>
            </a:extLst>
          </p:cNvPr>
          <p:cNvSpPr txBox="1"/>
          <p:nvPr/>
        </p:nvSpPr>
        <p:spPr>
          <a:xfrm>
            <a:off x="490076" y="1038797"/>
            <a:ext cx="7543800" cy="5355312"/>
          </a:xfrm>
          <a:prstGeom prst="rect">
            <a:avLst/>
          </a:prstGeom>
          <a:noFill/>
        </p:spPr>
        <p:txBody>
          <a:bodyPr wrap="square">
            <a:spAutoFit/>
          </a:bodyPr>
          <a:lstStyle/>
          <a:p>
            <a:r>
              <a:rPr lang="en-US" dirty="0"/>
              <a:t>Aim to cover all possible branches of your decision-making statements. Test cases should include</a:t>
            </a:r>
            <a:br>
              <a:rPr lang="en-US" dirty="0"/>
            </a:br>
            <a:r>
              <a:rPr lang="en-US" dirty="0"/>
              <a:t>              inputs that make the condition true, </a:t>
            </a:r>
          </a:p>
          <a:p>
            <a:r>
              <a:rPr lang="en-US" dirty="0"/>
              <a:t>	inputs that make it false, </a:t>
            </a:r>
          </a:p>
          <a:p>
            <a:r>
              <a:rPr lang="en-US" dirty="0"/>
              <a:t>	inputs that are on the boundary of the conditions.</a:t>
            </a:r>
          </a:p>
          <a:p>
            <a:endParaRPr lang="en-US" dirty="0">
              <a:solidFill>
                <a:schemeClr val="bg2">
                  <a:lumMod val="25000"/>
                </a:schemeClr>
              </a:solidFill>
              <a:latin typeface="Consolas" panose="020B0609020204030204" pitchFamily="49" charset="0"/>
            </a:endParaRPr>
          </a:p>
          <a:p>
            <a:r>
              <a:rPr lang="en-US" dirty="0">
                <a:solidFill>
                  <a:schemeClr val="bg2">
                    <a:lumMod val="25000"/>
                  </a:schemeClr>
                </a:solidFill>
                <a:latin typeface="Consolas" panose="020B0609020204030204" pitchFamily="49" charset="0"/>
              </a:rPr>
              <a:t>For example, you want #'s between 0 and 10, test with values like -1, 0, 1, 10, and 11. </a:t>
            </a: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r>
              <a:rPr lang="en-US" dirty="0"/>
              <a:t>For each test case, define what the expected outcome should be. This could be a specific result, an error message, or no action at all. </a:t>
            </a: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p:txBody>
      </p:sp>
      <p:grpSp>
        <p:nvGrpSpPr>
          <p:cNvPr id="7" name="Group 6">
            <a:extLst>
              <a:ext uri="{FF2B5EF4-FFF2-40B4-BE49-F238E27FC236}">
                <a16:creationId xmlns:a16="http://schemas.microsoft.com/office/drawing/2014/main" id="{9604F30C-D1CE-F31A-5C8B-AF2318654101}"/>
              </a:ext>
            </a:extLst>
          </p:cNvPr>
          <p:cNvGrpSpPr/>
          <p:nvPr/>
        </p:nvGrpSpPr>
        <p:grpSpPr>
          <a:xfrm>
            <a:off x="914400" y="3836908"/>
            <a:ext cx="6477000" cy="735092"/>
            <a:chOff x="609600" y="0"/>
            <a:chExt cx="6477000" cy="735092"/>
          </a:xfrm>
        </p:grpSpPr>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21336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cxnSp>
          <p:nvCxnSpPr>
            <p:cNvPr id="6" name="Straight Arrow Connector 5">
              <a:extLst>
                <a:ext uri="{FF2B5EF4-FFF2-40B4-BE49-F238E27FC236}">
                  <a16:creationId xmlns:a16="http://schemas.microsoft.com/office/drawing/2014/main" id="{098336AF-E06A-83CC-7968-0856081B08EF}"/>
                </a:ext>
              </a:extLst>
            </p:cNvPr>
            <p:cNvCxnSpPr>
              <a:cxnSpLocks/>
            </p:cNvCxnSpPr>
            <p:nvPr/>
          </p:nvCxnSpPr>
          <p:spPr bwMode="auto">
            <a:xfrm>
              <a:off x="762000" y="182880"/>
              <a:ext cx="6324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9A0E369-ACE8-F5D4-8A16-46C8BAB0F8E0}"/>
                </a:ext>
              </a:extLst>
            </p:cNvPr>
            <p:cNvCxnSpPr>
              <a:cxnSpLocks/>
            </p:cNvCxnSpPr>
            <p:nvPr/>
          </p:nvCxnSpPr>
          <p:spPr bwMode="auto">
            <a:xfrm>
              <a:off x="22860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0774208-305A-B0D0-EE33-FABBB412477C}"/>
                </a:ext>
              </a:extLst>
            </p:cNvPr>
            <p:cNvCxnSpPr>
              <a:cxnSpLocks/>
            </p:cNvCxnSpPr>
            <p:nvPr/>
          </p:nvCxnSpPr>
          <p:spPr bwMode="auto">
            <a:xfrm>
              <a:off x="55626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E22731B-57F2-2FB8-7F92-CB0F96A2BFC6}"/>
                </a:ext>
              </a:extLst>
            </p:cNvPr>
            <p:cNvSpPr/>
            <p:nvPr/>
          </p:nvSpPr>
          <p:spPr bwMode="auto">
            <a:xfrm>
              <a:off x="2183104" y="6858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4238EEBA-776B-170D-1744-666403CEF4A4}"/>
                </a:ext>
              </a:extLst>
            </p:cNvPr>
            <p:cNvCxnSpPr>
              <a:cxnSpLocks/>
            </p:cNvCxnSpPr>
            <p:nvPr/>
          </p:nvCxnSpPr>
          <p:spPr bwMode="auto">
            <a:xfrm flipV="1">
              <a:off x="2411704" y="182880"/>
              <a:ext cx="3227096"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D7ED7002-926D-0F26-4E3E-239255A9A462}"/>
                </a:ext>
              </a:extLst>
            </p:cNvPr>
            <p:cNvSpPr/>
            <p:nvPr/>
          </p:nvSpPr>
          <p:spPr bwMode="auto">
            <a:xfrm>
              <a:off x="5453030" y="68580"/>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FC0DD9A6-6963-117F-A44E-58B316301A14}"/>
                </a:ext>
              </a:extLst>
            </p:cNvPr>
            <p:cNvSpPr txBox="1"/>
            <p:nvPr/>
          </p:nvSpPr>
          <p:spPr>
            <a:xfrm>
              <a:off x="2133600" y="365760"/>
              <a:ext cx="3647152" cy="369332"/>
            </a:xfrm>
            <a:prstGeom prst="rect">
              <a:avLst/>
            </a:prstGeom>
            <a:noFill/>
          </p:spPr>
          <p:txBody>
            <a:bodyPr wrap="none" rtlCol="0">
              <a:spAutoFit/>
            </a:bodyPr>
            <a:lstStyle/>
            <a:p>
              <a:r>
                <a:rPr lang="en-US" dirty="0"/>
                <a:t>0                                                10</a:t>
              </a:r>
            </a:p>
          </p:txBody>
        </p:sp>
      </p:grpSp>
      <p:sp>
        <p:nvSpPr>
          <p:cNvPr id="2" name="Title 1">
            <a:extLst>
              <a:ext uri="{FF2B5EF4-FFF2-40B4-BE49-F238E27FC236}">
                <a16:creationId xmlns:a16="http://schemas.microsoft.com/office/drawing/2014/main" id="{45BF1D34-D826-129B-1458-DEA291064FAC}"/>
              </a:ext>
            </a:extLst>
          </p:cNvPr>
          <p:cNvSpPr>
            <a:spLocks noGrp="1"/>
          </p:cNvSpPr>
          <p:nvPr>
            <p:ph type="title"/>
          </p:nvPr>
        </p:nvSpPr>
        <p:spPr/>
        <p:txBody>
          <a:bodyPr/>
          <a:lstStyle/>
          <a:p>
            <a:r>
              <a:rPr lang="en-US" dirty="0"/>
              <a:t>Testing the branches</a:t>
            </a:r>
          </a:p>
        </p:txBody>
      </p:sp>
      <p:sp>
        <p:nvSpPr>
          <p:cNvPr id="3" name="TextBox 2">
            <a:extLst>
              <a:ext uri="{FF2B5EF4-FFF2-40B4-BE49-F238E27FC236}">
                <a16:creationId xmlns:a16="http://schemas.microsoft.com/office/drawing/2014/main" id="{A9064BB5-5F46-8473-1198-4B187E6DECFD}"/>
              </a:ext>
            </a:extLst>
          </p:cNvPr>
          <p:cNvSpPr txBox="1"/>
          <p:nvPr/>
        </p:nvSpPr>
        <p:spPr>
          <a:xfrm>
            <a:off x="4038600" y="3527643"/>
            <a:ext cx="356188" cy="461665"/>
          </a:xfrm>
          <a:prstGeom prst="rect">
            <a:avLst/>
          </a:prstGeom>
          <a:noFill/>
        </p:spPr>
        <p:txBody>
          <a:bodyPr wrap="none" rtlCol="0">
            <a:spAutoFit/>
          </a:bodyPr>
          <a:lstStyle/>
          <a:p>
            <a:r>
              <a:rPr lang="en-US" sz="2400" b="1" dirty="0">
                <a:solidFill>
                  <a:srgbClr val="FF0066"/>
                </a:solidFill>
              </a:rPr>
              <a:t>x</a:t>
            </a:r>
            <a:endParaRPr lang="en-US" b="1" dirty="0">
              <a:solidFill>
                <a:srgbClr val="FF0066"/>
              </a:solidFill>
            </a:endParaRPr>
          </a:p>
        </p:txBody>
      </p:sp>
      <p:graphicFrame>
        <p:nvGraphicFramePr>
          <p:cNvPr id="25" name="Table 29">
            <a:extLst>
              <a:ext uri="{FF2B5EF4-FFF2-40B4-BE49-F238E27FC236}">
                <a16:creationId xmlns:a16="http://schemas.microsoft.com/office/drawing/2014/main" id="{77FBE0D1-BF72-2BA1-8E31-A01D2CB5C553}"/>
              </a:ext>
            </a:extLst>
          </p:cNvPr>
          <p:cNvGraphicFramePr>
            <a:graphicFrameLocks noGrp="1"/>
          </p:cNvGraphicFramePr>
          <p:nvPr>
            <p:extLst>
              <p:ext uri="{D42A27DB-BD31-4B8C-83A1-F6EECF244321}">
                <p14:modId xmlns:p14="http://schemas.microsoft.com/office/powerpoint/2010/main" val="1200352416"/>
              </p:ext>
            </p:extLst>
          </p:nvPr>
        </p:nvGraphicFramePr>
        <p:xfrm>
          <a:off x="2343616" y="5609789"/>
          <a:ext cx="3752384" cy="9144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633498568"/>
                    </a:ext>
                  </a:extLst>
                </a:gridCol>
                <a:gridCol w="457200">
                  <a:extLst>
                    <a:ext uri="{9D8B030D-6E8A-4147-A177-3AD203B41FA5}">
                      <a16:colId xmlns:a16="http://schemas.microsoft.com/office/drawing/2014/main" val="2574585241"/>
                    </a:ext>
                  </a:extLst>
                </a:gridCol>
                <a:gridCol w="457200">
                  <a:extLst>
                    <a:ext uri="{9D8B030D-6E8A-4147-A177-3AD203B41FA5}">
                      <a16:colId xmlns:a16="http://schemas.microsoft.com/office/drawing/2014/main" val="1874316793"/>
                    </a:ext>
                  </a:extLst>
                </a:gridCol>
                <a:gridCol w="533400">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gridCol w="628184">
                  <a:extLst>
                    <a:ext uri="{9D8B030D-6E8A-4147-A177-3AD203B41FA5}">
                      <a16:colId xmlns:a16="http://schemas.microsoft.com/office/drawing/2014/main" val="802001405"/>
                    </a:ext>
                  </a:extLst>
                </a:gridCol>
              </a:tblGrid>
              <a:tr h="149860">
                <a:tc>
                  <a:txBody>
                    <a:bodyPr/>
                    <a:lstStyle/>
                    <a:p>
                      <a:r>
                        <a:rPr lang="en-US" sz="16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0">
                <a:tc>
                  <a:txBody>
                    <a:bodyPr/>
                    <a:lstStyle/>
                    <a:p>
                      <a:pPr marL="0" algn="l" defTabSz="914400" rtl="0" eaLnBrk="1" latinLnBrk="0" hangingPunct="1"/>
                      <a:r>
                        <a:rPr lang="en-US" sz="16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extLst>
      <p:ext uri="{BB962C8B-B14F-4D97-AF65-F5344CB8AC3E}">
        <p14:creationId xmlns:p14="http://schemas.microsoft.com/office/powerpoint/2010/main" val="3672732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FC84B-C647-EE18-3C01-AB1F29D2244A}"/>
              </a:ext>
            </a:extLst>
          </p:cNvPr>
          <p:cNvSpPr txBox="1"/>
          <p:nvPr/>
        </p:nvSpPr>
        <p:spPr>
          <a:xfrm>
            <a:off x="977252" y="2376301"/>
            <a:ext cx="7543800" cy="4801314"/>
          </a:xfrm>
          <a:prstGeom prst="rect">
            <a:avLst/>
          </a:prstGeom>
          <a:noFill/>
        </p:spPr>
        <p:txBody>
          <a:bodyPr wrap="square">
            <a:spAutoFit/>
          </a:bodyPr>
          <a:lstStyle/>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(x &gt;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&lt;=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True</a:t>
            </a:r>
            <a:endParaRPr lang="en-US" dirty="0">
              <a:solidFill>
                <a:srgbClr val="D4D4D4"/>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br>
              <a:rPr lang="en-US" dirty="0">
                <a:solidFill>
                  <a:schemeClr val="bg2">
                    <a:lumMod val="25000"/>
                  </a:schemeClr>
                </a:solidFill>
                <a:latin typeface="Consolas" panose="020B0609020204030204" pitchFamily="49" charset="0"/>
              </a:rPr>
            </a:br>
            <a:endParaRPr lang="en-US" b="0" dirty="0">
              <a:solidFill>
                <a:schemeClr val="bg2">
                  <a:lumMod val="25000"/>
                </a:schemeClr>
              </a:solidFill>
              <a:effectLst/>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&gt;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dirty="0">
                <a:solidFill>
                  <a:srgbClr val="569CD6"/>
                </a:solidFill>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&lt;=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True</a:t>
            </a:r>
          </a:p>
          <a:p>
            <a:r>
              <a:rPr lang="en-US" dirty="0">
                <a:solidFill>
                  <a:schemeClr val="bg2">
                    <a:lumMod val="25000"/>
                  </a:schemeClr>
                </a:solidFill>
                <a:latin typeface="Consolas" panose="020B0609020204030204" pitchFamily="49" charset="0"/>
              </a:rPr>
              <a:t>&gt;&gt;&gt; </a:t>
            </a:r>
            <a:r>
              <a:rPr lang="en-US" dirty="0">
                <a:solidFill>
                  <a:srgbClr val="B5CEA8"/>
                </a:solidFill>
                <a:latin typeface="Consolas" panose="020B0609020204030204" pitchFamily="49" charset="0"/>
              </a:rPr>
              <a:t>0</a:t>
            </a:r>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&lt; x &lt;= </a:t>
            </a:r>
            <a:r>
              <a:rPr lang="en-US" dirty="0">
                <a:solidFill>
                  <a:srgbClr val="B5CEA8"/>
                </a:solidFill>
                <a:latin typeface="Consolas" panose="020B0609020204030204" pitchFamily="49" charset="0"/>
              </a:rPr>
              <a:t>10  </a:t>
            </a:r>
            <a:endParaRPr lang="en-US" dirty="0">
              <a:solidFill>
                <a:schemeClr val="bg2">
                  <a:lumMod val="25000"/>
                </a:schemeClr>
              </a:solidFill>
              <a:latin typeface="Consolas" panose="020B0609020204030204" pitchFamily="49" charset="0"/>
            </a:endParaRPr>
          </a:p>
          <a:p>
            <a:r>
              <a:rPr lang="en-US" dirty="0">
                <a:solidFill>
                  <a:schemeClr val="bg2">
                    <a:lumMod val="25000"/>
                  </a:schemeClr>
                </a:solidFill>
                <a:latin typeface="Consolas" panose="020B0609020204030204" pitchFamily="49" charset="0"/>
              </a:rPr>
              <a:t>True</a:t>
            </a:r>
          </a:p>
          <a:p>
            <a:endParaRPr lang="en-US" b="0" dirty="0">
              <a:solidFill>
                <a:schemeClr val="bg2">
                  <a:lumMod val="25000"/>
                </a:schemeClr>
              </a:solidFill>
              <a:effectLst/>
              <a:latin typeface="Consolas" panose="020B0609020204030204" pitchFamily="49" charset="0"/>
            </a:endParaRPr>
          </a:p>
          <a:p>
            <a:endParaRPr lang="en-US" dirty="0">
              <a:solidFill>
                <a:schemeClr val="bg2">
                  <a:lumMod val="25000"/>
                </a:schemeClr>
              </a:solidFill>
              <a:latin typeface="Consolas" panose="020B0609020204030204" pitchFamily="49" charset="0"/>
            </a:endParaRPr>
          </a:p>
        </p:txBody>
      </p:sp>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a:xfrm>
            <a:off x="152399" y="190500"/>
            <a:ext cx="8458195" cy="457200"/>
          </a:xfrm>
        </p:spPr>
        <p:txBody>
          <a:bodyPr/>
          <a:lstStyle/>
          <a:p>
            <a:pPr eaLnBrk="1" hangingPunct="1">
              <a:defRPr/>
            </a:pPr>
            <a:r>
              <a:rPr lang="en-US" dirty="0">
                <a:ea typeface="ＭＳ Ｐゴシック" pitchFamily="34" charset="-128"/>
              </a:rPr>
              <a:t>Common mistake: 'Or' instead of 'and'</a:t>
            </a:r>
          </a:p>
        </p:txBody>
      </p:sp>
      <p:cxnSp>
        <p:nvCxnSpPr>
          <p:cNvPr id="16" name="Straight Arrow Connector 15">
            <a:extLst>
              <a:ext uri="{FF2B5EF4-FFF2-40B4-BE49-F238E27FC236}">
                <a16:creationId xmlns:a16="http://schemas.microsoft.com/office/drawing/2014/main" id="{38711989-F46F-6A13-38E6-08EE881F8030}"/>
              </a:ext>
            </a:extLst>
          </p:cNvPr>
          <p:cNvCxnSpPr>
            <a:cxnSpLocks/>
          </p:cNvCxnSpPr>
          <p:nvPr/>
        </p:nvCxnSpPr>
        <p:spPr bwMode="auto">
          <a:xfrm>
            <a:off x="762000" y="2407920"/>
            <a:ext cx="63246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76DB534-3B12-43E6-B206-906DE0D71248}"/>
              </a:ext>
            </a:extLst>
          </p:cNvPr>
          <p:cNvCxnSpPr>
            <a:cxnSpLocks/>
          </p:cNvCxnSpPr>
          <p:nvPr/>
        </p:nvCxnSpPr>
        <p:spPr bwMode="auto">
          <a:xfrm>
            <a:off x="2286000" y="22250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C9B0715-C865-F7ED-4193-9585AF3B1849}"/>
              </a:ext>
            </a:extLst>
          </p:cNvPr>
          <p:cNvCxnSpPr>
            <a:cxnSpLocks/>
          </p:cNvCxnSpPr>
          <p:nvPr/>
        </p:nvCxnSpPr>
        <p:spPr bwMode="auto">
          <a:xfrm>
            <a:off x="5562600" y="22250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52B29A19-AE7F-73E1-7FB9-3E38BCCE1585}"/>
              </a:ext>
            </a:extLst>
          </p:cNvPr>
          <p:cNvSpPr/>
          <p:nvPr/>
        </p:nvSpPr>
        <p:spPr bwMode="auto">
          <a:xfrm>
            <a:off x="2183104" y="229362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Connector 19">
            <a:extLst>
              <a:ext uri="{FF2B5EF4-FFF2-40B4-BE49-F238E27FC236}">
                <a16:creationId xmlns:a16="http://schemas.microsoft.com/office/drawing/2014/main" id="{E4A71FF0-2F7A-8245-DA71-8E28A57D61A2}"/>
              </a:ext>
            </a:extLst>
          </p:cNvPr>
          <p:cNvCxnSpPr>
            <a:cxnSpLocks/>
            <a:endCxn id="21" idx="2"/>
          </p:cNvCxnSpPr>
          <p:nvPr/>
        </p:nvCxnSpPr>
        <p:spPr bwMode="auto">
          <a:xfrm>
            <a:off x="622948" y="2407920"/>
            <a:ext cx="4830082" cy="7408"/>
          </a:xfrm>
          <a:prstGeom prst="line">
            <a:avLst/>
          </a:prstGeom>
          <a:solidFill>
            <a:schemeClr val="bg1"/>
          </a:solidFill>
          <a:ln w="38100" cap="flat" cmpd="sng" algn="ctr">
            <a:solidFill>
              <a:srgbClr val="FF0066"/>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0">
            <a:extLst>
              <a:ext uri="{FF2B5EF4-FFF2-40B4-BE49-F238E27FC236}">
                <a16:creationId xmlns:a16="http://schemas.microsoft.com/office/drawing/2014/main" id="{06C74EFD-F295-3EA8-0034-6C316ED4EFA2}"/>
              </a:ext>
            </a:extLst>
          </p:cNvPr>
          <p:cNvSpPr/>
          <p:nvPr/>
        </p:nvSpPr>
        <p:spPr bwMode="auto">
          <a:xfrm>
            <a:off x="5453030" y="2301028"/>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7" name="Group 6">
            <a:extLst>
              <a:ext uri="{FF2B5EF4-FFF2-40B4-BE49-F238E27FC236}">
                <a16:creationId xmlns:a16="http://schemas.microsoft.com/office/drawing/2014/main" id="{9604F30C-D1CE-F31A-5C8B-AF2318654101}"/>
              </a:ext>
            </a:extLst>
          </p:cNvPr>
          <p:cNvGrpSpPr/>
          <p:nvPr/>
        </p:nvGrpSpPr>
        <p:grpSpPr>
          <a:xfrm>
            <a:off x="609600" y="1295400"/>
            <a:ext cx="6477000" cy="735092"/>
            <a:chOff x="609600" y="0"/>
            <a:chExt cx="6477000" cy="735092"/>
          </a:xfrm>
        </p:grpSpPr>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21336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cxnSp>
          <p:nvCxnSpPr>
            <p:cNvPr id="6" name="Straight Arrow Connector 5">
              <a:extLst>
                <a:ext uri="{FF2B5EF4-FFF2-40B4-BE49-F238E27FC236}">
                  <a16:creationId xmlns:a16="http://schemas.microsoft.com/office/drawing/2014/main" id="{098336AF-E06A-83CC-7968-0856081B08EF}"/>
                </a:ext>
              </a:extLst>
            </p:cNvPr>
            <p:cNvCxnSpPr>
              <a:cxnSpLocks/>
            </p:cNvCxnSpPr>
            <p:nvPr/>
          </p:nvCxnSpPr>
          <p:spPr bwMode="auto">
            <a:xfrm>
              <a:off x="762000" y="182880"/>
              <a:ext cx="6324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9A0E369-ACE8-F5D4-8A16-46C8BAB0F8E0}"/>
                </a:ext>
              </a:extLst>
            </p:cNvPr>
            <p:cNvCxnSpPr>
              <a:cxnSpLocks/>
            </p:cNvCxnSpPr>
            <p:nvPr/>
          </p:nvCxnSpPr>
          <p:spPr bwMode="auto">
            <a:xfrm>
              <a:off x="22860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0774208-305A-B0D0-EE33-FABBB412477C}"/>
                </a:ext>
              </a:extLst>
            </p:cNvPr>
            <p:cNvCxnSpPr>
              <a:cxnSpLocks/>
            </p:cNvCxnSpPr>
            <p:nvPr/>
          </p:nvCxnSpPr>
          <p:spPr bwMode="auto">
            <a:xfrm>
              <a:off x="55626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E22731B-57F2-2FB8-7F92-CB0F96A2BFC6}"/>
                </a:ext>
              </a:extLst>
            </p:cNvPr>
            <p:cNvSpPr/>
            <p:nvPr/>
          </p:nvSpPr>
          <p:spPr bwMode="auto">
            <a:xfrm>
              <a:off x="2183104" y="6858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4238EEBA-776B-170D-1744-666403CEF4A4}"/>
                </a:ext>
              </a:extLst>
            </p:cNvPr>
            <p:cNvCxnSpPr>
              <a:cxnSpLocks/>
            </p:cNvCxnSpPr>
            <p:nvPr/>
          </p:nvCxnSpPr>
          <p:spPr bwMode="auto">
            <a:xfrm flipV="1">
              <a:off x="2411704" y="182880"/>
              <a:ext cx="3227096"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D7ED7002-926D-0F26-4E3E-239255A9A462}"/>
                </a:ext>
              </a:extLst>
            </p:cNvPr>
            <p:cNvSpPr/>
            <p:nvPr/>
          </p:nvSpPr>
          <p:spPr bwMode="auto">
            <a:xfrm>
              <a:off x="5453030" y="68580"/>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FC0DD9A6-6963-117F-A44E-58B316301A14}"/>
                </a:ext>
              </a:extLst>
            </p:cNvPr>
            <p:cNvSpPr txBox="1"/>
            <p:nvPr/>
          </p:nvSpPr>
          <p:spPr>
            <a:xfrm>
              <a:off x="2133600" y="365760"/>
              <a:ext cx="3647152" cy="369332"/>
            </a:xfrm>
            <a:prstGeom prst="rect">
              <a:avLst/>
            </a:prstGeom>
            <a:noFill/>
          </p:spPr>
          <p:txBody>
            <a:bodyPr wrap="none" rtlCol="0">
              <a:spAutoFit/>
            </a:bodyPr>
            <a:lstStyle/>
            <a:p>
              <a:r>
                <a:rPr lang="en-US" dirty="0"/>
                <a:t>0                                                10</a:t>
              </a:r>
            </a:p>
          </p:txBody>
        </p:sp>
      </p:grpSp>
      <p:cxnSp>
        <p:nvCxnSpPr>
          <p:cNvPr id="24" name="Straight Connector 23">
            <a:extLst>
              <a:ext uri="{FF2B5EF4-FFF2-40B4-BE49-F238E27FC236}">
                <a16:creationId xmlns:a16="http://schemas.microsoft.com/office/drawing/2014/main" id="{53A01F25-1938-30D6-9098-6363ACDA5845}"/>
              </a:ext>
            </a:extLst>
          </p:cNvPr>
          <p:cNvCxnSpPr>
            <a:cxnSpLocks/>
          </p:cNvCxnSpPr>
          <p:nvPr/>
        </p:nvCxnSpPr>
        <p:spPr bwMode="auto">
          <a:xfrm>
            <a:off x="2411704" y="2393950"/>
            <a:ext cx="4674896" cy="5464"/>
          </a:xfrm>
          <a:prstGeom prst="line">
            <a:avLst/>
          </a:prstGeom>
          <a:solidFill>
            <a:schemeClr val="bg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Graphic 11" descr="Close with solid fill">
            <a:extLst>
              <a:ext uri="{FF2B5EF4-FFF2-40B4-BE49-F238E27FC236}">
                <a16:creationId xmlns:a16="http://schemas.microsoft.com/office/drawing/2014/main" id="{972E05FD-C596-3CFA-1B09-7C4E771F42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5456" y="2606738"/>
            <a:ext cx="1007391" cy="1007391"/>
          </a:xfrm>
          <a:prstGeom prst="rect">
            <a:avLst/>
          </a:prstGeom>
        </p:spPr>
      </p:pic>
      <p:pic>
        <p:nvPicPr>
          <p:cNvPr id="23" name="Graphic 22" descr="Checkmark with solid fill">
            <a:extLst>
              <a:ext uri="{FF2B5EF4-FFF2-40B4-BE49-F238E27FC236}">
                <a16:creationId xmlns:a16="http://schemas.microsoft.com/office/drawing/2014/main" id="{8135EA02-E6E6-22F1-9134-C63177583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95800" y="4929352"/>
            <a:ext cx="1143000" cy="1143000"/>
          </a:xfrm>
          <a:prstGeom prst="rect">
            <a:avLst/>
          </a:prstGeom>
        </p:spPr>
      </p:pic>
      <p:sp>
        <p:nvSpPr>
          <p:cNvPr id="29" name="TextBox 28">
            <a:extLst>
              <a:ext uri="{FF2B5EF4-FFF2-40B4-BE49-F238E27FC236}">
                <a16:creationId xmlns:a16="http://schemas.microsoft.com/office/drawing/2014/main" id="{017C3CC1-AE44-1684-67E1-81518871F079}"/>
              </a:ext>
            </a:extLst>
          </p:cNvPr>
          <p:cNvSpPr txBox="1"/>
          <p:nvPr/>
        </p:nvSpPr>
        <p:spPr>
          <a:xfrm>
            <a:off x="3580416" y="6347456"/>
            <a:ext cx="5001690" cy="523220"/>
          </a:xfrm>
          <a:prstGeom prst="rect">
            <a:avLst/>
          </a:prstGeom>
          <a:noFill/>
        </p:spPr>
        <p:txBody>
          <a:bodyPr wrap="none" rtlCol="0">
            <a:spAutoFit/>
          </a:bodyPr>
          <a:lstStyle/>
          <a:p>
            <a:r>
              <a:rPr lang="en-US" sz="2800" dirty="0"/>
              <a:t>Use 'and' to require two things</a:t>
            </a:r>
          </a:p>
        </p:txBody>
      </p:sp>
      <p:graphicFrame>
        <p:nvGraphicFramePr>
          <p:cNvPr id="2" name="Table 29">
            <a:extLst>
              <a:ext uri="{FF2B5EF4-FFF2-40B4-BE49-F238E27FC236}">
                <a16:creationId xmlns:a16="http://schemas.microsoft.com/office/drawing/2014/main" id="{E0257C0A-7C5D-D557-C53C-A74B4B2FB695}"/>
              </a:ext>
            </a:extLst>
          </p:cNvPr>
          <p:cNvGraphicFramePr>
            <a:graphicFrameLocks noGrp="1"/>
          </p:cNvGraphicFramePr>
          <p:nvPr>
            <p:extLst>
              <p:ext uri="{D42A27DB-BD31-4B8C-83A1-F6EECF244321}">
                <p14:modId xmlns:p14="http://schemas.microsoft.com/office/powerpoint/2010/main" val="1060824384"/>
              </p:ext>
            </p:extLst>
          </p:nvPr>
        </p:nvGraphicFramePr>
        <p:xfrm>
          <a:off x="1066800" y="3810000"/>
          <a:ext cx="3752384" cy="9144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633498568"/>
                    </a:ext>
                  </a:extLst>
                </a:gridCol>
                <a:gridCol w="457200">
                  <a:extLst>
                    <a:ext uri="{9D8B030D-6E8A-4147-A177-3AD203B41FA5}">
                      <a16:colId xmlns:a16="http://schemas.microsoft.com/office/drawing/2014/main" val="2574585241"/>
                    </a:ext>
                  </a:extLst>
                </a:gridCol>
                <a:gridCol w="457200">
                  <a:extLst>
                    <a:ext uri="{9D8B030D-6E8A-4147-A177-3AD203B41FA5}">
                      <a16:colId xmlns:a16="http://schemas.microsoft.com/office/drawing/2014/main" val="1874316793"/>
                    </a:ext>
                  </a:extLst>
                </a:gridCol>
                <a:gridCol w="533400">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gridCol w="628184">
                  <a:extLst>
                    <a:ext uri="{9D8B030D-6E8A-4147-A177-3AD203B41FA5}">
                      <a16:colId xmlns:a16="http://schemas.microsoft.com/office/drawing/2014/main" val="802001405"/>
                    </a:ext>
                  </a:extLst>
                </a:gridCol>
              </a:tblGrid>
              <a:tr h="149860">
                <a:tc>
                  <a:txBody>
                    <a:bodyPr/>
                    <a:lstStyle/>
                    <a:p>
                      <a:r>
                        <a:rPr lang="en-US" sz="16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0">
                <a:tc>
                  <a:txBody>
                    <a:bodyPr/>
                    <a:lstStyle/>
                    <a:p>
                      <a:pPr marL="0" algn="l" defTabSz="914400" rtl="0" eaLnBrk="1" latinLnBrk="0" hangingPunct="1"/>
                      <a:r>
                        <a:rPr lang="en-US" sz="16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extLst>
      <p:ext uri="{BB962C8B-B14F-4D97-AF65-F5344CB8AC3E}">
        <p14:creationId xmlns:p14="http://schemas.microsoft.com/office/powerpoint/2010/main" val="212370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1D34-D826-129B-1458-DEA291064FAC}"/>
              </a:ext>
            </a:extLst>
          </p:cNvPr>
          <p:cNvSpPr>
            <a:spLocks noGrp="1"/>
          </p:cNvSpPr>
          <p:nvPr>
            <p:ph type="title"/>
          </p:nvPr>
        </p:nvSpPr>
        <p:spPr/>
        <p:txBody>
          <a:bodyPr/>
          <a:lstStyle/>
          <a:p>
            <a:r>
              <a:rPr lang="en-US" dirty="0"/>
              <a:t>Test and Expected outcomes</a:t>
            </a:r>
          </a:p>
        </p:txBody>
      </p:sp>
      <p:pic>
        <p:nvPicPr>
          <p:cNvPr id="10" name="Picture 9">
            <a:extLst>
              <a:ext uri="{FF2B5EF4-FFF2-40B4-BE49-F238E27FC236}">
                <a16:creationId xmlns:a16="http://schemas.microsoft.com/office/drawing/2014/main" id="{4246AC8B-0D66-7123-96CA-DB895B402742}"/>
              </a:ext>
            </a:extLst>
          </p:cNvPr>
          <p:cNvPicPr>
            <a:picLocks noChangeAspect="1"/>
          </p:cNvPicPr>
          <p:nvPr/>
        </p:nvPicPr>
        <p:blipFill>
          <a:blip r:embed="rId3"/>
          <a:stretch>
            <a:fillRect/>
          </a:stretch>
        </p:blipFill>
        <p:spPr>
          <a:xfrm>
            <a:off x="1295400" y="1700212"/>
            <a:ext cx="6553200" cy="3457575"/>
          </a:xfrm>
          <a:prstGeom prst="rect">
            <a:avLst/>
          </a:prstGeom>
        </p:spPr>
      </p:pic>
      <p:sp>
        <p:nvSpPr>
          <p:cNvPr id="12" name="Rectangle 11">
            <a:extLst>
              <a:ext uri="{FF2B5EF4-FFF2-40B4-BE49-F238E27FC236}">
                <a16:creationId xmlns:a16="http://schemas.microsoft.com/office/drawing/2014/main" id="{B8A8167C-DC11-2F1E-CE59-5C3466D24BDE}"/>
              </a:ext>
            </a:extLst>
          </p:cNvPr>
          <p:cNvSpPr/>
          <p:nvPr/>
        </p:nvSpPr>
        <p:spPr bwMode="auto">
          <a:xfrm>
            <a:off x="1143000" y="3428999"/>
            <a:ext cx="1447800" cy="1828800"/>
          </a:xfrm>
          <a:custGeom>
            <a:avLst/>
            <a:gdLst>
              <a:gd name="connsiteX0" fmla="*/ 0 w 1447800"/>
              <a:gd name="connsiteY0" fmla="*/ 0 h 1828800"/>
              <a:gd name="connsiteX1" fmla="*/ 453644 w 1447800"/>
              <a:gd name="connsiteY1" fmla="*/ 0 h 1828800"/>
              <a:gd name="connsiteX2" fmla="*/ 907288 w 1447800"/>
              <a:gd name="connsiteY2" fmla="*/ 0 h 1828800"/>
              <a:gd name="connsiteX3" fmla="*/ 1447800 w 1447800"/>
              <a:gd name="connsiteY3" fmla="*/ 0 h 1828800"/>
              <a:gd name="connsiteX4" fmla="*/ 1447800 w 1447800"/>
              <a:gd name="connsiteY4" fmla="*/ 475488 h 1828800"/>
              <a:gd name="connsiteX5" fmla="*/ 1447800 w 1447800"/>
              <a:gd name="connsiteY5" fmla="*/ 896112 h 1828800"/>
              <a:gd name="connsiteX6" fmla="*/ 1447800 w 1447800"/>
              <a:gd name="connsiteY6" fmla="*/ 1335024 h 1828800"/>
              <a:gd name="connsiteX7" fmla="*/ 1447800 w 1447800"/>
              <a:gd name="connsiteY7" fmla="*/ 1828800 h 1828800"/>
              <a:gd name="connsiteX8" fmla="*/ 965200 w 1447800"/>
              <a:gd name="connsiteY8" fmla="*/ 1828800 h 1828800"/>
              <a:gd name="connsiteX9" fmla="*/ 482600 w 1447800"/>
              <a:gd name="connsiteY9" fmla="*/ 1828800 h 1828800"/>
              <a:gd name="connsiteX10" fmla="*/ 0 w 1447800"/>
              <a:gd name="connsiteY10" fmla="*/ 1828800 h 1828800"/>
              <a:gd name="connsiteX11" fmla="*/ 0 w 1447800"/>
              <a:gd name="connsiteY11" fmla="*/ 1335024 h 1828800"/>
              <a:gd name="connsiteX12" fmla="*/ 0 w 1447800"/>
              <a:gd name="connsiteY12" fmla="*/ 841248 h 1828800"/>
              <a:gd name="connsiteX13" fmla="*/ 0 w 1447800"/>
              <a:gd name="connsiteY13" fmla="*/ 438912 h 1828800"/>
              <a:gd name="connsiteX14" fmla="*/ 0 w 1447800"/>
              <a:gd name="connsiteY14"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7800" h="1828800" extrusionOk="0">
                <a:moveTo>
                  <a:pt x="0" y="0"/>
                </a:moveTo>
                <a:cubicBezTo>
                  <a:pt x="95037" y="-11191"/>
                  <a:pt x="259795" y="34411"/>
                  <a:pt x="453644" y="0"/>
                </a:cubicBezTo>
                <a:cubicBezTo>
                  <a:pt x="647493" y="-34411"/>
                  <a:pt x="796996" y="17331"/>
                  <a:pt x="907288" y="0"/>
                </a:cubicBezTo>
                <a:cubicBezTo>
                  <a:pt x="1017580" y="-17331"/>
                  <a:pt x="1273577" y="36118"/>
                  <a:pt x="1447800" y="0"/>
                </a:cubicBezTo>
                <a:cubicBezTo>
                  <a:pt x="1477192" y="177996"/>
                  <a:pt x="1442447" y="292875"/>
                  <a:pt x="1447800" y="475488"/>
                </a:cubicBezTo>
                <a:cubicBezTo>
                  <a:pt x="1453153" y="658101"/>
                  <a:pt x="1417738" y="737169"/>
                  <a:pt x="1447800" y="896112"/>
                </a:cubicBezTo>
                <a:cubicBezTo>
                  <a:pt x="1477862" y="1055055"/>
                  <a:pt x="1409315" y="1166862"/>
                  <a:pt x="1447800" y="1335024"/>
                </a:cubicBezTo>
                <a:cubicBezTo>
                  <a:pt x="1486285" y="1503186"/>
                  <a:pt x="1443895" y="1711730"/>
                  <a:pt x="1447800" y="1828800"/>
                </a:cubicBezTo>
                <a:cubicBezTo>
                  <a:pt x="1240750" y="1873688"/>
                  <a:pt x="1095177" y="1807933"/>
                  <a:pt x="965200" y="1828800"/>
                </a:cubicBezTo>
                <a:cubicBezTo>
                  <a:pt x="835223" y="1849667"/>
                  <a:pt x="665983" y="1779020"/>
                  <a:pt x="482600" y="1828800"/>
                </a:cubicBezTo>
                <a:cubicBezTo>
                  <a:pt x="299217" y="1878580"/>
                  <a:pt x="240206" y="1817768"/>
                  <a:pt x="0" y="1828800"/>
                </a:cubicBezTo>
                <a:cubicBezTo>
                  <a:pt x="-36002" y="1607209"/>
                  <a:pt x="22716" y="1525743"/>
                  <a:pt x="0" y="1335024"/>
                </a:cubicBezTo>
                <a:cubicBezTo>
                  <a:pt x="-22716" y="1144305"/>
                  <a:pt x="12326" y="1051650"/>
                  <a:pt x="0" y="841248"/>
                </a:cubicBezTo>
                <a:cubicBezTo>
                  <a:pt x="-12326" y="630846"/>
                  <a:pt x="44454" y="609667"/>
                  <a:pt x="0" y="438912"/>
                </a:cubicBezTo>
                <a:cubicBezTo>
                  <a:pt x="-44454" y="268157"/>
                  <a:pt x="4742" y="96408"/>
                  <a:pt x="0" y="0"/>
                </a:cubicBezTo>
                <a:close/>
              </a:path>
            </a:pathLst>
          </a:custGeom>
          <a:noFill/>
          <a:ln w="38100" cap="flat" cmpd="sng" algn="ctr">
            <a:solidFill>
              <a:srgbClr val="E3A734"/>
            </a:solidFill>
            <a:prstDash val="solid"/>
            <a:round/>
            <a:headEnd type="none" w="med" len="med"/>
            <a:tailEnd type="triangle" w="med" len="med"/>
            <a:extLst>
              <a:ext uri="{C807C97D-BFC1-408E-A445-0C87EB9F89A2}">
                <ask:lineSketchStyleProps xmlns:ask="http://schemas.microsoft.com/office/drawing/2018/sketchyshapes" sd="565169144">
                  <a:prstGeom prst="rect">
                    <a:avLst/>
                  </a:prstGeom>
                  <ask:type>
                    <ask:lineSketchScribble/>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w="57150">
                <a:solidFill>
                  <a:schemeClr val="tx1"/>
                </a:solidFill>
              </a:ln>
              <a:noFill/>
              <a:effectLst/>
              <a:latin typeface="Arial" charset="0"/>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3D1066D4-604A-DF71-B4AB-392772B2C25E}"/>
                  </a:ext>
                </a:extLst>
              </p14:cNvPr>
              <p14:cNvContentPartPr/>
              <p14:nvPr/>
            </p14:nvContentPartPr>
            <p14:xfrm>
              <a:off x="6562601" y="2033176"/>
              <a:ext cx="1199520" cy="44280"/>
            </p14:xfrm>
          </p:contentPart>
        </mc:Choice>
        <mc:Fallback xmlns="">
          <p:pic>
            <p:nvPicPr>
              <p:cNvPr id="15" name="Ink 14">
                <a:extLst>
                  <a:ext uri="{FF2B5EF4-FFF2-40B4-BE49-F238E27FC236}">
                    <a16:creationId xmlns:a16="http://schemas.microsoft.com/office/drawing/2014/main" id="{3D1066D4-604A-DF71-B4AB-392772B2C25E}"/>
                  </a:ext>
                </a:extLst>
              </p:cNvPr>
              <p:cNvPicPr/>
              <p:nvPr/>
            </p:nvPicPr>
            <p:blipFill>
              <a:blip r:embed="rId5"/>
              <a:stretch>
                <a:fillRect/>
              </a:stretch>
            </p:blipFill>
            <p:spPr>
              <a:xfrm>
                <a:off x="6508601" y="1925176"/>
                <a:ext cx="1307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286B584E-8A6E-E50B-AD47-FA44AA011F88}"/>
                  </a:ext>
                </a:extLst>
              </p14:cNvPr>
              <p14:cNvContentPartPr/>
              <p14:nvPr/>
            </p14:nvContentPartPr>
            <p14:xfrm>
              <a:off x="1418201" y="2236936"/>
              <a:ext cx="1387080" cy="65880"/>
            </p14:xfrm>
          </p:contentPart>
        </mc:Choice>
        <mc:Fallback xmlns="">
          <p:pic>
            <p:nvPicPr>
              <p:cNvPr id="16" name="Ink 15">
                <a:extLst>
                  <a:ext uri="{FF2B5EF4-FFF2-40B4-BE49-F238E27FC236}">
                    <a16:creationId xmlns:a16="http://schemas.microsoft.com/office/drawing/2014/main" id="{286B584E-8A6E-E50B-AD47-FA44AA011F88}"/>
                  </a:ext>
                </a:extLst>
              </p:cNvPr>
              <p:cNvPicPr/>
              <p:nvPr/>
            </p:nvPicPr>
            <p:blipFill>
              <a:blip r:embed="rId7"/>
              <a:stretch>
                <a:fillRect/>
              </a:stretch>
            </p:blipFill>
            <p:spPr>
              <a:xfrm>
                <a:off x="1364561" y="2128936"/>
                <a:ext cx="1494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0C3C236B-CA97-DD47-3418-1B009D21D0CA}"/>
                  </a:ext>
                </a:extLst>
              </p14:cNvPr>
              <p14:cNvContentPartPr/>
              <p14:nvPr/>
            </p14:nvContentPartPr>
            <p14:xfrm>
              <a:off x="3195521" y="2229376"/>
              <a:ext cx="3549960" cy="157320"/>
            </p14:xfrm>
          </p:contentPart>
        </mc:Choice>
        <mc:Fallback xmlns="">
          <p:pic>
            <p:nvPicPr>
              <p:cNvPr id="17" name="Ink 16">
                <a:extLst>
                  <a:ext uri="{FF2B5EF4-FFF2-40B4-BE49-F238E27FC236}">
                    <a16:creationId xmlns:a16="http://schemas.microsoft.com/office/drawing/2014/main" id="{0C3C236B-CA97-DD47-3418-1B009D21D0CA}"/>
                  </a:ext>
                </a:extLst>
              </p:cNvPr>
              <p:cNvPicPr/>
              <p:nvPr/>
            </p:nvPicPr>
            <p:blipFill>
              <a:blip r:embed="rId9"/>
              <a:stretch>
                <a:fillRect/>
              </a:stretch>
            </p:blipFill>
            <p:spPr>
              <a:xfrm>
                <a:off x="3141521" y="2121736"/>
                <a:ext cx="3657600" cy="372960"/>
              </a:xfrm>
              <a:prstGeom prst="rect">
                <a:avLst/>
              </a:prstGeom>
            </p:spPr>
          </p:pic>
        </mc:Fallback>
      </mc:AlternateContent>
      <p:sp>
        <p:nvSpPr>
          <p:cNvPr id="18" name="TextBox 17">
            <a:extLst>
              <a:ext uri="{FF2B5EF4-FFF2-40B4-BE49-F238E27FC236}">
                <a16:creationId xmlns:a16="http://schemas.microsoft.com/office/drawing/2014/main" id="{AC93A3EA-C2CB-3E6F-9127-2F517272F584}"/>
              </a:ext>
            </a:extLst>
          </p:cNvPr>
          <p:cNvSpPr txBox="1"/>
          <p:nvPr/>
        </p:nvSpPr>
        <p:spPr>
          <a:xfrm>
            <a:off x="1143000" y="5325179"/>
            <a:ext cx="1347357" cy="369332"/>
          </a:xfrm>
          <a:prstGeom prst="rect">
            <a:avLst/>
          </a:prstGeom>
          <a:noFill/>
        </p:spPr>
        <p:txBody>
          <a:bodyPr wrap="none" rtlCol="0">
            <a:spAutoFit/>
          </a:bodyPr>
          <a:lstStyle/>
          <a:p>
            <a:r>
              <a:rPr lang="en-US" b="1" dirty="0">
                <a:solidFill>
                  <a:srgbClr val="E3A734"/>
                </a:solidFill>
              </a:rPr>
              <a:t>Test cases</a:t>
            </a:r>
          </a:p>
        </p:txBody>
      </p:sp>
      <p:sp>
        <p:nvSpPr>
          <p:cNvPr id="19" name="Rectangle 18">
            <a:extLst>
              <a:ext uri="{FF2B5EF4-FFF2-40B4-BE49-F238E27FC236}">
                <a16:creationId xmlns:a16="http://schemas.microsoft.com/office/drawing/2014/main" id="{904F35CE-1DB6-46EE-C28C-F6C8F15DAC5D}"/>
              </a:ext>
            </a:extLst>
          </p:cNvPr>
          <p:cNvSpPr/>
          <p:nvPr/>
        </p:nvSpPr>
        <p:spPr bwMode="auto">
          <a:xfrm>
            <a:off x="2705099" y="3439820"/>
            <a:ext cx="5057021" cy="1828800"/>
          </a:xfrm>
          <a:custGeom>
            <a:avLst/>
            <a:gdLst>
              <a:gd name="connsiteX0" fmla="*/ 0 w 5057021"/>
              <a:gd name="connsiteY0" fmla="*/ 0 h 1828800"/>
              <a:gd name="connsiteX1" fmla="*/ 530987 w 5057021"/>
              <a:gd name="connsiteY1" fmla="*/ 0 h 1828800"/>
              <a:gd name="connsiteX2" fmla="*/ 1061974 w 5057021"/>
              <a:gd name="connsiteY2" fmla="*/ 0 h 1828800"/>
              <a:gd name="connsiteX3" fmla="*/ 1744672 w 5057021"/>
              <a:gd name="connsiteY3" fmla="*/ 0 h 1828800"/>
              <a:gd name="connsiteX4" fmla="*/ 2427370 w 5057021"/>
              <a:gd name="connsiteY4" fmla="*/ 0 h 1828800"/>
              <a:gd name="connsiteX5" fmla="*/ 3059498 w 5057021"/>
              <a:gd name="connsiteY5" fmla="*/ 0 h 1828800"/>
              <a:gd name="connsiteX6" fmla="*/ 3641055 w 5057021"/>
              <a:gd name="connsiteY6" fmla="*/ 0 h 1828800"/>
              <a:gd name="connsiteX7" fmla="*/ 4222613 w 5057021"/>
              <a:gd name="connsiteY7" fmla="*/ 0 h 1828800"/>
              <a:gd name="connsiteX8" fmla="*/ 5057021 w 5057021"/>
              <a:gd name="connsiteY8" fmla="*/ 0 h 1828800"/>
              <a:gd name="connsiteX9" fmla="*/ 5057021 w 5057021"/>
              <a:gd name="connsiteY9" fmla="*/ 646176 h 1828800"/>
              <a:gd name="connsiteX10" fmla="*/ 5057021 w 5057021"/>
              <a:gd name="connsiteY10" fmla="*/ 1255776 h 1828800"/>
              <a:gd name="connsiteX11" fmla="*/ 5057021 w 5057021"/>
              <a:gd name="connsiteY11" fmla="*/ 1828800 h 1828800"/>
              <a:gd name="connsiteX12" fmla="*/ 4424893 w 5057021"/>
              <a:gd name="connsiteY12" fmla="*/ 1828800 h 1828800"/>
              <a:gd name="connsiteX13" fmla="*/ 3843336 w 5057021"/>
              <a:gd name="connsiteY13" fmla="*/ 1828800 h 1828800"/>
              <a:gd name="connsiteX14" fmla="*/ 3261779 w 5057021"/>
              <a:gd name="connsiteY14" fmla="*/ 1828800 h 1828800"/>
              <a:gd name="connsiteX15" fmla="*/ 2680221 w 5057021"/>
              <a:gd name="connsiteY15" fmla="*/ 1828800 h 1828800"/>
              <a:gd name="connsiteX16" fmla="*/ 2098664 w 5057021"/>
              <a:gd name="connsiteY16" fmla="*/ 1828800 h 1828800"/>
              <a:gd name="connsiteX17" fmla="*/ 1415966 w 5057021"/>
              <a:gd name="connsiteY17" fmla="*/ 1828800 h 1828800"/>
              <a:gd name="connsiteX18" fmla="*/ 935549 w 5057021"/>
              <a:gd name="connsiteY18" fmla="*/ 1828800 h 1828800"/>
              <a:gd name="connsiteX19" fmla="*/ 0 w 5057021"/>
              <a:gd name="connsiteY19" fmla="*/ 1828800 h 1828800"/>
              <a:gd name="connsiteX20" fmla="*/ 0 w 5057021"/>
              <a:gd name="connsiteY20" fmla="*/ 1237488 h 1828800"/>
              <a:gd name="connsiteX21" fmla="*/ 0 w 5057021"/>
              <a:gd name="connsiteY21" fmla="*/ 609600 h 1828800"/>
              <a:gd name="connsiteX22" fmla="*/ 0 w 5057021"/>
              <a:gd name="connsiteY2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7021" h="1828800" extrusionOk="0">
                <a:moveTo>
                  <a:pt x="0" y="0"/>
                </a:moveTo>
                <a:cubicBezTo>
                  <a:pt x="130026" y="4535"/>
                  <a:pt x="334385" y="4087"/>
                  <a:pt x="530987" y="0"/>
                </a:cubicBezTo>
                <a:cubicBezTo>
                  <a:pt x="727589" y="-4087"/>
                  <a:pt x="924941" y="-9289"/>
                  <a:pt x="1061974" y="0"/>
                </a:cubicBezTo>
                <a:cubicBezTo>
                  <a:pt x="1199007" y="9289"/>
                  <a:pt x="1584337" y="-11599"/>
                  <a:pt x="1744672" y="0"/>
                </a:cubicBezTo>
                <a:cubicBezTo>
                  <a:pt x="1905007" y="11599"/>
                  <a:pt x="2121641" y="-15740"/>
                  <a:pt x="2427370" y="0"/>
                </a:cubicBezTo>
                <a:cubicBezTo>
                  <a:pt x="2733099" y="15740"/>
                  <a:pt x="2898183" y="17786"/>
                  <a:pt x="3059498" y="0"/>
                </a:cubicBezTo>
                <a:cubicBezTo>
                  <a:pt x="3220813" y="-17786"/>
                  <a:pt x="3432572" y="4540"/>
                  <a:pt x="3641055" y="0"/>
                </a:cubicBezTo>
                <a:cubicBezTo>
                  <a:pt x="3849538" y="-4540"/>
                  <a:pt x="4052344" y="-24565"/>
                  <a:pt x="4222613" y="0"/>
                </a:cubicBezTo>
                <a:cubicBezTo>
                  <a:pt x="4392882" y="24565"/>
                  <a:pt x="4658919" y="-12329"/>
                  <a:pt x="5057021" y="0"/>
                </a:cubicBezTo>
                <a:cubicBezTo>
                  <a:pt x="5084912" y="217959"/>
                  <a:pt x="5036156" y="467328"/>
                  <a:pt x="5057021" y="646176"/>
                </a:cubicBezTo>
                <a:cubicBezTo>
                  <a:pt x="5077886" y="825024"/>
                  <a:pt x="5046674" y="980447"/>
                  <a:pt x="5057021" y="1255776"/>
                </a:cubicBezTo>
                <a:cubicBezTo>
                  <a:pt x="5067368" y="1531105"/>
                  <a:pt x="5078771" y="1710997"/>
                  <a:pt x="5057021" y="1828800"/>
                </a:cubicBezTo>
                <a:cubicBezTo>
                  <a:pt x="4805639" y="1805359"/>
                  <a:pt x="4580848" y="1849360"/>
                  <a:pt x="4424893" y="1828800"/>
                </a:cubicBezTo>
                <a:cubicBezTo>
                  <a:pt x="4268938" y="1808240"/>
                  <a:pt x="4056600" y="1807856"/>
                  <a:pt x="3843336" y="1828800"/>
                </a:cubicBezTo>
                <a:cubicBezTo>
                  <a:pt x="3630072" y="1849744"/>
                  <a:pt x="3401520" y="1833524"/>
                  <a:pt x="3261779" y="1828800"/>
                </a:cubicBezTo>
                <a:cubicBezTo>
                  <a:pt x="3122038" y="1824076"/>
                  <a:pt x="2905509" y="1845988"/>
                  <a:pt x="2680221" y="1828800"/>
                </a:cubicBezTo>
                <a:cubicBezTo>
                  <a:pt x="2454933" y="1811612"/>
                  <a:pt x="2328860" y="1801051"/>
                  <a:pt x="2098664" y="1828800"/>
                </a:cubicBezTo>
                <a:cubicBezTo>
                  <a:pt x="1868468" y="1856549"/>
                  <a:pt x="1740221" y="1826140"/>
                  <a:pt x="1415966" y="1828800"/>
                </a:cubicBezTo>
                <a:cubicBezTo>
                  <a:pt x="1091711" y="1831460"/>
                  <a:pt x="1094482" y="1846315"/>
                  <a:pt x="935549" y="1828800"/>
                </a:cubicBezTo>
                <a:cubicBezTo>
                  <a:pt x="776616" y="1811285"/>
                  <a:pt x="237063" y="1868976"/>
                  <a:pt x="0" y="1828800"/>
                </a:cubicBezTo>
                <a:cubicBezTo>
                  <a:pt x="18451" y="1597307"/>
                  <a:pt x="-16597" y="1378978"/>
                  <a:pt x="0" y="1237488"/>
                </a:cubicBezTo>
                <a:cubicBezTo>
                  <a:pt x="16597" y="1095998"/>
                  <a:pt x="5816" y="791341"/>
                  <a:pt x="0" y="609600"/>
                </a:cubicBezTo>
                <a:cubicBezTo>
                  <a:pt x="-5816" y="427859"/>
                  <a:pt x="-23812" y="132445"/>
                  <a:pt x="0" y="0"/>
                </a:cubicBezTo>
                <a:close/>
              </a:path>
            </a:pathLst>
          </a:custGeom>
          <a:noFill/>
          <a:ln w="38100" cap="flat" cmpd="sng" algn="ctr">
            <a:solidFill>
              <a:srgbClr val="E3A734"/>
            </a:solidFill>
            <a:prstDash val="solid"/>
            <a:round/>
            <a:headEnd type="none" w="med" len="med"/>
            <a:tailEnd type="triangle" w="med" len="med"/>
            <a:extLst>
              <a:ext uri="{C807C97D-BFC1-408E-A445-0C87EB9F89A2}">
                <ask:lineSketchStyleProps xmlns:ask="http://schemas.microsoft.com/office/drawing/2018/sketchyshapes" sd="565169144">
                  <a:prstGeom prst="rect">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w="57150">
                <a:solidFill>
                  <a:schemeClr val="tx1"/>
                </a:solidFill>
              </a:ln>
              <a:noFill/>
              <a:effectLst/>
              <a:latin typeface="Arial" charset="0"/>
            </a:endParaRPr>
          </a:p>
        </p:txBody>
      </p:sp>
      <p:sp>
        <p:nvSpPr>
          <p:cNvPr id="20" name="TextBox 19">
            <a:extLst>
              <a:ext uri="{FF2B5EF4-FFF2-40B4-BE49-F238E27FC236}">
                <a16:creationId xmlns:a16="http://schemas.microsoft.com/office/drawing/2014/main" id="{903AE18A-03DC-3694-45B5-20D665705014}"/>
              </a:ext>
            </a:extLst>
          </p:cNvPr>
          <p:cNvSpPr txBox="1"/>
          <p:nvPr/>
        </p:nvSpPr>
        <p:spPr>
          <a:xfrm>
            <a:off x="4291443" y="5345668"/>
            <a:ext cx="2364750" cy="369332"/>
          </a:xfrm>
          <a:prstGeom prst="rect">
            <a:avLst/>
          </a:prstGeom>
          <a:noFill/>
        </p:spPr>
        <p:txBody>
          <a:bodyPr wrap="none" rtlCol="0">
            <a:spAutoFit/>
          </a:bodyPr>
          <a:lstStyle/>
          <a:p>
            <a:r>
              <a:rPr lang="en-US" b="1" dirty="0">
                <a:solidFill>
                  <a:srgbClr val="E3A734"/>
                </a:solidFill>
              </a:rPr>
              <a:t>Expected outcomes</a:t>
            </a:r>
          </a:p>
        </p:txBody>
      </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3" name="Ink 22">
                <a:extLst>
                  <a:ext uri="{FF2B5EF4-FFF2-40B4-BE49-F238E27FC236}">
                    <a16:creationId xmlns:a16="http://schemas.microsoft.com/office/drawing/2014/main" id="{3613344E-F8D9-3A38-5005-82C38A7F687F}"/>
                  </a:ext>
                </a:extLst>
              </p14:cNvPr>
              <p14:cNvContentPartPr/>
              <p14:nvPr/>
            </p14:nvContentPartPr>
            <p14:xfrm>
              <a:off x="6921161" y="2391736"/>
              <a:ext cx="682560" cy="17640"/>
            </p14:xfrm>
          </p:contentPart>
        </mc:Choice>
        <mc:Fallback xmlns="">
          <p:pic>
            <p:nvPicPr>
              <p:cNvPr id="23" name="Ink 22">
                <a:extLst>
                  <a:ext uri="{FF2B5EF4-FFF2-40B4-BE49-F238E27FC236}">
                    <a16:creationId xmlns:a16="http://schemas.microsoft.com/office/drawing/2014/main" id="{3613344E-F8D9-3A38-5005-82C38A7F687F}"/>
                  </a:ext>
                </a:extLst>
              </p:cNvPr>
              <p:cNvPicPr/>
              <p:nvPr/>
            </p:nvPicPr>
            <p:blipFill>
              <a:blip r:embed="rId11"/>
              <a:stretch>
                <a:fillRect/>
              </a:stretch>
            </p:blipFill>
            <p:spPr>
              <a:xfrm>
                <a:off x="6903161" y="2284096"/>
                <a:ext cx="718200" cy="23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4" name="Ink 23">
                <a:extLst>
                  <a:ext uri="{FF2B5EF4-FFF2-40B4-BE49-F238E27FC236}">
                    <a16:creationId xmlns:a16="http://schemas.microsoft.com/office/drawing/2014/main" id="{2D18232B-FD72-8E0A-804D-CA9ADF45B483}"/>
                  </a:ext>
                </a:extLst>
              </p14:cNvPr>
              <p14:cNvContentPartPr/>
              <p14:nvPr/>
            </p14:nvContentPartPr>
            <p14:xfrm>
              <a:off x="1383281" y="2639416"/>
              <a:ext cx="3572640" cy="61560"/>
            </p14:xfrm>
          </p:contentPart>
        </mc:Choice>
        <mc:Fallback xmlns="">
          <p:pic>
            <p:nvPicPr>
              <p:cNvPr id="24" name="Ink 23">
                <a:extLst>
                  <a:ext uri="{FF2B5EF4-FFF2-40B4-BE49-F238E27FC236}">
                    <a16:creationId xmlns:a16="http://schemas.microsoft.com/office/drawing/2014/main" id="{2D18232B-FD72-8E0A-804D-CA9ADF45B483}"/>
                  </a:ext>
                </a:extLst>
              </p:cNvPr>
              <p:cNvPicPr/>
              <p:nvPr/>
            </p:nvPicPr>
            <p:blipFill>
              <a:blip r:embed="rId13"/>
              <a:stretch>
                <a:fillRect/>
              </a:stretch>
            </p:blipFill>
            <p:spPr>
              <a:xfrm>
                <a:off x="1365641" y="2531416"/>
                <a:ext cx="3608280" cy="277200"/>
              </a:xfrm>
              <a:prstGeom prst="rect">
                <a:avLst/>
              </a:prstGeom>
            </p:spPr>
          </p:pic>
        </mc:Fallback>
      </mc:AlternateContent>
      <p:grpSp>
        <p:nvGrpSpPr>
          <p:cNvPr id="33" name="Group 32">
            <a:extLst>
              <a:ext uri="{FF2B5EF4-FFF2-40B4-BE49-F238E27FC236}">
                <a16:creationId xmlns:a16="http://schemas.microsoft.com/office/drawing/2014/main" id="{AEA6CBAB-5C22-8DFA-33E5-3F4C7F2AE891}"/>
              </a:ext>
            </a:extLst>
          </p:cNvPr>
          <p:cNvGrpSpPr/>
          <p:nvPr/>
        </p:nvGrpSpPr>
        <p:grpSpPr>
          <a:xfrm>
            <a:off x="7775801" y="2194816"/>
            <a:ext cx="162360" cy="270360"/>
            <a:chOff x="7775801" y="2194816"/>
            <a:chExt cx="162360" cy="270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1" name="Ink 30">
                  <a:extLst>
                    <a:ext uri="{FF2B5EF4-FFF2-40B4-BE49-F238E27FC236}">
                      <a16:creationId xmlns:a16="http://schemas.microsoft.com/office/drawing/2014/main" id="{88D7234C-C6C8-FAA5-81CE-34E9D554EA8A}"/>
                    </a:ext>
                  </a:extLst>
                </p14:cNvPr>
                <p14:cNvContentPartPr/>
                <p14:nvPr/>
              </p14:nvContentPartPr>
              <p14:xfrm>
                <a:off x="7775801" y="2194816"/>
                <a:ext cx="140760" cy="270360"/>
              </p14:xfrm>
            </p:contentPart>
          </mc:Choice>
          <mc:Fallback xmlns="">
            <p:pic>
              <p:nvPicPr>
                <p:cNvPr id="31" name="Ink 30">
                  <a:extLst>
                    <a:ext uri="{FF2B5EF4-FFF2-40B4-BE49-F238E27FC236}">
                      <a16:creationId xmlns:a16="http://schemas.microsoft.com/office/drawing/2014/main" id="{88D7234C-C6C8-FAA5-81CE-34E9D554EA8A}"/>
                    </a:ext>
                  </a:extLst>
                </p:cNvPr>
                <p:cNvPicPr/>
                <p:nvPr/>
              </p:nvPicPr>
              <p:blipFill>
                <a:blip r:embed="rId15"/>
                <a:stretch>
                  <a:fillRect/>
                </a:stretch>
              </p:blipFill>
              <p:spPr>
                <a:xfrm>
                  <a:off x="7757801" y="2087176"/>
                  <a:ext cx="176400" cy="48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2" name="Ink 31">
                  <a:extLst>
                    <a:ext uri="{FF2B5EF4-FFF2-40B4-BE49-F238E27FC236}">
                      <a16:creationId xmlns:a16="http://schemas.microsoft.com/office/drawing/2014/main" id="{26507A86-3A07-2B5E-5437-8F7AFADF0FC7}"/>
                    </a:ext>
                  </a:extLst>
                </p14:cNvPr>
                <p14:cNvContentPartPr/>
                <p14:nvPr/>
              </p14:nvContentPartPr>
              <p14:xfrm>
                <a:off x="7844561" y="2341336"/>
                <a:ext cx="93600" cy="360"/>
              </p14:xfrm>
            </p:contentPart>
          </mc:Choice>
          <mc:Fallback xmlns="">
            <p:pic>
              <p:nvPicPr>
                <p:cNvPr id="32" name="Ink 31">
                  <a:extLst>
                    <a:ext uri="{FF2B5EF4-FFF2-40B4-BE49-F238E27FC236}">
                      <a16:creationId xmlns:a16="http://schemas.microsoft.com/office/drawing/2014/main" id="{26507A86-3A07-2B5E-5437-8F7AFADF0FC7}"/>
                    </a:ext>
                  </a:extLst>
                </p:cNvPr>
                <p:cNvPicPr/>
                <p:nvPr/>
              </p:nvPicPr>
              <p:blipFill>
                <a:blip r:embed="rId17"/>
                <a:stretch>
                  <a:fillRect/>
                </a:stretch>
              </p:blipFill>
              <p:spPr>
                <a:xfrm>
                  <a:off x="7826561" y="2233336"/>
                  <a:ext cx="12924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34" name="Ink 33">
                <a:extLst>
                  <a:ext uri="{FF2B5EF4-FFF2-40B4-BE49-F238E27FC236}">
                    <a16:creationId xmlns:a16="http://schemas.microsoft.com/office/drawing/2014/main" id="{AB9DB49A-5ADC-8141-0882-6CFF799BF345}"/>
                  </a:ext>
                </a:extLst>
              </p14:cNvPr>
              <p14:cNvContentPartPr/>
              <p14:nvPr/>
            </p14:nvContentPartPr>
            <p14:xfrm>
              <a:off x="6058601" y="2648056"/>
              <a:ext cx="1716840" cy="43200"/>
            </p14:xfrm>
          </p:contentPart>
        </mc:Choice>
        <mc:Fallback xmlns="">
          <p:pic>
            <p:nvPicPr>
              <p:cNvPr id="34" name="Ink 33">
                <a:extLst>
                  <a:ext uri="{FF2B5EF4-FFF2-40B4-BE49-F238E27FC236}">
                    <a16:creationId xmlns:a16="http://schemas.microsoft.com/office/drawing/2014/main" id="{AB9DB49A-5ADC-8141-0882-6CFF799BF345}"/>
                  </a:ext>
                </a:extLst>
              </p:cNvPr>
              <p:cNvPicPr/>
              <p:nvPr/>
            </p:nvPicPr>
            <p:blipFill>
              <a:blip r:embed="rId19"/>
              <a:stretch>
                <a:fillRect/>
              </a:stretch>
            </p:blipFill>
            <p:spPr>
              <a:xfrm>
                <a:off x="6040961" y="2540416"/>
                <a:ext cx="1752480" cy="25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5" name="Ink 34">
                <a:extLst>
                  <a:ext uri="{FF2B5EF4-FFF2-40B4-BE49-F238E27FC236}">
                    <a16:creationId xmlns:a16="http://schemas.microsoft.com/office/drawing/2014/main" id="{674EA467-5825-634C-9B1E-C2CBF3B46EF0}"/>
                  </a:ext>
                </a:extLst>
              </p14:cNvPr>
              <p14:cNvContentPartPr/>
              <p14:nvPr/>
            </p14:nvContentPartPr>
            <p14:xfrm>
              <a:off x="7752401" y="2554096"/>
              <a:ext cx="198000" cy="311040"/>
            </p14:xfrm>
          </p:contentPart>
        </mc:Choice>
        <mc:Fallback xmlns="">
          <p:pic>
            <p:nvPicPr>
              <p:cNvPr id="35" name="Ink 34">
                <a:extLst>
                  <a:ext uri="{FF2B5EF4-FFF2-40B4-BE49-F238E27FC236}">
                    <a16:creationId xmlns:a16="http://schemas.microsoft.com/office/drawing/2014/main" id="{674EA467-5825-634C-9B1E-C2CBF3B46EF0}"/>
                  </a:ext>
                </a:extLst>
              </p:cNvPr>
              <p:cNvPicPr/>
              <p:nvPr/>
            </p:nvPicPr>
            <p:blipFill>
              <a:blip r:embed="rId21"/>
              <a:stretch>
                <a:fillRect/>
              </a:stretch>
            </p:blipFill>
            <p:spPr>
              <a:xfrm>
                <a:off x="7734401" y="2446096"/>
                <a:ext cx="233640" cy="52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6" name="Ink 35">
                <a:extLst>
                  <a:ext uri="{FF2B5EF4-FFF2-40B4-BE49-F238E27FC236}">
                    <a16:creationId xmlns:a16="http://schemas.microsoft.com/office/drawing/2014/main" id="{FAD7C42A-74BF-4D11-CDA6-1DBB989CC7E2}"/>
                  </a:ext>
                </a:extLst>
              </p14:cNvPr>
              <p14:cNvContentPartPr/>
              <p14:nvPr/>
            </p14:nvContentPartPr>
            <p14:xfrm>
              <a:off x="3323321" y="3092656"/>
              <a:ext cx="4372200" cy="67320"/>
            </p14:xfrm>
          </p:contentPart>
        </mc:Choice>
        <mc:Fallback xmlns="">
          <p:pic>
            <p:nvPicPr>
              <p:cNvPr id="36" name="Ink 35">
                <a:extLst>
                  <a:ext uri="{FF2B5EF4-FFF2-40B4-BE49-F238E27FC236}">
                    <a16:creationId xmlns:a16="http://schemas.microsoft.com/office/drawing/2014/main" id="{FAD7C42A-74BF-4D11-CDA6-1DBB989CC7E2}"/>
                  </a:ext>
                </a:extLst>
              </p:cNvPr>
              <p:cNvPicPr/>
              <p:nvPr/>
            </p:nvPicPr>
            <p:blipFill>
              <a:blip r:embed="rId23"/>
              <a:stretch>
                <a:fillRect/>
              </a:stretch>
            </p:blipFill>
            <p:spPr>
              <a:xfrm>
                <a:off x="3305321" y="2985016"/>
                <a:ext cx="4407840" cy="28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7" name="Ink 36">
                <a:extLst>
                  <a:ext uri="{FF2B5EF4-FFF2-40B4-BE49-F238E27FC236}">
                    <a16:creationId xmlns:a16="http://schemas.microsoft.com/office/drawing/2014/main" id="{BF84547E-989D-E605-BC76-7D3DBE051B44}"/>
                  </a:ext>
                </a:extLst>
              </p14:cNvPr>
              <p14:cNvContentPartPr/>
              <p14:nvPr/>
            </p14:nvContentPartPr>
            <p14:xfrm>
              <a:off x="7731881" y="3060616"/>
              <a:ext cx="236880" cy="222120"/>
            </p14:xfrm>
          </p:contentPart>
        </mc:Choice>
        <mc:Fallback xmlns="">
          <p:pic>
            <p:nvPicPr>
              <p:cNvPr id="37" name="Ink 36">
                <a:extLst>
                  <a:ext uri="{FF2B5EF4-FFF2-40B4-BE49-F238E27FC236}">
                    <a16:creationId xmlns:a16="http://schemas.microsoft.com/office/drawing/2014/main" id="{BF84547E-989D-E605-BC76-7D3DBE051B44}"/>
                  </a:ext>
                </a:extLst>
              </p:cNvPr>
              <p:cNvPicPr/>
              <p:nvPr/>
            </p:nvPicPr>
            <p:blipFill>
              <a:blip r:embed="rId25"/>
              <a:stretch>
                <a:fillRect/>
              </a:stretch>
            </p:blipFill>
            <p:spPr>
              <a:xfrm>
                <a:off x="7714241" y="2952976"/>
                <a:ext cx="272520" cy="437760"/>
              </a:xfrm>
              <a:prstGeom prst="rect">
                <a:avLst/>
              </a:prstGeom>
            </p:spPr>
          </p:pic>
        </mc:Fallback>
      </mc:AlternateContent>
      <p:grpSp>
        <p:nvGrpSpPr>
          <p:cNvPr id="50" name="Group 49">
            <a:extLst>
              <a:ext uri="{FF2B5EF4-FFF2-40B4-BE49-F238E27FC236}">
                <a16:creationId xmlns:a16="http://schemas.microsoft.com/office/drawing/2014/main" id="{F0D1413D-8C00-CF88-E16F-97F51F099519}"/>
              </a:ext>
            </a:extLst>
          </p:cNvPr>
          <p:cNvGrpSpPr/>
          <p:nvPr/>
        </p:nvGrpSpPr>
        <p:grpSpPr>
          <a:xfrm>
            <a:off x="7521281" y="3657600"/>
            <a:ext cx="593280" cy="343080"/>
            <a:chOff x="7521281" y="3698896"/>
            <a:chExt cx="593280" cy="343080"/>
          </a:xfrm>
        </p:grpSpPr>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8" name="Ink 37">
                  <a:extLst>
                    <a:ext uri="{FF2B5EF4-FFF2-40B4-BE49-F238E27FC236}">
                      <a16:creationId xmlns:a16="http://schemas.microsoft.com/office/drawing/2014/main" id="{4324B038-0557-A71A-06E7-A81B8C8F9AE7}"/>
                    </a:ext>
                  </a:extLst>
                </p14:cNvPr>
                <p14:cNvContentPartPr/>
                <p14:nvPr/>
              </p14:nvContentPartPr>
              <p14:xfrm>
                <a:off x="7887041" y="3698896"/>
                <a:ext cx="171360" cy="343080"/>
              </p14:xfrm>
            </p:contentPart>
          </mc:Choice>
          <mc:Fallback xmlns="">
            <p:pic>
              <p:nvPicPr>
                <p:cNvPr id="38" name="Ink 37">
                  <a:extLst>
                    <a:ext uri="{FF2B5EF4-FFF2-40B4-BE49-F238E27FC236}">
                      <a16:creationId xmlns:a16="http://schemas.microsoft.com/office/drawing/2014/main" id="{4324B038-0557-A71A-06E7-A81B8C8F9AE7}"/>
                    </a:ext>
                  </a:extLst>
                </p:cNvPr>
                <p:cNvPicPr/>
                <p:nvPr/>
              </p:nvPicPr>
              <p:blipFill>
                <a:blip r:embed="rId27"/>
                <a:stretch>
                  <a:fillRect/>
                </a:stretch>
              </p:blipFill>
              <p:spPr>
                <a:xfrm>
                  <a:off x="7869401" y="3591256"/>
                  <a:ext cx="207000" cy="55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9" name="Ink 38">
                  <a:extLst>
                    <a:ext uri="{FF2B5EF4-FFF2-40B4-BE49-F238E27FC236}">
                      <a16:creationId xmlns:a16="http://schemas.microsoft.com/office/drawing/2014/main" id="{AAF6992C-B725-2B9E-5D95-3DEF4C9FFDE2}"/>
                    </a:ext>
                  </a:extLst>
                </p14:cNvPr>
                <p14:cNvContentPartPr/>
                <p14:nvPr/>
              </p14:nvContentPartPr>
              <p14:xfrm>
                <a:off x="7887041" y="3930376"/>
                <a:ext cx="227520" cy="360"/>
              </p14:xfrm>
            </p:contentPart>
          </mc:Choice>
          <mc:Fallback xmlns="">
            <p:pic>
              <p:nvPicPr>
                <p:cNvPr id="39" name="Ink 38">
                  <a:extLst>
                    <a:ext uri="{FF2B5EF4-FFF2-40B4-BE49-F238E27FC236}">
                      <a16:creationId xmlns:a16="http://schemas.microsoft.com/office/drawing/2014/main" id="{AAF6992C-B725-2B9E-5D95-3DEF4C9FFDE2}"/>
                    </a:ext>
                  </a:extLst>
                </p:cNvPr>
                <p:cNvPicPr/>
                <p:nvPr/>
              </p:nvPicPr>
              <p:blipFill>
                <a:blip r:embed="rId29"/>
                <a:stretch>
                  <a:fillRect/>
                </a:stretch>
              </p:blipFill>
              <p:spPr>
                <a:xfrm>
                  <a:off x="7869401" y="3822736"/>
                  <a:ext cx="26316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49" name="Ink 48">
                  <a:extLst>
                    <a:ext uri="{FF2B5EF4-FFF2-40B4-BE49-F238E27FC236}">
                      <a16:creationId xmlns:a16="http://schemas.microsoft.com/office/drawing/2014/main" id="{E41C65EE-8BC0-8F27-E61F-2F20DFF3092E}"/>
                    </a:ext>
                  </a:extLst>
                </p14:cNvPr>
                <p14:cNvContentPartPr/>
                <p14:nvPr/>
              </p14:nvContentPartPr>
              <p14:xfrm>
                <a:off x="7521281" y="3930376"/>
                <a:ext cx="332280" cy="18720"/>
              </p14:xfrm>
            </p:contentPart>
          </mc:Choice>
          <mc:Fallback xmlns="">
            <p:pic>
              <p:nvPicPr>
                <p:cNvPr id="49" name="Ink 48">
                  <a:extLst>
                    <a:ext uri="{FF2B5EF4-FFF2-40B4-BE49-F238E27FC236}">
                      <a16:creationId xmlns:a16="http://schemas.microsoft.com/office/drawing/2014/main" id="{E41C65EE-8BC0-8F27-E61F-2F20DFF3092E}"/>
                    </a:ext>
                  </a:extLst>
                </p:cNvPr>
                <p:cNvPicPr/>
                <p:nvPr/>
              </p:nvPicPr>
              <p:blipFill>
                <a:blip r:embed="rId31"/>
                <a:stretch>
                  <a:fillRect/>
                </a:stretch>
              </p:blipFill>
              <p:spPr>
                <a:xfrm>
                  <a:off x="7503281" y="3822736"/>
                  <a:ext cx="367920" cy="2343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51" name="Ink 50">
                <a:extLst>
                  <a:ext uri="{FF2B5EF4-FFF2-40B4-BE49-F238E27FC236}">
                    <a16:creationId xmlns:a16="http://schemas.microsoft.com/office/drawing/2014/main" id="{C5A84283-F0E5-1502-B1DE-CF6D65EDF200}"/>
                  </a:ext>
                </a:extLst>
              </p14:cNvPr>
              <p14:cNvContentPartPr/>
              <p14:nvPr/>
            </p14:nvContentPartPr>
            <p14:xfrm>
              <a:off x="7422641" y="4623376"/>
              <a:ext cx="413280" cy="17280"/>
            </p14:xfrm>
          </p:contentPart>
        </mc:Choice>
        <mc:Fallback xmlns="">
          <p:pic>
            <p:nvPicPr>
              <p:cNvPr id="51" name="Ink 50">
                <a:extLst>
                  <a:ext uri="{FF2B5EF4-FFF2-40B4-BE49-F238E27FC236}">
                    <a16:creationId xmlns:a16="http://schemas.microsoft.com/office/drawing/2014/main" id="{C5A84283-F0E5-1502-B1DE-CF6D65EDF200}"/>
                  </a:ext>
                </a:extLst>
              </p:cNvPr>
              <p:cNvPicPr/>
              <p:nvPr/>
            </p:nvPicPr>
            <p:blipFill>
              <a:blip r:embed="rId33"/>
              <a:stretch>
                <a:fillRect/>
              </a:stretch>
            </p:blipFill>
            <p:spPr>
              <a:xfrm>
                <a:off x="7405001" y="4515376"/>
                <a:ext cx="448920" cy="232920"/>
              </a:xfrm>
              <a:prstGeom prst="rect">
                <a:avLst/>
              </a:prstGeom>
            </p:spPr>
          </p:pic>
        </mc:Fallback>
      </mc:AlternateContent>
      <p:grpSp>
        <p:nvGrpSpPr>
          <p:cNvPr id="54" name="Group 53">
            <a:extLst>
              <a:ext uri="{FF2B5EF4-FFF2-40B4-BE49-F238E27FC236}">
                <a16:creationId xmlns:a16="http://schemas.microsoft.com/office/drawing/2014/main" id="{885FCE63-0772-83A9-A6A3-1D612AAD50F0}"/>
              </a:ext>
            </a:extLst>
          </p:cNvPr>
          <p:cNvGrpSpPr/>
          <p:nvPr/>
        </p:nvGrpSpPr>
        <p:grpSpPr>
          <a:xfrm>
            <a:off x="7888661" y="4418404"/>
            <a:ext cx="324720" cy="330840"/>
            <a:chOff x="7878401" y="4431136"/>
            <a:chExt cx="324720" cy="330840"/>
          </a:xfrm>
        </p:grpSpPr>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41" name="Ink 40">
                  <a:extLst>
                    <a:ext uri="{FF2B5EF4-FFF2-40B4-BE49-F238E27FC236}">
                      <a16:creationId xmlns:a16="http://schemas.microsoft.com/office/drawing/2014/main" id="{F307CB05-D346-636D-05CD-019EF8EFAFB8}"/>
                    </a:ext>
                  </a:extLst>
                </p14:cNvPr>
                <p14:cNvContentPartPr/>
                <p14:nvPr/>
              </p14:nvContentPartPr>
              <p14:xfrm>
                <a:off x="7878401" y="4431136"/>
                <a:ext cx="257040" cy="330840"/>
              </p14:xfrm>
            </p:contentPart>
          </mc:Choice>
          <mc:Fallback xmlns="">
            <p:pic>
              <p:nvPicPr>
                <p:cNvPr id="41" name="Ink 40">
                  <a:extLst>
                    <a:ext uri="{FF2B5EF4-FFF2-40B4-BE49-F238E27FC236}">
                      <a16:creationId xmlns:a16="http://schemas.microsoft.com/office/drawing/2014/main" id="{F307CB05-D346-636D-05CD-019EF8EFAFB8}"/>
                    </a:ext>
                  </a:extLst>
                </p:cNvPr>
                <p:cNvPicPr/>
                <p:nvPr/>
              </p:nvPicPr>
              <p:blipFill>
                <a:blip r:embed="rId35"/>
                <a:stretch>
                  <a:fillRect/>
                </a:stretch>
              </p:blipFill>
              <p:spPr>
                <a:xfrm>
                  <a:off x="7860761" y="4323136"/>
                  <a:ext cx="292680" cy="54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2" name="Ink 41">
                  <a:extLst>
                    <a:ext uri="{FF2B5EF4-FFF2-40B4-BE49-F238E27FC236}">
                      <a16:creationId xmlns:a16="http://schemas.microsoft.com/office/drawing/2014/main" id="{824BCBF4-14B4-6468-20B2-3E176195FAF5}"/>
                    </a:ext>
                  </a:extLst>
                </p14:cNvPr>
                <p14:cNvContentPartPr/>
                <p14:nvPr/>
              </p14:nvContentPartPr>
              <p14:xfrm>
                <a:off x="7896041" y="4613296"/>
                <a:ext cx="307080" cy="52920"/>
              </p14:xfrm>
            </p:contentPart>
          </mc:Choice>
          <mc:Fallback xmlns="">
            <p:pic>
              <p:nvPicPr>
                <p:cNvPr id="42" name="Ink 41">
                  <a:extLst>
                    <a:ext uri="{FF2B5EF4-FFF2-40B4-BE49-F238E27FC236}">
                      <a16:creationId xmlns:a16="http://schemas.microsoft.com/office/drawing/2014/main" id="{824BCBF4-14B4-6468-20B2-3E176195FAF5}"/>
                    </a:ext>
                  </a:extLst>
                </p:cNvPr>
                <p:cNvPicPr/>
                <p:nvPr/>
              </p:nvPicPr>
              <p:blipFill>
                <a:blip r:embed="rId37"/>
                <a:stretch>
                  <a:fillRect/>
                </a:stretch>
              </p:blipFill>
              <p:spPr>
                <a:xfrm>
                  <a:off x="7878041" y="4505656"/>
                  <a:ext cx="342720" cy="2685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55" name="Ink 54">
                <a:extLst>
                  <a:ext uri="{FF2B5EF4-FFF2-40B4-BE49-F238E27FC236}">
                    <a16:creationId xmlns:a16="http://schemas.microsoft.com/office/drawing/2014/main" id="{FA9AE0A1-8A1E-7D77-6E25-5E7F32CB6D11}"/>
                  </a:ext>
                </a:extLst>
              </p14:cNvPr>
              <p14:cNvContentPartPr/>
              <p14:nvPr/>
            </p14:nvContentPartPr>
            <p14:xfrm>
              <a:off x="6724241" y="4828576"/>
              <a:ext cx="257400" cy="235440"/>
            </p14:xfrm>
          </p:contentPart>
        </mc:Choice>
        <mc:Fallback xmlns="">
          <p:pic>
            <p:nvPicPr>
              <p:cNvPr id="55" name="Ink 54">
                <a:extLst>
                  <a:ext uri="{FF2B5EF4-FFF2-40B4-BE49-F238E27FC236}">
                    <a16:creationId xmlns:a16="http://schemas.microsoft.com/office/drawing/2014/main" id="{FA9AE0A1-8A1E-7D77-6E25-5E7F32CB6D11}"/>
                  </a:ext>
                </a:extLst>
              </p:cNvPr>
              <p:cNvPicPr/>
              <p:nvPr/>
            </p:nvPicPr>
            <p:blipFill>
              <a:blip r:embed="rId39"/>
              <a:stretch>
                <a:fillRect/>
              </a:stretch>
            </p:blipFill>
            <p:spPr>
              <a:xfrm>
                <a:off x="6706241" y="4720576"/>
                <a:ext cx="293040" cy="45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56" name="Ink 55">
                <a:extLst>
                  <a:ext uri="{FF2B5EF4-FFF2-40B4-BE49-F238E27FC236}">
                    <a16:creationId xmlns:a16="http://schemas.microsoft.com/office/drawing/2014/main" id="{C3B00075-F883-268B-4055-0763D000D49A}"/>
                  </a:ext>
                </a:extLst>
              </p14:cNvPr>
              <p14:cNvContentPartPr/>
              <p14:nvPr/>
            </p14:nvContentPartPr>
            <p14:xfrm>
              <a:off x="6639281" y="5845216"/>
              <a:ext cx="360" cy="360"/>
            </p14:xfrm>
          </p:contentPart>
        </mc:Choice>
        <mc:Fallback xmlns="">
          <p:pic>
            <p:nvPicPr>
              <p:cNvPr id="56" name="Ink 55">
                <a:extLst>
                  <a:ext uri="{FF2B5EF4-FFF2-40B4-BE49-F238E27FC236}">
                    <a16:creationId xmlns:a16="http://schemas.microsoft.com/office/drawing/2014/main" id="{C3B00075-F883-268B-4055-0763D000D49A}"/>
                  </a:ext>
                </a:extLst>
              </p:cNvPr>
              <p:cNvPicPr/>
              <p:nvPr/>
            </p:nvPicPr>
            <p:blipFill>
              <a:blip r:embed="rId41"/>
              <a:stretch>
                <a:fillRect/>
              </a:stretch>
            </p:blipFill>
            <p:spPr>
              <a:xfrm>
                <a:off x="6621281" y="573721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57" name="Ink 56">
                <a:extLst>
                  <a:ext uri="{FF2B5EF4-FFF2-40B4-BE49-F238E27FC236}">
                    <a16:creationId xmlns:a16="http://schemas.microsoft.com/office/drawing/2014/main" id="{FD3BC322-B8E5-DDE2-A277-110C7EAEDE10}"/>
                  </a:ext>
                </a:extLst>
              </p14:cNvPr>
              <p14:cNvContentPartPr/>
              <p14:nvPr/>
            </p14:nvContentPartPr>
            <p14:xfrm>
              <a:off x="648881" y="1589296"/>
              <a:ext cx="360" cy="360"/>
            </p14:xfrm>
          </p:contentPart>
        </mc:Choice>
        <mc:Fallback xmlns="">
          <p:pic>
            <p:nvPicPr>
              <p:cNvPr id="57" name="Ink 56">
                <a:extLst>
                  <a:ext uri="{FF2B5EF4-FFF2-40B4-BE49-F238E27FC236}">
                    <a16:creationId xmlns:a16="http://schemas.microsoft.com/office/drawing/2014/main" id="{FD3BC322-B8E5-DDE2-A277-110C7EAEDE10}"/>
                  </a:ext>
                </a:extLst>
              </p:cNvPr>
              <p:cNvPicPr/>
              <p:nvPr/>
            </p:nvPicPr>
            <p:blipFill>
              <a:blip r:embed="rId43"/>
              <a:stretch>
                <a:fillRect/>
              </a:stretch>
            </p:blipFill>
            <p:spPr>
              <a:xfrm>
                <a:off x="631241" y="148165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58" name="Ink 57">
                <a:extLst>
                  <a:ext uri="{FF2B5EF4-FFF2-40B4-BE49-F238E27FC236}">
                    <a16:creationId xmlns:a16="http://schemas.microsoft.com/office/drawing/2014/main" id="{D1B42BF3-37EF-71C5-4B64-FF87355E9465}"/>
                  </a:ext>
                </a:extLst>
              </p14:cNvPr>
              <p14:cNvContentPartPr/>
              <p14:nvPr/>
            </p14:nvContentPartPr>
            <p14:xfrm>
              <a:off x="7328974" y="4143684"/>
              <a:ext cx="206280" cy="282960"/>
            </p14:xfrm>
          </p:contentPart>
        </mc:Choice>
        <mc:Fallback xmlns="">
          <p:pic>
            <p:nvPicPr>
              <p:cNvPr id="58" name="Ink 57">
                <a:extLst>
                  <a:ext uri="{FF2B5EF4-FFF2-40B4-BE49-F238E27FC236}">
                    <a16:creationId xmlns:a16="http://schemas.microsoft.com/office/drawing/2014/main" id="{D1B42BF3-37EF-71C5-4B64-FF87355E9465}"/>
                  </a:ext>
                </a:extLst>
              </p:cNvPr>
              <p:cNvPicPr/>
              <p:nvPr/>
            </p:nvPicPr>
            <p:blipFill>
              <a:blip r:embed="rId45"/>
              <a:stretch>
                <a:fillRect/>
              </a:stretch>
            </p:blipFill>
            <p:spPr>
              <a:xfrm>
                <a:off x="7310974" y="4035684"/>
                <a:ext cx="241920" cy="49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59" name="Ink 58">
                <a:extLst>
                  <a:ext uri="{FF2B5EF4-FFF2-40B4-BE49-F238E27FC236}">
                    <a16:creationId xmlns:a16="http://schemas.microsoft.com/office/drawing/2014/main" id="{E8E66993-042E-2B6D-F629-D53857CA7E22}"/>
                  </a:ext>
                </a:extLst>
              </p14:cNvPr>
              <p14:cNvContentPartPr/>
              <p14:nvPr/>
            </p14:nvContentPartPr>
            <p14:xfrm>
              <a:off x="1400921" y="2844616"/>
              <a:ext cx="6176520" cy="69840"/>
            </p14:xfrm>
          </p:contentPart>
        </mc:Choice>
        <mc:Fallback xmlns="">
          <p:pic>
            <p:nvPicPr>
              <p:cNvPr id="59" name="Ink 58">
                <a:extLst>
                  <a:ext uri="{FF2B5EF4-FFF2-40B4-BE49-F238E27FC236}">
                    <a16:creationId xmlns:a16="http://schemas.microsoft.com/office/drawing/2014/main" id="{E8E66993-042E-2B6D-F629-D53857CA7E22}"/>
                  </a:ext>
                </a:extLst>
              </p:cNvPr>
              <p:cNvPicPr/>
              <p:nvPr/>
            </p:nvPicPr>
            <p:blipFill>
              <a:blip r:embed="rId47"/>
              <a:stretch>
                <a:fillRect/>
              </a:stretch>
            </p:blipFill>
            <p:spPr>
              <a:xfrm>
                <a:off x="1382921" y="2736976"/>
                <a:ext cx="6212160" cy="28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60" name="Ink 59">
                <a:extLst>
                  <a:ext uri="{FF2B5EF4-FFF2-40B4-BE49-F238E27FC236}">
                    <a16:creationId xmlns:a16="http://schemas.microsoft.com/office/drawing/2014/main" id="{5B921460-D9E5-796F-F729-FB8EB9B8FB67}"/>
                  </a:ext>
                </a:extLst>
              </p14:cNvPr>
              <p14:cNvContentPartPr/>
              <p14:nvPr/>
            </p14:nvContentPartPr>
            <p14:xfrm>
              <a:off x="1443401" y="3125416"/>
              <a:ext cx="1664280" cy="36360"/>
            </p14:xfrm>
          </p:contentPart>
        </mc:Choice>
        <mc:Fallback xmlns="">
          <p:pic>
            <p:nvPicPr>
              <p:cNvPr id="60" name="Ink 59">
                <a:extLst>
                  <a:ext uri="{FF2B5EF4-FFF2-40B4-BE49-F238E27FC236}">
                    <a16:creationId xmlns:a16="http://schemas.microsoft.com/office/drawing/2014/main" id="{5B921460-D9E5-796F-F729-FB8EB9B8FB67}"/>
                  </a:ext>
                </a:extLst>
              </p:cNvPr>
              <p:cNvPicPr/>
              <p:nvPr/>
            </p:nvPicPr>
            <p:blipFill>
              <a:blip r:embed="rId49"/>
              <a:stretch>
                <a:fillRect/>
              </a:stretch>
            </p:blipFill>
            <p:spPr>
              <a:xfrm>
                <a:off x="1425761" y="3017776"/>
                <a:ext cx="16999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D95592A1-D0C0-C749-ACA4-EBE88EB7DE36}"/>
                  </a:ext>
                </a:extLst>
              </p14:cNvPr>
              <p14:cNvContentPartPr/>
              <p14:nvPr/>
            </p14:nvContentPartPr>
            <p14:xfrm>
              <a:off x="2477321" y="1742296"/>
              <a:ext cx="4696560" cy="61560"/>
            </p14:xfrm>
          </p:contentPart>
        </mc:Choice>
        <mc:Fallback xmlns="">
          <p:pic>
            <p:nvPicPr>
              <p:cNvPr id="61" name="Ink 60">
                <a:extLst>
                  <a:ext uri="{FF2B5EF4-FFF2-40B4-BE49-F238E27FC236}">
                    <a16:creationId xmlns:a16="http://schemas.microsoft.com/office/drawing/2014/main" id="{D95592A1-D0C0-C749-ACA4-EBE88EB7DE36}"/>
                  </a:ext>
                </a:extLst>
              </p:cNvPr>
              <p:cNvPicPr/>
              <p:nvPr/>
            </p:nvPicPr>
            <p:blipFill>
              <a:blip r:embed="rId51"/>
              <a:stretch>
                <a:fillRect/>
              </a:stretch>
            </p:blipFill>
            <p:spPr>
              <a:xfrm>
                <a:off x="2423681" y="1634296"/>
                <a:ext cx="4804200" cy="27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62" name="Ink 61">
                <a:extLst>
                  <a:ext uri="{FF2B5EF4-FFF2-40B4-BE49-F238E27FC236}">
                    <a16:creationId xmlns:a16="http://schemas.microsoft.com/office/drawing/2014/main" id="{921367A0-63EE-6D8E-DD39-02EAEAA6DC2E}"/>
                  </a:ext>
                </a:extLst>
              </p14:cNvPr>
              <p14:cNvContentPartPr/>
              <p14:nvPr/>
            </p14:nvContentPartPr>
            <p14:xfrm>
              <a:off x="1409561" y="3341056"/>
              <a:ext cx="1290960" cy="32760"/>
            </p14:xfrm>
          </p:contentPart>
        </mc:Choice>
        <mc:Fallback xmlns="">
          <p:pic>
            <p:nvPicPr>
              <p:cNvPr id="62" name="Ink 61">
                <a:extLst>
                  <a:ext uri="{FF2B5EF4-FFF2-40B4-BE49-F238E27FC236}">
                    <a16:creationId xmlns:a16="http://schemas.microsoft.com/office/drawing/2014/main" id="{921367A0-63EE-6D8E-DD39-02EAEAA6DC2E}"/>
                  </a:ext>
                </a:extLst>
              </p:cNvPr>
              <p:cNvPicPr/>
              <p:nvPr/>
            </p:nvPicPr>
            <p:blipFill>
              <a:blip r:embed="rId53"/>
              <a:stretch>
                <a:fillRect/>
              </a:stretch>
            </p:blipFill>
            <p:spPr>
              <a:xfrm>
                <a:off x="1391561" y="3233056"/>
                <a:ext cx="1326600" cy="248400"/>
              </a:xfrm>
              <a:prstGeom prst="rect">
                <a:avLst/>
              </a:prstGeom>
            </p:spPr>
          </p:pic>
        </mc:Fallback>
      </mc:AlternateContent>
    </p:spTree>
    <p:extLst>
      <p:ext uri="{BB962C8B-B14F-4D97-AF65-F5344CB8AC3E}">
        <p14:creationId xmlns:p14="http://schemas.microsoft.com/office/powerpoint/2010/main" val="6943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19" grpId="0" animBg="1"/>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3600" dirty="0"/>
              <a:t>Common mistake:</a:t>
            </a:r>
            <a:br>
              <a:rPr lang="en-US" sz="3600" dirty="0"/>
            </a:br>
            <a:r>
              <a:rPr lang="en-US" sz="3600" dirty="0"/>
              <a:t>Apples &amp; Oranges</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981200"/>
            <a:ext cx="8686800" cy="4825690"/>
          </a:xfrm>
        </p:spPr>
        <p:txBody>
          <a:bodyPr/>
          <a:lstStyle/>
          <a:p>
            <a:pPr marL="0" indent="0">
              <a:buNone/>
            </a:pPr>
            <a:r>
              <a:rPr lang="en-US" sz="2000" dirty="0">
                <a:solidFill>
                  <a:srgbClr val="3B3838"/>
                </a:solidFill>
                <a:latin typeface="Consolas" panose="020B0609020204030204" pitchFamily="49" charset="0"/>
                <a:ea typeface="ＭＳ Ｐゴシック" panose="020B0600070205080204" pitchFamily="34" charset="-128"/>
              </a:rPr>
              <a:t>import sys</a:t>
            </a:r>
          </a:p>
          <a:p>
            <a:pPr marL="0" indent="0">
              <a:buNone/>
            </a:pPr>
            <a:r>
              <a:rPr lang="en-US" sz="2000" dirty="0">
                <a:solidFill>
                  <a:srgbClr val="3B3838"/>
                </a:solidFill>
                <a:latin typeface="Consolas" panose="020B0609020204030204" pitchFamily="49" charset="0"/>
                <a:ea typeface="ＭＳ Ｐゴシック" panose="020B0600070205080204" pitchFamily="34" charset="-128"/>
              </a:rPr>
              <a:t>temperature</a:t>
            </a:r>
            <a:r>
              <a:rPr lang="en-US" sz="2000" dirty="0">
                <a:solidFill>
                  <a:srgbClr val="3B3838"/>
                </a:solidFill>
                <a:effectLst/>
                <a:latin typeface="Consolas" panose="020B0609020204030204" pitchFamily="49" charset="0"/>
                <a:ea typeface="ＭＳ Ｐゴシック" panose="020B0600070205080204" pitchFamily="34" charset="-128"/>
                <a:cs typeface="+mn-cs"/>
              </a:rPr>
              <a:t> = sys.argv[1]</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a:t>
            </a:r>
            <a:br>
              <a:rPr lang="en-US" sz="2000" dirty="0">
                <a:solidFill>
                  <a:schemeClr val="bg2">
                    <a:lumMod val="25000"/>
                  </a:schemeClr>
                </a:solidFill>
                <a:latin typeface="Consolas" panose="020B0609020204030204" pitchFamily="49" charset="0"/>
                <a:ea typeface="ＭＳ Ｐゴシック" pitchFamily="34" charset="-128"/>
              </a:rPr>
            </a:b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rgbClr val="3B3838"/>
                </a:solidFill>
                <a:latin typeface="Consolas" panose="020B0609020204030204" pitchFamily="49" charset="0"/>
                <a:ea typeface="ＭＳ Ｐゴシック" panose="020B0600070205080204" pitchFamily="34" charset="-128"/>
              </a:rPr>
              <a:t>import sys</a:t>
            </a:r>
          </a:p>
          <a:p>
            <a:pPr marL="0" indent="0">
              <a:buNone/>
            </a:pPr>
            <a:r>
              <a:rPr lang="en-US" sz="2000" dirty="0">
                <a:solidFill>
                  <a:srgbClr val="3B3838"/>
                </a:solidFill>
                <a:latin typeface="Consolas" panose="020B0609020204030204" pitchFamily="49" charset="0"/>
                <a:ea typeface="ＭＳ Ｐゴシック" panose="020B0600070205080204" pitchFamily="34" charset="-128"/>
              </a:rPr>
              <a:t>temperature = </a:t>
            </a:r>
            <a:r>
              <a:rPr lang="en-US" sz="2000" dirty="0">
                <a:solidFill>
                  <a:srgbClr val="FF0066"/>
                </a:solidFill>
                <a:latin typeface="Consolas" panose="020B0609020204030204" pitchFamily="49" charset="0"/>
                <a:ea typeface="ＭＳ Ｐゴシック" panose="020B0600070205080204" pitchFamily="34" charset="-128"/>
              </a:rPr>
              <a:t>float(</a:t>
            </a:r>
            <a:r>
              <a:rPr lang="en-US" sz="2000" dirty="0">
                <a:solidFill>
                  <a:srgbClr val="3B3838"/>
                </a:solidFill>
                <a:latin typeface="Consolas" panose="020B0609020204030204" pitchFamily="49" charset="0"/>
                <a:ea typeface="ＭＳ Ｐゴシック" panose="020B0600070205080204" pitchFamily="34" charset="-128"/>
              </a:rPr>
              <a:t>sys.argv[1]</a:t>
            </a:r>
            <a:r>
              <a:rPr lang="en-US" sz="2000" dirty="0">
                <a:solidFill>
                  <a:srgbClr val="FF0066"/>
                </a:solidFill>
                <a:latin typeface="Consolas" panose="020B0609020204030204" pitchFamily="49" charset="0"/>
                <a:ea typeface="ＭＳ Ｐゴシック" panose="020B0600070205080204" pitchFamily="34" charset="-128"/>
              </a:rPr>
              <a:t>)</a:t>
            </a:r>
            <a:endParaRPr lang="en-US" sz="2000" kern="1200" dirty="0">
              <a:solidFill>
                <a:srgbClr val="FF006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a:t>
            </a:r>
            <a:br>
              <a:rPr lang="en-US" sz="2000" dirty="0">
                <a:solidFill>
                  <a:schemeClr val="bg2">
                    <a:lumMod val="25000"/>
                  </a:schemeClr>
                </a:solidFill>
                <a:latin typeface="Consolas" panose="020B0609020204030204" pitchFamily="49" charset="0"/>
                <a:ea typeface="ＭＳ Ｐゴシック" pitchFamily="34" charset="-128"/>
              </a:rPr>
            </a:b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6" name="TextBox 5">
            <a:extLst>
              <a:ext uri="{FF2B5EF4-FFF2-40B4-BE49-F238E27FC236}">
                <a16:creationId xmlns:a16="http://schemas.microsoft.com/office/drawing/2014/main" id="{D289175D-6395-1E6D-1237-FFDD10A697B4}"/>
              </a:ext>
            </a:extLst>
          </p:cNvPr>
          <p:cNvSpPr txBox="1"/>
          <p:nvPr/>
        </p:nvSpPr>
        <p:spPr>
          <a:xfrm>
            <a:off x="7693701" y="2362200"/>
            <a:ext cx="1197828" cy="369332"/>
          </a:xfrm>
          <a:prstGeom prst="rect">
            <a:avLst/>
          </a:prstGeom>
          <a:noFill/>
        </p:spPr>
        <p:txBody>
          <a:bodyPr wrap="none" rtlCol="0">
            <a:spAutoFit/>
          </a:bodyPr>
          <a:lstStyle/>
          <a:p>
            <a:r>
              <a:rPr lang="en-US" dirty="0" err="1">
                <a:solidFill>
                  <a:srgbClr val="C00000"/>
                </a:solidFill>
              </a:rPr>
              <a:t>TypeError</a:t>
            </a:r>
            <a:endParaRPr lang="en-US" dirty="0">
              <a:solidFill>
                <a:srgbClr val="C00000"/>
              </a:solidFill>
            </a:endParaRPr>
          </a:p>
        </p:txBody>
      </p:sp>
      <p:pic>
        <p:nvPicPr>
          <p:cNvPr id="8" name="Picture 7">
            <a:extLst>
              <a:ext uri="{FF2B5EF4-FFF2-40B4-BE49-F238E27FC236}">
                <a16:creationId xmlns:a16="http://schemas.microsoft.com/office/drawing/2014/main" id="{13A3A304-FE18-5A46-68D4-0D0D0939FDA7}"/>
              </a:ext>
            </a:extLst>
          </p:cNvPr>
          <p:cNvPicPr>
            <a:picLocks noChangeAspect="1"/>
          </p:cNvPicPr>
          <p:nvPr/>
        </p:nvPicPr>
        <p:blipFill>
          <a:blip r:embed="rId6"/>
          <a:stretch>
            <a:fillRect/>
          </a:stretch>
        </p:blipFill>
        <p:spPr>
          <a:xfrm>
            <a:off x="5905500" y="748521"/>
            <a:ext cx="3200400" cy="1153147"/>
          </a:xfrm>
          <a:prstGeom prst="rect">
            <a:avLst/>
          </a:prstGeom>
        </p:spPr>
      </p:pic>
      <p:sp>
        <p:nvSpPr>
          <p:cNvPr id="9" name="TextBox 8">
            <a:extLst>
              <a:ext uri="{FF2B5EF4-FFF2-40B4-BE49-F238E27FC236}">
                <a16:creationId xmlns:a16="http://schemas.microsoft.com/office/drawing/2014/main" id="{A08363D7-7A8B-CCE6-CDC4-38147EFA015E}"/>
              </a:ext>
            </a:extLst>
          </p:cNvPr>
          <p:cNvSpPr txBox="1"/>
          <p:nvPr/>
        </p:nvSpPr>
        <p:spPr>
          <a:xfrm>
            <a:off x="304800" y="6292334"/>
            <a:ext cx="4600940" cy="523220"/>
          </a:xfrm>
          <a:prstGeom prst="rect">
            <a:avLst/>
          </a:prstGeom>
          <a:noFill/>
        </p:spPr>
        <p:txBody>
          <a:bodyPr wrap="none" rtlCol="0">
            <a:spAutoFit/>
          </a:bodyPr>
          <a:lstStyle/>
          <a:p>
            <a:r>
              <a:rPr lang="en-US" sz="2800" dirty="0"/>
              <a:t>Cast numbers at the outset.</a:t>
            </a:r>
          </a:p>
        </p:txBody>
      </p:sp>
      <p:graphicFrame>
        <p:nvGraphicFramePr>
          <p:cNvPr id="7" name="Table 29">
            <a:extLst>
              <a:ext uri="{FF2B5EF4-FFF2-40B4-BE49-F238E27FC236}">
                <a16:creationId xmlns:a16="http://schemas.microsoft.com/office/drawing/2014/main" id="{3E9546EA-AD00-83A0-3339-7CC62F5B0D07}"/>
              </a:ext>
            </a:extLst>
          </p:cNvPr>
          <p:cNvGraphicFramePr>
            <a:graphicFrameLocks noGrp="1"/>
          </p:cNvGraphicFramePr>
          <p:nvPr>
            <p:extLst>
              <p:ext uri="{D42A27DB-BD31-4B8C-83A1-F6EECF244321}">
                <p14:modId xmlns:p14="http://schemas.microsoft.com/office/powerpoint/2010/main" val="1252023798"/>
              </p:ext>
            </p:extLst>
          </p:nvPr>
        </p:nvGraphicFramePr>
        <p:xfrm>
          <a:off x="6019800" y="0"/>
          <a:ext cx="3124200" cy="685800"/>
        </p:xfrm>
        <a:graphic>
          <a:graphicData uri="http://schemas.openxmlformats.org/drawingml/2006/table">
            <a:tbl>
              <a:tblPr firstRow="1" bandRow="1">
                <a:tableStyleId>{5C22544A-7EE6-4342-B048-85BDC9FD1C3A}</a:tableStyleId>
              </a:tblPr>
              <a:tblGrid>
                <a:gridCol w="967125">
                  <a:extLst>
                    <a:ext uri="{9D8B030D-6E8A-4147-A177-3AD203B41FA5}">
                      <a16:colId xmlns:a16="http://schemas.microsoft.com/office/drawing/2014/main" val="633498568"/>
                    </a:ext>
                  </a:extLst>
                </a:gridCol>
                <a:gridCol w="761320">
                  <a:extLst>
                    <a:ext uri="{9D8B030D-6E8A-4147-A177-3AD203B41FA5}">
                      <a16:colId xmlns:a16="http://schemas.microsoft.com/office/drawing/2014/main" val="2574585241"/>
                    </a:ext>
                  </a:extLst>
                </a:gridCol>
                <a:gridCol w="752537">
                  <a:extLst>
                    <a:ext uri="{9D8B030D-6E8A-4147-A177-3AD203B41FA5}">
                      <a16:colId xmlns:a16="http://schemas.microsoft.com/office/drawing/2014/main" val="1874316793"/>
                    </a:ext>
                  </a:extLst>
                </a:gridCol>
                <a:gridCol w="643218">
                  <a:extLst>
                    <a:ext uri="{9D8B030D-6E8A-4147-A177-3AD203B41FA5}">
                      <a16:colId xmlns:a16="http://schemas.microsoft.com/office/drawing/2014/main" val="754381863"/>
                    </a:ext>
                  </a:extLst>
                </a:gridCol>
              </a:tblGrid>
              <a:tr h="1498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58.2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0">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cancel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cancel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cancel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extLst>
      <p:ext uri="{BB962C8B-B14F-4D97-AF65-F5344CB8AC3E}">
        <p14:creationId xmlns:p14="http://schemas.microsoft.com/office/powerpoint/2010/main" val="19086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Punctuation required</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575110"/>
            <a:ext cx="8686800" cy="4825690"/>
          </a:xfrm>
        </p:spPr>
        <p:txBody>
          <a:bodyPr/>
          <a:lstStyle/>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r>
              <a:rPr lang="en-US" sz="2000" b="1" dirty="0">
                <a:solidFill>
                  <a:srgbClr val="FF0066"/>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r>
              <a:rPr lang="en-US" sz="2000" b="1" dirty="0">
                <a:solidFill>
                  <a:srgbClr val="FF0066"/>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6" name="TextBox 5">
            <a:extLst>
              <a:ext uri="{FF2B5EF4-FFF2-40B4-BE49-F238E27FC236}">
                <a16:creationId xmlns:a16="http://schemas.microsoft.com/office/drawing/2014/main" id="{D289175D-6395-1E6D-1237-FFDD10A697B4}"/>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49263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Indentation required</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575110"/>
            <a:ext cx="8686800" cy="4825690"/>
          </a:xfrm>
        </p:spPr>
        <p:txBody>
          <a:bodyPr/>
          <a:lstStyle/>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p>
          <a:p>
            <a:pPr marL="0" indent="0">
              <a:buNone/>
            </a:pP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p>
          <a:p>
            <a:pPr marL="0" indent="0">
              <a:buNone/>
            </a:pP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cxnSp>
        <p:nvCxnSpPr>
          <p:cNvPr id="7" name="Straight Arrow Connector 6">
            <a:extLst>
              <a:ext uri="{FF2B5EF4-FFF2-40B4-BE49-F238E27FC236}">
                <a16:creationId xmlns:a16="http://schemas.microsoft.com/office/drawing/2014/main" id="{0B39F944-144A-9A56-6B31-EDC6256FEEA5}"/>
              </a:ext>
            </a:extLst>
          </p:cNvPr>
          <p:cNvCxnSpPr/>
          <p:nvPr/>
        </p:nvCxnSpPr>
        <p:spPr bwMode="auto">
          <a:xfrm>
            <a:off x="304800" y="5469308"/>
            <a:ext cx="457200" cy="0"/>
          </a:xfrm>
          <a:prstGeom prst="straightConnector1">
            <a:avLst/>
          </a:prstGeom>
          <a:solidFill>
            <a:schemeClr val="bg1"/>
          </a:solidFill>
          <a:ln w="38100" cap="flat" cmpd="sng" algn="ctr">
            <a:solidFill>
              <a:srgbClr val="FF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8C6DD538-986D-B3BE-1501-73C9B85CBED3}"/>
              </a:ext>
            </a:extLst>
          </p:cNvPr>
          <p:cNvCxnSpPr/>
          <p:nvPr/>
        </p:nvCxnSpPr>
        <p:spPr bwMode="auto">
          <a:xfrm>
            <a:off x="304800" y="6172200"/>
            <a:ext cx="457200" cy="0"/>
          </a:xfrm>
          <a:prstGeom prst="straightConnector1">
            <a:avLst/>
          </a:prstGeom>
          <a:solidFill>
            <a:schemeClr val="bg1"/>
          </a:solidFill>
          <a:ln w="38100" cap="flat" cmpd="sng" algn="ctr">
            <a:solidFill>
              <a:srgbClr val="FF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26357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3600" dirty="0"/>
              <a:t>Common </a:t>
            </a:r>
            <a:r>
              <a:rPr lang="en-US" sz="3600" dirty="0" err="1"/>
              <a:t>mistake:Over-condition-ing</a:t>
            </a:r>
            <a:endParaRPr lang="en-US" sz="3600" dirty="0"/>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219200"/>
            <a:ext cx="8686800" cy="4825690"/>
          </a:xfrm>
        </p:spPr>
        <p:txBody>
          <a:bodyPr/>
          <a:lstStyle/>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a:solidFill>
                  <a:srgbClr val="569CD6"/>
                </a:solidFill>
                <a:latin typeface="Consolas" panose="020B0609020204030204" pitchFamily="49" charset="0"/>
              </a:rPr>
              <a:t>else</a:t>
            </a:r>
            <a:r>
              <a:rPr lang="en-US" sz="2000" kern="1200" dirty="0">
                <a:solidFill>
                  <a:schemeClr val="bg2">
                    <a:lumMod val="25000"/>
                  </a:schemeClr>
                </a:solidFill>
                <a:latin typeface="Consolas" panose="020B0609020204030204" pitchFamily="49" charset="0"/>
                <a:ea typeface="ＭＳ Ｐゴシック" pitchFamily="34" charset="-128"/>
              </a:rPr>
              <a:t> population</a:t>
            </a:r>
            <a:r>
              <a:rPr lang="en-US" sz="2000" dirty="0">
                <a:solidFill>
                  <a:schemeClr val="bg2">
                    <a:lumMod val="25000"/>
                  </a:schemeClr>
                </a:solidFill>
                <a:latin typeface="Consolas" panose="020B0609020204030204" pitchFamily="49" charset="0"/>
                <a:ea typeface="ＭＳ Ｐゴシック" pitchFamily="34" charset="-128"/>
              </a:rPr>
              <a:t> &gt;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a:solidFill>
                  <a:srgbClr val="569CD6"/>
                </a:solidFill>
                <a:latin typeface="Consolas" panose="020B0609020204030204" pitchFamily="49" charset="0"/>
                <a:ea typeface="ＭＳ Ｐゴシック" pitchFamily="34" charset="-128"/>
              </a:rPr>
              <a:t>else</a:t>
            </a:r>
            <a:r>
              <a:rPr lang="en-US" sz="2000" dirty="0">
                <a:solidFill>
                  <a:srgbClr val="FF0066"/>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
        <p:nvSpPr>
          <p:cNvPr id="7" name="TextBox 6">
            <a:extLst>
              <a:ext uri="{FF2B5EF4-FFF2-40B4-BE49-F238E27FC236}">
                <a16:creationId xmlns:a16="http://schemas.microsoft.com/office/drawing/2014/main" id="{8400378D-E64F-6AFD-C7CE-0EBE12B8DFBD}"/>
              </a:ext>
            </a:extLst>
          </p:cNvPr>
          <p:cNvSpPr txBox="1"/>
          <p:nvPr/>
        </p:nvSpPr>
        <p:spPr>
          <a:xfrm>
            <a:off x="2675547" y="6324600"/>
            <a:ext cx="4769254" cy="523220"/>
          </a:xfrm>
          <a:prstGeom prst="rect">
            <a:avLst/>
          </a:prstGeom>
          <a:noFill/>
        </p:spPr>
        <p:txBody>
          <a:bodyPr wrap="none" rtlCol="0">
            <a:spAutoFit/>
          </a:bodyPr>
          <a:lstStyle/>
          <a:p>
            <a:r>
              <a:rPr lang="en-US" sz="2800" dirty="0"/>
              <a:t>ELSE can't have a condition.</a:t>
            </a:r>
          </a:p>
        </p:txBody>
      </p:sp>
    </p:spTree>
    <p:extLst>
      <p:ext uri="{BB962C8B-B14F-4D97-AF65-F5344CB8AC3E}">
        <p14:creationId xmlns:p14="http://schemas.microsoft.com/office/powerpoint/2010/main" val="349421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Conditional statement</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2957671"/>
            <a:ext cx="7344354" cy="3171423"/>
          </a:xfrm>
        </p:spPr>
        <p:txBody>
          <a:bodyPr>
            <a:normAutofit/>
          </a:bodyPr>
          <a:lstStyle/>
          <a:p>
            <a:pPr marL="0" indent="0">
              <a:buNone/>
            </a:pP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if slope &gt;= 15:</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grade = "steep"</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print(</a:t>
            </a:r>
            <a:r>
              <a:rPr lang="en-US" sz="2000" dirty="0" err="1">
                <a:solidFill>
                  <a:srgbClr val="FFFFFF"/>
                </a:solidFill>
                <a:latin typeface="Roboto" panose="02000000000000000000" pitchFamily="2" charset="0"/>
                <a:ea typeface="Roboto" panose="02000000000000000000" pitchFamily="2" charset="0"/>
                <a:cs typeface="Roboto" panose="02000000000000000000" pitchFamily="2" charset="0"/>
              </a:rPr>
              <a:t>f"Trail</a:t>
            </a: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 slope: {slope}")</a:t>
            </a:r>
          </a:p>
        </p:txBody>
      </p:sp>
      <p:sp>
        <p:nvSpPr>
          <p:cNvPr id="11" name="TextBox 10">
            <a:extLst>
              <a:ext uri="{FF2B5EF4-FFF2-40B4-BE49-F238E27FC236}">
                <a16:creationId xmlns:a16="http://schemas.microsoft.com/office/drawing/2014/main" id="{B835C601-E0F2-FBD9-9A27-4DAFB44D6FAA}"/>
              </a:ext>
            </a:extLst>
          </p:cNvPr>
          <p:cNvSpPr txBox="1"/>
          <p:nvPr/>
        </p:nvSpPr>
        <p:spPr>
          <a:xfrm>
            <a:off x="922492" y="2044088"/>
            <a:ext cx="7096815" cy="369332"/>
          </a:xfrm>
          <a:prstGeom prst="rect">
            <a:avLst/>
          </a:prstGeom>
          <a:noFill/>
        </p:spPr>
        <p:txBody>
          <a:bodyPr wrap="none" rtlCol="0">
            <a:spAutoFit/>
          </a:bodyPr>
          <a:lstStyle/>
          <a:p>
            <a:r>
              <a:rPr lang="en-US" dirty="0">
                <a:solidFill>
                  <a:schemeClr val="bg1">
                    <a:lumMod val="95000"/>
                  </a:schemeClr>
                </a:solidFill>
              </a:rPr>
              <a:t>Used to execute specific blocks of code based on certain conditions</a:t>
            </a:r>
          </a:p>
        </p:txBody>
      </p:sp>
    </p:spTree>
    <p:extLst>
      <p:ext uri="{BB962C8B-B14F-4D97-AF65-F5344CB8AC3E}">
        <p14:creationId xmlns:p14="http://schemas.microsoft.com/office/powerpoint/2010/main" val="1725170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Common mistake: Over-if-</a:t>
            </a:r>
            <a:r>
              <a:rPr lang="en-US" sz="4400" dirty="0" err="1"/>
              <a:t>ing</a:t>
            </a:r>
            <a:endParaRPr lang="en-US" sz="4400" dirty="0"/>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219200"/>
            <a:ext cx="8686800" cy="4825690"/>
          </a:xfrm>
        </p:spPr>
        <p:txBody>
          <a:bodyPr/>
          <a:lstStyle/>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167948" cy="369332"/>
          </a:xfrm>
          <a:prstGeom prst="rect">
            <a:avLst/>
          </a:prstGeom>
          <a:noFill/>
        </p:spPr>
        <p:txBody>
          <a:bodyPr wrap="none" rtlCol="0">
            <a:spAutoFit/>
          </a:bodyPr>
          <a:lstStyle/>
          <a:p>
            <a:r>
              <a:rPr lang="en-US" dirty="0">
                <a:solidFill>
                  <a:srgbClr val="C00000"/>
                </a:solidFill>
              </a:rPr>
              <a:t>Inefficient</a:t>
            </a:r>
          </a:p>
        </p:txBody>
      </p:sp>
      <p:sp>
        <p:nvSpPr>
          <p:cNvPr id="6" name="TextBox 5">
            <a:extLst>
              <a:ext uri="{FF2B5EF4-FFF2-40B4-BE49-F238E27FC236}">
                <a16:creationId xmlns:a16="http://schemas.microsoft.com/office/drawing/2014/main" id="{AEED1500-D715-5BA9-76BA-0DC83AD621E5}"/>
              </a:ext>
            </a:extLst>
          </p:cNvPr>
          <p:cNvSpPr txBox="1"/>
          <p:nvPr/>
        </p:nvSpPr>
        <p:spPr>
          <a:xfrm>
            <a:off x="304800" y="6292334"/>
            <a:ext cx="4116768" cy="523220"/>
          </a:xfrm>
          <a:prstGeom prst="rect">
            <a:avLst/>
          </a:prstGeom>
          <a:noFill/>
        </p:spPr>
        <p:txBody>
          <a:bodyPr wrap="none" rtlCol="0">
            <a:spAutoFit/>
          </a:bodyPr>
          <a:lstStyle/>
          <a:p>
            <a:r>
              <a:rPr lang="en-US" sz="2800" dirty="0"/>
              <a:t>Avoid redundant checks.</a:t>
            </a:r>
          </a:p>
        </p:txBody>
      </p:sp>
    </p:spTree>
    <p:extLst>
      <p:ext uri="{BB962C8B-B14F-4D97-AF65-F5344CB8AC3E}">
        <p14:creationId xmlns:p14="http://schemas.microsoft.com/office/powerpoint/2010/main" val="376000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Common mistake: Over-</a:t>
            </a:r>
            <a:r>
              <a:rPr lang="en-US" sz="4400" dirty="0" err="1"/>
              <a:t>elif</a:t>
            </a:r>
            <a:r>
              <a:rPr lang="en-US" sz="4400" dirty="0"/>
              <a:t>-</a:t>
            </a:r>
            <a:r>
              <a:rPr lang="en-US" sz="4400" dirty="0" err="1"/>
              <a:t>ing</a:t>
            </a:r>
            <a:endParaRPr lang="en-US" sz="4400" dirty="0"/>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219200"/>
            <a:ext cx="8686800" cy="4825690"/>
          </a:xfrm>
        </p:spPr>
        <p:txBody>
          <a:bodyPr/>
          <a:lstStyle/>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err="1">
                <a:solidFill>
                  <a:srgbClr val="569CD6"/>
                </a:solidFill>
                <a:latin typeface="Consolas" panose="020B0609020204030204" pitchFamily="49" charset="0"/>
              </a:rPr>
              <a:t>elif</a:t>
            </a:r>
            <a:r>
              <a:rPr lang="en-US" sz="2000" kern="1200" dirty="0">
                <a:solidFill>
                  <a:schemeClr val="bg2">
                    <a:lumMod val="25000"/>
                  </a:schemeClr>
                </a:solidFill>
                <a:latin typeface="Consolas" panose="020B0609020204030204" pitchFamily="49" charset="0"/>
                <a:ea typeface="ＭＳ Ｐゴシック" pitchFamily="34" charset="-128"/>
              </a:rPr>
              <a:t> population</a:t>
            </a:r>
            <a:r>
              <a:rPr lang="en-US" sz="2000" dirty="0">
                <a:solidFill>
                  <a:schemeClr val="bg2">
                    <a:lumMod val="25000"/>
                  </a:schemeClr>
                </a:solidFill>
                <a:latin typeface="Consolas" panose="020B0609020204030204" pitchFamily="49" charset="0"/>
                <a:ea typeface="ＭＳ Ｐゴシック" pitchFamily="34" charset="-128"/>
              </a:rPr>
              <a:t> &gt;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a:solidFill>
                  <a:srgbClr val="569CD6"/>
                </a:solidFill>
                <a:latin typeface="Consolas" panose="020B0609020204030204" pitchFamily="49" charset="0"/>
                <a:ea typeface="ＭＳ Ｐゴシック" pitchFamily="34" charset="-128"/>
              </a:rPr>
              <a:t>else</a:t>
            </a: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167948" cy="369332"/>
          </a:xfrm>
          <a:prstGeom prst="rect">
            <a:avLst/>
          </a:prstGeom>
          <a:noFill/>
        </p:spPr>
        <p:txBody>
          <a:bodyPr wrap="none" rtlCol="0">
            <a:spAutoFit/>
          </a:bodyPr>
          <a:lstStyle/>
          <a:p>
            <a:r>
              <a:rPr lang="en-US" dirty="0">
                <a:solidFill>
                  <a:srgbClr val="C00000"/>
                </a:solidFill>
              </a:rPr>
              <a:t>Inefficient</a:t>
            </a:r>
          </a:p>
        </p:txBody>
      </p:sp>
      <p:sp>
        <p:nvSpPr>
          <p:cNvPr id="6" name="TextBox 5">
            <a:extLst>
              <a:ext uri="{FF2B5EF4-FFF2-40B4-BE49-F238E27FC236}">
                <a16:creationId xmlns:a16="http://schemas.microsoft.com/office/drawing/2014/main" id="{99E9DBB8-FDFE-C19D-993D-FC89704AA0E6}"/>
              </a:ext>
            </a:extLst>
          </p:cNvPr>
          <p:cNvSpPr txBox="1"/>
          <p:nvPr/>
        </p:nvSpPr>
        <p:spPr>
          <a:xfrm>
            <a:off x="2513616" y="6335492"/>
            <a:ext cx="4535152" cy="523220"/>
          </a:xfrm>
          <a:prstGeom prst="rect">
            <a:avLst/>
          </a:prstGeom>
          <a:noFill/>
        </p:spPr>
        <p:txBody>
          <a:bodyPr wrap="none" rtlCol="0">
            <a:spAutoFit/>
          </a:bodyPr>
          <a:lstStyle/>
          <a:p>
            <a:r>
              <a:rPr lang="en-US" sz="2800" dirty="0"/>
              <a:t>Avoid unnecessary checks.</a:t>
            </a:r>
          </a:p>
        </p:txBody>
      </p:sp>
    </p:spTree>
    <p:extLst>
      <p:ext uri="{BB962C8B-B14F-4D97-AF65-F5344CB8AC3E}">
        <p14:creationId xmlns:p14="http://schemas.microsoft.com/office/powerpoint/2010/main" val="119617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Use full statements</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371600"/>
            <a:ext cx="8686800" cy="4825690"/>
          </a:xfrm>
        </p:spPr>
        <p:txBody>
          <a:bodyPr/>
          <a:lstStyle/>
          <a:p>
            <a:pPr marL="0" indent="0">
              <a:buNone/>
            </a:pPr>
            <a:r>
              <a:rPr lang="en-US" sz="2000" dirty="0">
                <a:solidFill>
                  <a:schemeClr val="bg2">
                    <a:lumMod val="25000"/>
                  </a:schemeClr>
                </a:solidFill>
                <a:latin typeface="Consolas" panose="020B0609020204030204" pitchFamily="49" charset="0"/>
                <a:ea typeface="ＭＳ Ｐゴシック" pitchFamily="34" charset="-128"/>
              </a:rPr>
              <a:t>latitude &lt;= 0</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30 &lt;= latitude &lt;= 60</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-60 &lt;= latitude &lt;= -30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30 &lt;= latitude &lt;= 60 </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latitude &lt;-30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latitude &gt;= 30 </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latitude &lt;-30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&gt;= 30 </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0261" y="4114800"/>
            <a:ext cx="893140" cy="89314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0301" y="1143000"/>
            <a:ext cx="990600" cy="990600"/>
          </a:xfrm>
          <a:prstGeom prst="rect">
            <a:avLst/>
          </a:prstGeom>
        </p:spPr>
      </p:pic>
      <p:pic>
        <p:nvPicPr>
          <p:cNvPr id="13" name="Graphic 12" descr="Checkmark with solid fill">
            <a:extLst>
              <a:ext uri="{FF2B5EF4-FFF2-40B4-BE49-F238E27FC236}">
                <a16:creationId xmlns:a16="http://schemas.microsoft.com/office/drawing/2014/main" id="{EA7641FF-E9EC-0442-7351-3B70E257EC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6600" y="1900354"/>
            <a:ext cx="990600" cy="990600"/>
          </a:xfrm>
          <a:prstGeom prst="rect">
            <a:avLst/>
          </a:prstGeom>
        </p:spPr>
      </p:pic>
      <p:pic>
        <p:nvPicPr>
          <p:cNvPr id="14" name="Graphic 13" descr="Checkmark with solid fill">
            <a:extLst>
              <a:ext uri="{FF2B5EF4-FFF2-40B4-BE49-F238E27FC236}">
                <a16:creationId xmlns:a16="http://schemas.microsoft.com/office/drawing/2014/main" id="{11F8FE1F-5053-62D6-0E54-8EFF9A9536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8000" y="2667000"/>
            <a:ext cx="990600" cy="990600"/>
          </a:xfrm>
          <a:prstGeom prst="rect">
            <a:avLst/>
          </a:prstGeom>
        </p:spPr>
      </p:pic>
      <p:pic>
        <p:nvPicPr>
          <p:cNvPr id="15" name="Graphic 14" descr="Checkmark with solid fill">
            <a:extLst>
              <a:ext uri="{FF2B5EF4-FFF2-40B4-BE49-F238E27FC236}">
                <a16:creationId xmlns:a16="http://schemas.microsoft.com/office/drawing/2014/main" id="{9D1D9532-FD67-50BD-0CB4-748DD8A01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0600" y="3352800"/>
            <a:ext cx="990600" cy="990600"/>
          </a:xfrm>
          <a:prstGeom prst="rect">
            <a:avLst/>
          </a:prstGeom>
        </p:spPr>
      </p:pic>
      <p:pic>
        <p:nvPicPr>
          <p:cNvPr id="1026" name="Picture 2">
            <a:extLst>
              <a:ext uri="{FF2B5EF4-FFF2-40B4-BE49-F238E27FC236}">
                <a16:creationId xmlns:a16="http://schemas.microsoft.com/office/drawing/2014/main" id="{F376D263-87C8-D60B-EC37-4D6CB1F704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6369"/>
          <a:stretch/>
        </p:blipFill>
        <p:spPr bwMode="auto">
          <a:xfrm>
            <a:off x="5321789" y="620190"/>
            <a:ext cx="2243122" cy="2181072"/>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6EBFB6E1-0C5B-F861-96BC-DF20FEDCF0F9}"/>
              </a:ext>
            </a:extLst>
          </p:cNvPr>
          <p:cNvSpPr/>
          <p:nvPr/>
        </p:nvSpPr>
        <p:spPr bwMode="auto">
          <a:xfrm>
            <a:off x="4989636" y="5170206"/>
            <a:ext cx="941145" cy="1623701"/>
          </a:xfrm>
          <a:custGeom>
            <a:avLst/>
            <a:gdLst>
              <a:gd name="connsiteX0" fmla="*/ 488218 w 941145"/>
              <a:gd name="connsiteY0" fmla="*/ 0 h 1623701"/>
              <a:gd name="connsiteX1" fmla="*/ 488218 w 941145"/>
              <a:gd name="connsiteY1" fmla="*/ 0 h 1623701"/>
              <a:gd name="connsiteX2" fmla="*/ 240390 w 941145"/>
              <a:gd name="connsiteY2" fmla="*/ 25637 h 1623701"/>
              <a:gd name="connsiteX3" fmla="*/ 189115 w 941145"/>
              <a:gd name="connsiteY3" fmla="*/ 59820 h 1623701"/>
              <a:gd name="connsiteX4" fmla="*/ 172024 w 941145"/>
              <a:gd name="connsiteY4" fmla="*/ 94003 h 1623701"/>
              <a:gd name="connsiteX5" fmla="*/ 120749 w 941145"/>
              <a:gd name="connsiteY5" fmla="*/ 162370 h 1623701"/>
              <a:gd name="connsiteX6" fmla="*/ 103657 w 941145"/>
              <a:gd name="connsiteY6" fmla="*/ 188007 h 1623701"/>
              <a:gd name="connsiteX7" fmla="*/ 154932 w 941145"/>
              <a:gd name="connsiteY7" fmla="*/ 230736 h 1623701"/>
              <a:gd name="connsiteX8" fmla="*/ 189115 w 941145"/>
              <a:gd name="connsiteY8" fmla="*/ 239282 h 1623701"/>
              <a:gd name="connsiteX9" fmla="*/ 308757 w 941145"/>
              <a:gd name="connsiteY9" fmla="*/ 247828 h 1623701"/>
              <a:gd name="connsiteX10" fmla="*/ 385669 w 941145"/>
              <a:gd name="connsiteY10" fmla="*/ 273465 h 1623701"/>
              <a:gd name="connsiteX11" fmla="*/ 394214 w 941145"/>
              <a:gd name="connsiteY11" fmla="*/ 316194 h 1623701"/>
              <a:gd name="connsiteX12" fmla="*/ 377123 w 941145"/>
              <a:gd name="connsiteY12" fmla="*/ 393106 h 1623701"/>
              <a:gd name="connsiteX13" fmla="*/ 342940 w 941145"/>
              <a:gd name="connsiteY13" fmla="*/ 401652 h 1623701"/>
              <a:gd name="connsiteX14" fmla="*/ 248936 w 941145"/>
              <a:gd name="connsiteY14" fmla="*/ 444381 h 1623701"/>
              <a:gd name="connsiteX15" fmla="*/ 223299 w 941145"/>
              <a:gd name="connsiteY15" fmla="*/ 512747 h 1623701"/>
              <a:gd name="connsiteX16" fmla="*/ 197661 w 941145"/>
              <a:gd name="connsiteY16" fmla="*/ 623843 h 1623701"/>
              <a:gd name="connsiteX17" fmla="*/ 300211 w 941145"/>
              <a:gd name="connsiteY17" fmla="*/ 658026 h 1623701"/>
              <a:gd name="connsiteX18" fmla="*/ 616405 w 941145"/>
              <a:gd name="connsiteY18" fmla="*/ 675117 h 1623701"/>
              <a:gd name="connsiteX19" fmla="*/ 599314 w 941145"/>
              <a:gd name="connsiteY19" fmla="*/ 717846 h 1623701"/>
              <a:gd name="connsiteX20" fmla="*/ 548039 w 941145"/>
              <a:gd name="connsiteY20" fmla="*/ 769121 h 1623701"/>
              <a:gd name="connsiteX21" fmla="*/ 471127 w 941145"/>
              <a:gd name="connsiteY21" fmla="*/ 786213 h 1623701"/>
              <a:gd name="connsiteX22" fmla="*/ 445489 w 941145"/>
              <a:gd name="connsiteY22" fmla="*/ 794758 h 1623701"/>
              <a:gd name="connsiteX23" fmla="*/ 385669 w 941145"/>
              <a:gd name="connsiteY23" fmla="*/ 914400 h 1623701"/>
              <a:gd name="connsiteX24" fmla="*/ 214753 w 941145"/>
              <a:gd name="connsiteY24" fmla="*/ 1008403 h 1623701"/>
              <a:gd name="connsiteX25" fmla="*/ 189115 w 941145"/>
              <a:gd name="connsiteY25" fmla="*/ 1025495 h 1623701"/>
              <a:gd name="connsiteX26" fmla="*/ 548039 w 941145"/>
              <a:gd name="connsiteY26" fmla="*/ 1034041 h 1623701"/>
              <a:gd name="connsiteX27" fmla="*/ 941145 w 941145"/>
              <a:gd name="connsiteY27" fmla="*/ 1102407 h 1623701"/>
              <a:gd name="connsiteX28" fmla="*/ 838596 w 941145"/>
              <a:gd name="connsiteY28" fmla="*/ 1145136 h 1623701"/>
              <a:gd name="connsiteX29" fmla="*/ 710409 w 941145"/>
              <a:gd name="connsiteY29" fmla="*/ 1170773 h 1623701"/>
              <a:gd name="connsiteX30" fmla="*/ 616405 w 941145"/>
              <a:gd name="connsiteY30" fmla="*/ 1196411 h 1623701"/>
              <a:gd name="connsiteX31" fmla="*/ 385669 w 941145"/>
              <a:gd name="connsiteY31" fmla="*/ 1204957 h 1623701"/>
              <a:gd name="connsiteX32" fmla="*/ 223299 w 941145"/>
              <a:gd name="connsiteY32" fmla="*/ 1222048 h 1623701"/>
              <a:gd name="connsiteX33" fmla="*/ 189115 w 941145"/>
              <a:gd name="connsiteY33" fmla="*/ 1230594 h 1623701"/>
              <a:gd name="connsiteX34" fmla="*/ 9654 w 941145"/>
              <a:gd name="connsiteY34" fmla="*/ 1247686 h 1623701"/>
              <a:gd name="connsiteX35" fmla="*/ 146386 w 941145"/>
              <a:gd name="connsiteY35" fmla="*/ 1324598 h 1623701"/>
              <a:gd name="connsiteX36" fmla="*/ 257482 w 941145"/>
              <a:gd name="connsiteY36" fmla="*/ 1333144 h 1623701"/>
              <a:gd name="connsiteX37" fmla="*/ 402760 w 941145"/>
              <a:gd name="connsiteY37" fmla="*/ 1350235 h 1623701"/>
              <a:gd name="connsiteX38" fmla="*/ 436943 w 941145"/>
              <a:gd name="connsiteY38" fmla="*/ 1410056 h 1623701"/>
              <a:gd name="connsiteX39" fmla="*/ 445489 w 941145"/>
              <a:gd name="connsiteY39" fmla="*/ 1435693 h 1623701"/>
              <a:gd name="connsiteX40" fmla="*/ 454035 w 941145"/>
              <a:gd name="connsiteY40" fmla="*/ 1555334 h 1623701"/>
              <a:gd name="connsiteX41" fmla="*/ 445489 w 941145"/>
              <a:gd name="connsiteY41" fmla="*/ 1623701 h 1623701"/>
              <a:gd name="connsiteX42" fmla="*/ 445489 w 941145"/>
              <a:gd name="connsiteY42" fmla="*/ 1623701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41145" h="1623701">
                <a:moveTo>
                  <a:pt x="488218" y="0"/>
                </a:moveTo>
                <a:lnTo>
                  <a:pt x="488218" y="0"/>
                </a:lnTo>
                <a:cubicBezTo>
                  <a:pt x="405609" y="8546"/>
                  <a:pt x="321827" y="9350"/>
                  <a:pt x="240390" y="25637"/>
                </a:cubicBezTo>
                <a:cubicBezTo>
                  <a:pt x="220247" y="29665"/>
                  <a:pt x="203640" y="45295"/>
                  <a:pt x="189115" y="59820"/>
                </a:cubicBezTo>
                <a:cubicBezTo>
                  <a:pt x="180107" y="68828"/>
                  <a:pt x="178344" y="82942"/>
                  <a:pt x="172024" y="94003"/>
                </a:cubicBezTo>
                <a:cubicBezTo>
                  <a:pt x="156569" y="121049"/>
                  <a:pt x="140473" y="136072"/>
                  <a:pt x="120749" y="162370"/>
                </a:cubicBezTo>
                <a:cubicBezTo>
                  <a:pt x="114587" y="170587"/>
                  <a:pt x="109354" y="179461"/>
                  <a:pt x="103657" y="188007"/>
                </a:cubicBezTo>
                <a:cubicBezTo>
                  <a:pt x="120749" y="202250"/>
                  <a:pt x="135854" y="219289"/>
                  <a:pt x="154932" y="230736"/>
                </a:cubicBezTo>
                <a:cubicBezTo>
                  <a:pt x="165003" y="236779"/>
                  <a:pt x="177442" y="237985"/>
                  <a:pt x="189115" y="239282"/>
                </a:cubicBezTo>
                <a:cubicBezTo>
                  <a:pt x="228853" y="243697"/>
                  <a:pt x="268876" y="244979"/>
                  <a:pt x="308757" y="247828"/>
                </a:cubicBezTo>
                <a:cubicBezTo>
                  <a:pt x="323479" y="251508"/>
                  <a:pt x="376891" y="263224"/>
                  <a:pt x="385669" y="273465"/>
                </a:cubicBezTo>
                <a:cubicBezTo>
                  <a:pt x="395122" y="284493"/>
                  <a:pt x="391366" y="301951"/>
                  <a:pt x="394214" y="316194"/>
                </a:cubicBezTo>
                <a:cubicBezTo>
                  <a:pt x="388517" y="341831"/>
                  <a:pt x="390635" y="370586"/>
                  <a:pt x="377123" y="393106"/>
                </a:cubicBezTo>
                <a:cubicBezTo>
                  <a:pt x="371080" y="403177"/>
                  <a:pt x="354082" y="397938"/>
                  <a:pt x="342940" y="401652"/>
                </a:cubicBezTo>
                <a:cubicBezTo>
                  <a:pt x="306660" y="413746"/>
                  <a:pt x="283797" y="426951"/>
                  <a:pt x="248936" y="444381"/>
                </a:cubicBezTo>
                <a:cubicBezTo>
                  <a:pt x="240390" y="467170"/>
                  <a:pt x="228579" y="488988"/>
                  <a:pt x="223299" y="512747"/>
                </a:cubicBezTo>
                <a:cubicBezTo>
                  <a:pt x="196190" y="634736"/>
                  <a:pt x="236926" y="564945"/>
                  <a:pt x="197661" y="623843"/>
                </a:cubicBezTo>
                <a:cubicBezTo>
                  <a:pt x="231844" y="635237"/>
                  <a:pt x="264446" y="653647"/>
                  <a:pt x="300211" y="658026"/>
                </a:cubicBezTo>
                <a:cubicBezTo>
                  <a:pt x="404980" y="670855"/>
                  <a:pt x="512903" y="654417"/>
                  <a:pt x="616405" y="675117"/>
                </a:cubicBezTo>
                <a:cubicBezTo>
                  <a:pt x="631447" y="678125"/>
                  <a:pt x="608337" y="705440"/>
                  <a:pt x="599314" y="717846"/>
                </a:cubicBezTo>
                <a:cubicBezTo>
                  <a:pt x="585097" y="737394"/>
                  <a:pt x="569367" y="757746"/>
                  <a:pt x="548039" y="769121"/>
                </a:cubicBezTo>
                <a:cubicBezTo>
                  <a:pt x="524866" y="781480"/>
                  <a:pt x="496606" y="779843"/>
                  <a:pt x="471127" y="786213"/>
                </a:cubicBezTo>
                <a:cubicBezTo>
                  <a:pt x="462388" y="788398"/>
                  <a:pt x="454035" y="791910"/>
                  <a:pt x="445489" y="794758"/>
                </a:cubicBezTo>
                <a:cubicBezTo>
                  <a:pt x="433449" y="822852"/>
                  <a:pt x="406644" y="891677"/>
                  <a:pt x="385669" y="914400"/>
                </a:cubicBezTo>
                <a:cubicBezTo>
                  <a:pt x="306607" y="1000050"/>
                  <a:pt x="318987" y="938914"/>
                  <a:pt x="214753" y="1008403"/>
                </a:cubicBezTo>
                <a:lnTo>
                  <a:pt x="189115" y="1025495"/>
                </a:lnTo>
                <a:cubicBezTo>
                  <a:pt x="100165" y="1158922"/>
                  <a:pt x="189408" y="1010132"/>
                  <a:pt x="548039" y="1034041"/>
                </a:cubicBezTo>
                <a:cubicBezTo>
                  <a:pt x="680747" y="1042888"/>
                  <a:pt x="941145" y="1102407"/>
                  <a:pt x="941145" y="1102407"/>
                </a:cubicBezTo>
                <a:cubicBezTo>
                  <a:pt x="900526" y="1122716"/>
                  <a:pt x="882760" y="1134621"/>
                  <a:pt x="838596" y="1145136"/>
                </a:cubicBezTo>
                <a:cubicBezTo>
                  <a:pt x="796206" y="1155229"/>
                  <a:pt x="752868" y="1160975"/>
                  <a:pt x="710409" y="1170773"/>
                </a:cubicBezTo>
                <a:cubicBezTo>
                  <a:pt x="678762" y="1178076"/>
                  <a:pt x="648706" y="1193011"/>
                  <a:pt x="616405" y="1196411"/>
                </a:cubicBezTo>
                <a:cubicBezTo>
                  <a:pt x="539863" y="1204468"/>
                  <a:pt x="462581" y="1202108"/>
                  <a:pt x="385669" y="1204957"/>
                </a:cubicBezTo>
                <a:cubicBezTo>
                  <a:pt x="331546" y="1210654"/>
                  <a:pt x="277264" y="1215009"/>
                  <a:pt x="223299" y="1222048"/>
                </a:cubicBezTo>
                <a:cubicBezTo>
                  <a:pt x="211652" y="1223567"/>
                  <a:pt x="200777" y="1229195"/>
                  <a:pt x="189115" y="1230594"/>
                </a:cubicBezTo>
                <a:cubicBezTo>
                  <a:pt x="129452" y="1237754"/>
                  <a:pt x="9654" y="1247686"/>
                  <a:pt x="9654" y="1247686"/>
                </a:cubicBezTo>
                <a:cubicBezTo>
                  <a:pt x="-10319" y="1327574"/>
                  <a:pt x="-13668" y="1292587"/>
                  <a:pt x="146386" y="1324598"/>
                </a:cubicBezTo>
                <a:cubicBezTo>
                  <a:pt x="182806" y="1331882"/>
                  <a:pt x="220480" y="1329927"/>
                  <a:pt x="257482" y="1333144"/>
                </a:cubicBezTo>
                <a:cubicBezTo>
                  <a:pt x="338381" y="1340178"/>
                  <a:pt x="331909" y="1340113"/>
                  <a:pt x="402760" y="1350235"/>
                </a:cubicBezTo>
                <a:cubicBezTo>
                  <a:pt x="422354" y="1409017"/>
                  <a:pt x="395554" y="1337626"/>
                  <a:pt x="436943" y="1410056"/>
                </a:cubicBezTo>
                <a:cubicBezTo>
                  <a:pt x="441412" y="1417877"/>
                  <a:pt x="443014" y="1427032"/>
                  <a:pt x="445489" y="1435693"/>
                </a:cubicBezTo>
                <a:cubicBezTo>
                  <a:pt x="460944" y="1489784"/>
                  <a:pt x="454035" y="1476873"/>
                  <a:pt x="454035" y="1555334"/>
                </a:cubicBezTo>
                <a:lnTo>
                  <a:pt x="445489" y="1623701"/>
                </a:lnTo>
                <a:lnTo>
                  <a:pt x="445489" y="1623701"/>
                </a:lnTo>
              </a:path>
            </a:pathLst>
          </a:custGeom>
          <a:noFill/>
          <a:ln>
            <a:noFill/>
          </a:ln>
          <a:effectLst/>
          <a:extLst>
            <a:ext uri="{91240B29-F687-4F45-9708-019B960494DF}">
              <a14:hiddenLine xmlns:a14="http://schemas.microsoft.com/office/drawing/2010/main" w="38100" cap="flat" cmpd="sng" algn="ctr">
                <a:solidFill>
                  <a:srgbClr val="FF0066"/>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US"/>
          </a:p>
        </p:txBody>
      </p:sp>
      <p:sp>
        <p:nvSpPr>
          <p:cNvPr id="19" name="TextBox 18">
            <a:extLst>
              <a:ext uri="{FF2B5EF4-FFF2-40B4-BE49-F238E27FC236}">
                <a16:creationId xmlns:a16="http://schemas.microsoft.com/office/drawing/2014/main" id="{6B8CF9B5-A636-4DFD-4615-7DB46A8AF53E}"/>
              </a:ext>
            </a:extLst>
          </p:cNvPr>
          <p:cNvSpPr txBox="1"/>
          <p:nvPr/>
        </p:nvSpPr>
        <p:spPr>
          <a:xfrm>
            <a:off x="4495424" y="4387334"/>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379487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IAHS - Geometrical and geotechnical characterization of the earth fissures  appeared in the Guadalentín Valley (southeastern Spain) after the September  2012 flooding">
            <a:extLst>
              <a:ext uri="{FF2B5EF4-FFF2-40B4-BE49-F238E27FC236}">
                <a16:creationId xmlns:a16="http://schemas.microsoft.com/office/drawing/2014/main" id="{C8B3E0F9-F0D9-3525-431A-F8B415A5A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425" y="0"/>
            <a:ext cx="6030775" cy="68701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914400"/>
            <a:ext cx="8001000" cy="457200"/>
          </a:xfrm>
        </p:spPr>
        <p:txBody>
          <a:bodyPr/>
          <a:lstStyle/>
          <a:p>
            <a:r>
              <a:rPr lang="en-US" sz="4400" b="1" dirty="0"/>
              <a:t>and</a:t>
            </a:r>
            <a:r>
              <a:rPr lang="en-US" sz="4400" dirty="0"/>
              <a:t>,</a:t>
            </a:r>
            <a:r>
              <a:rPr lang="en-US" sz="4400" b="1" dirty="0"/>
              <a:t> or</a:t>
            </a:r>
            <a:r>
              <a:rPr lang="en-US" sz="4400" dirty="0"/>
              <a:t> </a:t>
            </a:r>
            <a:br>
              <a:rPr lang="en-US" sz="4400" dirty="0"/>
            </a:br>
            <a:r>
              <a:rPr lang="en-US" sz="4400" dirty="0"/>
              <a:t>fissure the </a:t>
            </a:r>
            <a:br>
              <a:rPr lang="en-US" sz="4400" dirty="0"/>
            </a:br>
            <a:r>
              <a:rPr lang="en-US" sz="4400" dirty="0"/>
              <a:t>expression</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457200" y="3352800"/>
            <a:ext cx="9982200" cy="914400"/>
          </a:xfrm>
          <a:solidFill>
            <a:schemeClr val="bg2"/>
          </a:solidFill>
        </p:spPr>
        <p:txBody>
          <a:bodyPr/>
          <a:lstStyle/>
          <a:p>
            <a:pPr marL="0" indent="0" algn="ctr">
              <a:buNone/>
            </a:pPr>
            <a:r>
              <a:rPr lang="en-US" sz="5400" dirty="0">
                <a:solidFill>
                  <a:schemeClr val="bg2">
                    <a:lumMod val="25000"/>
                  </a:schemeClr>
                </a:solidFill>
                <a:latin typeface="Consolas" panose="020B0609020204030204" pitchFamily="49" charset="0"/>
                <a:ea typeface="ＭＳ Ｐゴシック" pitchFamily="34" charset="-128"/>
              </a:rPr>
              <a:t>latitude &lt;-30 </a:t>
            </a:r>
            <a:r>
              <a:rPr lang="en-US" sz="5400" kern="1200" dirty="0">
                <a:solidFill>
                  <a:srgbClr val="569CD6"/>
                </a:solidFill>
                <a:latin typeface="Consolas" panose="020B0609020204030204" pitchFamily="49" charset="0"/>
              </a:rPr>
              <a:t>or</a:t>
            </a:r>
            <a:r>
              <a:rPr lang="en-US" sz="5400" dirty="0">
                <a:solidFill>
                  <a:schemeClr val="bg2">
                    <a:lumMod val="25000"/>
                  </a:schemeClr>
                </a:solidFill>
                <a:latin typeface="Consolas" panose="020B0609020204030204" pitchFamily="49" charset="0"/>
                <a:ea typeface="ＭＳ Ｐゴシック" pitchFamily="34" charset="-128"/>
              </a:rPr>
              <a:t> &gt;=30</a:t>
            </a:r>
          </a:p>
        </p:txBody>
      </p:sp>
      <p:sp>
        <p:nvSpPr>
          <p:cNvPr id="18" name="Freeform: Shape 17">
            <a:extLst>
              <a:ext uri="{FF2B5EF4-FFF2-40B4-BE49-F238E27FC236}">
                <a16:creationId xmlns:a16="http://schemas.microsoft.com/office/drawing/2014/main" id="{6EBFB6E1-0C5B-F861-96BC-DF20FEDCF0F9}"/>
              </a:ext>
            </a:extLst>
          </p:cNvPr>
          <p:cNvSpPr/>
          <p:nvPr/>
        </p:nvSpPr>
        <p:spPr bwMode="auto">
          <a:xfrm>
            <a:off x="4989636" y="5170206"/>
            <a:ext cx="941145" cy="1623701"/>
          </a:xfrm>
          <a:custGeom>
            <a:avLst/>
            <a:gdLst>
              <a:gd name="connsiteX0" fmla="*/ 488218 w 941145"/>
              <a:gd name="connsiteY0" fmla="*/ 0 h 1623701"/>
              <a:gd name="connsiteX1" fmla="*/ 488218 w 941145"/>
              <a:gd name="connsiteY1" fmla="*/ 0 h 1623701"/>
              <a:gd name="connsiteX2" fmla="*/ 240390 w 941145"/>
              <a:gd name="connsiteY2" fmla="*/ 25637 h 1623701"/>
              <a:gd name="connsiteX3" fmla="*/ 189115 w 941145"/>
              <a:gd name="connsiteY3" fmla="*/ 59820 h 1623701"/>
              <a:gd name="connsiteX4" fmla="*/ 172024 w 941145"/>
              <a:gd name="connsiteY4" fmla="*/ 94003 h 1623701"/>
              <a:gd name="connsiteX5" fmla="*/ 120749 w 941145"/>
              <a:gd name="connsiteY5" fmla="*/ 162370 h 1623701"/>
              <a:gd name="connsiteX6" fmla="*/ 103657 w 941145"/>
              <a:gd name="connsiteY6" fmla="*/ 188007 h 1623701"/>
              <a:gd name="connsiteX7" fmla="*/ 154932 w 941145"/>
              <a:gd name="connsiteY7" fmla="*/ 230736 h 1623701"/>
              <a:gd name="connsiteX8" fmla="*/ 189115 w 941145"/>
              <a:gd name="connsiteY8" fmla="*/ 239282 h 1623701"/>
              <a:gd name="connsiteX9" fmla="*/ 308757 w 941145"/>
              <a:gd name="connsiteY9" fmla="*/ 247828 h 1623701"/>
              <a:gd name="connsiteX10" fmla="*/ 385669 w 941145"/>
              <a:gd name="connsiteY10" fmla="*/ 273465 h 1623701"/>
              <a:gd name="connsiteX11" fmla="*/ 394214 w 941145"/>
              <a:gd name="connsiteY11" fmla="*/ 316194 h 1623701"/>
              <a:gd name="connsiteX12" fmla="*/ 377123 w 941145"/>
              <a:gd name="connsiteY12" fmla="*/ 393106 h 1623701"/>
              <a:gd name="connsiteX13" fmla="*/ 342940 w 941145"/>
              <a:gd name="connsiteY13" fmla="*/ 401652 h 1623701"/>
              <a:gd name="connsiteX14" fmla="*/ 248936 w 941145"/>
              <a:gd name="connsiteY14" fmla="*/ 444381 h 1623701"/>
              <a:gd name="connsiteX15" fmla="*/ 223299 w 941145"/>
              <a:gd name="connsiteY15" fmla="*/ 512747 h 1623701"/>
              <a:gd name="connsiteX16" fmla="*/ 197661 w 941145"/>
              <a:gd name="connsiteY16" fmla="*/ 623843 h 1623701"/>
              <a:gd name="connsiteX17" fmla="*/ 300211 w 941145"/>
              <a:gd name="connsiteY17" fmla="*/ 658026 h 1623701"/>
              <a:gd name="connsiteX18" fmla="*/ 616405 w 941145"/>
              <a:gd name="connsiteY18" fmla="*/ 675117 h 1623701"/>
              <a:gd name="connsiteX19" fmla="*/ 599314 w 941145"/>
              <a:gd name="connsiteY19" fmla="*/ 717846 h 1623701"/>
              <a:gd name="connsiteX20" fmla="*/ 548039 w 941145"/>
              <a:gd name="connsiteY20" fmla="*/ 769121 h 1623701"/>
              <a:gd name="connsiteX21" fmla="*/ 471127 w 941145"/>
              <a:gd name="connsiteY21" fmla="*/ 786213 h 1623701"/>
              <a:gd name="connsiteX22" fmla="*/ 445489 w 941145"/>
              <a:gd name="connsiteY22" fmla="*/ 794758 h 1623701"/>
              <a:gd name="connsiteX23" fmla="*/ 385669 w 941145"/>
              <a:gd name="connsiteY23" fmla="*/ 914400 h 1623701"/>
              <a:gd name="connsiteX24" fmla="*/ 214753 w 941145"/>
              <a:gd name="connsiteY24" fmla="*/ 1008403 h 1623701"/>
              <a:gd name="connsiteX25" fmla="*/ 189115 w 941145"/>
              <a:gd name="connsiteY25" fmla="*/ 1025495 h 1623701"/>
              <a:gd name="connsiteX26" fmla="*/ 548039 w 941145"/>
              <a:gd name="connsiteY26" fmla="*/ 1034041 h 1623701"/>
              <a:gd name="connsiteX27" fmla="*/ 941145 w 941145"/>
              <a:gd name="connsiteY27" fmla="*/ 1102407 h 1623701"/>
              <a:gd name="connsiteX28" fmla="*/ 838596 w 941145"/>
              <a:gd name="connsiteY28" fmla="*/ 1145136 h 1623701"/>
              <a:gd name="connsiteX29" fmla="*/ 710409 w 941145"/>
              <a:gd name="connsiteY29" fmla="*/ 1170773 h 1623701"/>
              <a:gd name="connsiteX30" fmla="*/ 616405 w 941145"/>
              <a:gd name="connsiteY30" fmla="*/ 1196411 h 1623701"/>
              <a:gd name="connsiteX31" fmla="*/ 385669 w 941145"/>
              <a:gd name="connsiteY31" fmla="*/ 1204957 h 1623701"/>
              <a:gd name="connsiteX32" fmla="*/ 223299 w 941145"/>
              <a:gd name="connsiteY32" fmla="*/ 1222048 h 1623701"/>
              <a:gd name="connsiteX33" fmla="*/ 189115 w 941145"/>
              <a:gd name="connsiteY33" fmla="*/ 1230594 h 1623701"/>
              <a:gd name="connsiteX34" fmla="*/ 9654 w 941145"/>
              <a:gd name="connsiteY34" fmla="*/ 1247686 h 1623701"/>
              <a:gd name="connsiteX35" fmla="*/ 146386 w 941145"/>
              <a:gd name="connsiteY35" fmla="*/ 1324598 h 1623701"/>
              <a:gd name="connsiteX36" fmla="*/ 257482 w 941145"/>
              <a:gd name="connsiteY36" fmla="*/ 1333144 h 1623701"/>
              <a:gd name="connsiteX37" fmla="*/ 402760 w 941145"/>
              <a:gd name="connsiteY37" fmla="*/ 1350235 h 1623701"/>
              <a:gd name="connsiteX38" fmla="*/ 436943 w 941145"/>
              <a:gd name="connsiteY38" fmla="*/ 1410056 h 1623701"/>
              <a:gd name="connsiteX39" fmla="*/ 445489 w 941145"/>
              <a:gd name="connsiteY39" fmla="*/ 1435693 h 1623701"/>
              <a:gd name="connsiteX40" fmla="*/ 454035 w 941145"/>
              <a:gd name="connsiteY40" fmla="*/ 1555334 h 1623701"/>
              <a:gd name="connsiteX41" fmla="*/ 445489 w 941145"/>
              <a:gd name="connsiteY41" fmla="*/ 1623701 h 1623701"/>
              <a:gd name="connsiteX42" fmla="*/ 445489 w 941145"/>
              <a:gd name="connsiteY42" fmla="*/ 1623701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41145" h="1623701">
                <a:moveTo>
                  <a:pt x="488218" y="0"/>
                </a:moveTo>
                <a:lnTo>
                  <a:pt x="488218" y="0"/>
                </a:lnTo>
                <a:cubicBezTo>
                  <a:pt x="405609" y="8546"/>
                  <a:pt x="321827" y="9350"/>
                  <a:pt x="240390" y="25637"/>
                </a:cubicBezTo>
                <a:cubicBezTo>
                  <a:pt x="220247" y="29665"/>
                  <a:pt x="203640" y="45295"/>
                  <a:pt x="189115" y="59820"/>
                </a:cubicBezTo>
                <a:cubicBezTo>
                  <a:pt x="180107" y="68828"/>
                  <a:pt x="178344" y="82942"/>
                  <a:pt x="172024" y="94003"/>
                </a:cubicBezTo>
                <a:cubicBezTo>
                  <a:pt x="156569" y="121049"/>
                  <a:pt x="140473" y="136072"/>
                  <a:pt x="120749" y="162370"/>
                </a:cubicBezTo>
                <a:cubicBezTo>
                  <a:pt x="114587" y="170587"/>
                  <a:pt x="109354" y="179461"/>
                  <a:pt x="103657" y="188007"/>
                </a:cubicBezTo>
                <a:cubicBezTo>
                  <a:pt x="120749" y="202250"/>
                  <a:pt x="135854" y="219289"/>
                  <a:pt x="154932" y="230736"/>
                </a:cubicBezTo>
                <a:cubicBezTo>
                  <a:pt x="165003" y="236779"/>
                  <a:pt x="177442" y="237985"/>
                  <a:pt x="189115" y="239282"/>
                </a:cubicBezTo>
                <a:cubicBezTo>
                  <a:pt x="228853" y="243697"/>
                  <a:pt x="268876" y="244979"/>
                  <a:pt x="308757" y="247828"/>
                </a:cubicBezTo>
                <a:cubicBezTo>
                  <a:pt x="323479" y="251508"/>
                  <a:pt x="376891" y="263224"/>
                  <a:pt x="385669" y="273465"/>
                </a:cubicBezTo>
                <a:cubicBezTo>
                  <a:pt x="395122" y="284493"/>
                  <a:pt x="391366" y="301951"/>
                  <a:pt x="394214" y="316194"/>
                </a:cubicBezTo>
                <a:cubicBezTo>
                  <a:pt x="388517" y="341831"/>
                  <a:pt x="390635" y="370586"/>
                  <a:pt x="377123" y="393106"/>
                </a:cubicBezTo>
                <a:cubicBezTo>
                  <a:pt x="371080" y="403177"/>
                  <a:pt x="354082" y="397938"/>
                  <a:pt x="342940" y="401652"/>
                </a:cubicBezTo>
                <a:cubicBezTo>
                  <a:pt x="306660" y="413746"/>
                  <a:pt x="283797" y="426951"/>
                  <a:pt x="248936" y="444381"/>
                </a:cubicBezTo>
                <a:cubicBezTo>
                  <a:pt x="240390" y="467170"/>
                  <a:pt x="228579" y="488988"/>
                  <a:pt x="223299" y="512747"/>
                </a:cubicBezTo>
                <a:cubicBezTo>
                  <a:pt x="196190" y="634736"/>
                  <a:pt x="236926" y="564945"/>
                  <a:pt x="197661" y="623843"/>
                </a:cubicBezTo>
                <a:cubicBezTo>
                  <a:pt x="231844" y="635237"/>
                  <a:pt x="264446" y="653647"/>
                  <a:pt x="300211" y="658026"/>
                </a:cubicBezTo>
                <a:cubicBezTo>
                  <a:pt x="404980" y="670855"/>
                  <a:pt x="512903" y="654417"/>
                  <a:pt x="616405" y="675117"/>
                </a:cubicBezTo>
                <a:cubicBezTo>
                  <a:pt x="631447" y="678125"/>
                  <a:pt x="608337" y="705440"/>
                  <a:pt x="599314" y="717846"/>
                </a:cubicBezTo>
                <a:cubicBezTo>
                  <a:pt x="585097" y="737394"/>
                  <a:pt x="569367" y="757746"/>
                  <a:pt x="548039" y="769121"/>
                </a:cubicBezTo>
                <a:cubicBezTo>
                  <a:pt x="524866" y="781480"/>
                  <a:pt x="496606" y="779843"/>
                  <a:pt x="471127" y="786213"/>
                </a:cubicBezTo>
                <a:cubicBezTo>
                  <a:pt x="462388" y="788398"/>
                  <a:pt x="454035" y="791910"/>
                  <a:pt x="445489" y="794758"/>
                </a:cubicBezTo>
                <a:cubicBezTo>
                  <a:pt x="433449" y="822852"/>
                  <a:pt x="406644" y="891677"/>
                  <a:pt x="385669" y="914400"/>
                </a:cubicBezTo>
                <a:cubicBezTo>
                  <a:pt x="306607" y="1000050"/>
                  <a:pt x="318987" y="938914"/>
                  <a:pt x="214753" y="1008403"/>
                </a:cubicBezTo>
                <a:lnTo>
                  <a:pt x="189115" y="1025495"/>
                </a:lnTo>
                <a:cubicBezTo>
                  <a:pt x="100165" y="1158922"/>
                  <a:pt x="189408" y="1010132"/>
                  <a:pt x="548039" y="1034041"/>
                </a:cubicBezTo>
                <a:cubicBezTo>
                  <a:pt x="680747" y="1042888"/>
                  <a:pt x="941145" y="1102407"/>
                  <a:pt x="941145" y="1102407"/>
                </a:cubicBezTo>
                <a:cubicBezTo>
                  <a:pt x="900526" y="1122716"/>
                  <a:pt x="882760" y="1134621"/>
                  <a:pt x="838596" y="1145136"/>
                </a:cubicBezTo>
                <a:cubicBezTo>
                  <a:pt x="796206" y="1155229"/>
                  <a:pt x="752868" y="1160975"/>
                  <a:pt x="710409" y="1170773"/>
                </a:cubicBezTo>
                <a:cubicBezTo>
                  <a:pt x="678762" y="1178076"/>
                  <a:pt x="648706" y="1193011"/>
                  <a:pt x="616405" y="1196411"/>
                </a:cubicBezTo>
                <a:cubicBezTo>
                  <a:pt x="539863" y="1204468"/>
                  <a:pt x="462581" y="1202108"/>
                  <a:pt x="385669" y="1204957"/>
                </a:cubicBezTo>
                <a:cubicBezTo>
                  <a:pt x="331546" y="1210654"/>
                  <a:pt x="277264" y="1215009"/>
                  <a:pt x="223299" y="1222048"/>
                </a:cubicBezTo>
                <a:cubicBezTo>
                  <a:pt x="211652" y="1223567"/>
                  <a:pt x="200777" y="1229195"/>
                  <a:pt x="189115" y="1230594"/>
                </a:cubicBezTo>
                <a:cubicBezTo>
                  <a:pt x="129452" y="1237754"/>
                  <a:pt x="9654" y="1247686"/>
                  <a:pt x="9654" y="1247686"/>
                </a:cubicBezTo>
                <a:cubicBezTo>
                  <a:pt x="-10319" y="1327574"/>
                  <a:pt x="-13668" y="1292587"/>
                  <a:pt x="146386" y="1324598"/>
                </a:cubicBezTo>
                <a:cubicBezTo>
                  <a:pt x="182806" y="1331882"/>
                  <a:pt x="220480" y="1329927"/>
                  <a:pt x="257482" y="1333144"/>
                </a:cubicBezTo>
                <a:cubicBezTo>
                  <a:pt x="338381" y="1340178"/>
                  <a:pt x="331909" y="1340113"/>
                  <a:pt x="402760" y="1350235"/>
                </a:cubicBezTo>
                <a:cubicBezTo>
                  <a:pt x="422354" y="1409017"/>
                  <a:pt x="395554" y="1337626"/>
                  <a:pt x="436943" y="1410056"/>
                </a:cubicBezTo>
                <a:cubicBezTo>
                  <a:pt x="441412" y="1417877"/>
                  <a:pt x="443014" y="1427032"/>
                  <a:pt x="445489" y="1435693"/>
                </a:cubicBezTo>
                <a:cubicBezTo>
                  <a:pt x="460944" y="1489784"/>
                  <a:pt x="454035" y="1476873"/>
                  <a:pt x="454035" y="1555334"/>
                </a:cubicBezTo>
                <a:lnTo>
                  <a:pt x="445489" y="1623701"/>
                </a:lnTo>
                <a:lnTo>
                  <a:pt x="445489" y="1623701"/>
                </a:lnTo>
              </a:path>
            </a:pathLst>
          </a:custGeom>
          <a:noFill/>
          <a:ln>
            <a:noFill/>
          </a:ln>
          <a:effectLst/>
          <a:extLst>
            <a:ext uri="{91240B29-F687-4F45-9708-019B960494DF}">
              <a14:hiddenLine xmlns:a14="http://schemas.microsoft.com/office/drawing/2010/main" w="38100" cap="flat" cmpd="sng" algn="ctr">
                <a:solidFill>
                  <a:srgbClr val="FF0066"/>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US"/>
          </a:p>
        </p:txBody>
      </p:sp>
      <p:sp>
        <p:nvSpPr>
          <p:cNvPr id="6" name="Rectangle 5">
            <a:extLst>
              <a:ext uri="{FF2B5EF4-FFF2-40B4-BE49-F238E27FC236}">
                <a16:creationId xmlns:a16="http://schemas.microsoft.com/office/drawing/2014/main" id="{74D579CE-60DA-272F-F927-018D0DFA01D8}"/>
              </a:ext>
            </a:extLst>
          </p:cNvPr>
          <p:cNvSpPr/>
          <p:nvPr/>
        </p:nvSpPr>
        <p:spPr bwMode="auto">
          <a:xfrm>
            <a:off x="228600" y="2971800"/>
            <a:ext cx="5321181" cy="1623701"/>
          </a:xfrm>
          <a:custGeom>
            <a:avLst/>
            <a:gdLst>
              <a:gd name="connsiteX0" fmla="*/ 0 w 5321181"/>
              <a:gd name="connsiteY0" fmla="*/ 0 h 1623701"/>
              <a:gd name="connsiteX1" fmla="*/ 558724 w 5321181"/>
              <a:gd name="connsiteY1" fmla="*/ 0 h 1623701"/>
              <a:gd name="connsiteX2" fmla="*/ 1064236 w 5321181"/>
              <a:gd name="connsiteY2" fmla="*/ 0 h 1623701"/>
              <a:gd name="connsiteX3" fmla="*/ 1569748 w 5321181"/>
              <a:gd name="connsiteY3" fmla="*/ 0 h 1623701"/>
              <a:gd name="connsiteX4" fmla="*/ 2128472 w 5321181"/>
              <a:gd name="connsiteY4" fmla="*/ 0 h 1623701"/>
              <a:gd name="connsiteX5" fmla="*/ 2740408 w 5321181"/>
              <a:gd name="connsiteY5" fmla="*/ 0 h 1623701"/>
              <a:gd name="connsiteX6" fmla="*/ 3352344 w 5321181"/>
              <a:gd name="connsiteY6" fmla="*/ 0 h 1623701"/>
              <a:gd name="connsiteX7" fmla="*/ 3911068 w 5321181"/>
              <a:gd name="connsiteY7" fmla="*/ 0 h 1623701"/>
              <a:gd name="connsiteX8" fmla="*/ 4523004 w 5321181"/>
              <a:gd name="connsiteY8" fmla="*/ 0 h 1623701"/>
              <a:gd name="connsiteX9" fmla="*/ 5321181 w 5321181"/>
              <a:gd name="connsiteY9" fmla="*/ 0 h 1623701"/>
              <a:gd name="connsiteX10" fmla="*/ 5321181 w 5321181"/>
              <a:gd name="connsiteY10" fmla="*/ 524997 h 1623701"/>
              <a:gd name="connsiteX11" fmla="*/ 5321181 w 5321181"/>
              <a:gd name="connsiteY11" fmla="*/ 1082467 h 1623701"/>
              <a:gd name="connsiteX12" fmla="*/ 5321181 w 5321181"/>
              <a:gd name="connsiteY12" fmla="*/ 1623701 h 1623701"/>
              <a:gd name="connsiteX13" fmla="*/ 4815669 w 5321181"/>
              <a:gd name="connsiteY13" fmla="*/ 1623701 h 1623701"/>
              <a:gd name="connsiteX14" fmla="*/ 4044098 w 5321181"/>
              <a:gd name="connsiteY14" fmla="*/ 1623701 h 1623701"/>
              <a:gd name="connsiteX15" fmla="*/ 3432162 w 5321181"/>
              <a:gd name="connsiteY15" fmla="*/ 1623701 h 1623701"/>
              <a:gd name="connsiteX16" fmla="*/ 2820226 w 5321181"/>
              <a:gd name="connsiteY16" fmla="*/ 1623701 h 1623701"/>
              <a:gd name="connsiteX17" fmla="*/ 2048655 w 5321181"/>
              <a:gd name="connsiteY17" fmla="*/ 1623701 h 1623701"/>
              <a:gd name="connsiteX18" fmla="*/ 1543142 w 5321181"/>
              <a:gd name="connsiteY18" fmla="*/ 1623701 h 1623701"/>
              <a:gd name="connsiteX19" fmla="*/ 877995 w 5321181"/>
              <a:gd name="connsiteY19" fmla="*/ 1623701 h 1623701"/>
              <a:gd name="connsiteX20" fmla="*/ 0 w 5321181"/>
              <a:gd name="connsiteY20" fmla="*/ 1623701 h 1623701"/>
              <a:gd name="connsiteX21" fmla="*/ 0 w 5321181"/>
              <a:gd name="connsiteY21" fmla="*/ 1114941 h 1623701"/>
              <a:gd name="connsiteX22" fmla="*/ 0 w 5321181"/>
              <a:gd name="connsiteY22" fmla="*/ 573708 h 1623701"/>
              <a:gd name="connsiteX23" fmla="*/ 0 w 5321181"/>
              <a:gd name="connsiteY23" fmla="*/ 0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1181" h="1623701" extrusionOk="0">
                <a:moveTo>
                  <a:pt x="0" y="0"/>
                </a:moveTo>
                <a:cubicBezTo>
                  <a:pt x="183443" y="8968"/>
                  <a:pt x="400948" y="-15270"/>
                  <a:pt x="558724" y="0"/>
                </a:cubicBezTo>
                <a:cubicBezTo>
                  <a:pt x="716500" y="15270"/>
                  <a:pt x="935228" y="21542"/>
                  <a:pt x="1064236" y="0"/>
                </a:cubicBezTo>
                <a:cubicBezTo>
                  <a:pt x="1193244" y="-21542"/>
                  <a:pt x="1372057" y="-24378"/>
                  <a:pt x="1569748" y="0"/>
                </a:cubicBezTo>
                <a:cubicBezTo>
                  <a:pt x="1767439" y="24378"/>
                  <a:pt x="2000093" y="12572"/>
                  <a:pt x="2128472" y="0"/>
                </a:cubicBezTo>
                <a:cubicBezTo>
                  <a:pt x="2256851" y="-12572"/>
                  <a:pt x="2447041" y="-19400"/>
                  <a:pt x="2740408" y="0"/>
                </a:cubicBezTo>
                <a:cubicBezTo>
                  <a:pt x="3033775" y="19400"/>
                  <a:pt x="3152134" y="-26574"/>
                  <a:pt x="3352344" y="0"/>
                </a:cubicBezTo>
                <a:cubicBezTo>
                  <a:pt x="3552554" y="26574"/>
                  <a:pt x="3689202" y="10273"/>
                  <a:pt x="3911068" y="0"/>
                </a:cubicBezTo>
                <a:cubicBezTo>
                  <a:pt x="4132934" y="-10273"/>
                  <a:pt x="4224891" y="-249"/>
                  <a:pt x="4523004" y="0"/>
                </a:cubicBezTo>
                <a:cubicBezTo>
                  <a:pt x="4821117" y="249"/>
                  <a:pt x="4996393" y="19952"/>
                  <a:pt x="5321181" y="0"/>
                </a:cubicBezTo>
                <a:cubicBezTo>
                  <a:pt x="5336883" y="109486"/>
                  <a:pt x="5309561" y="340617"/>
                  <a:pt x="5321181" y="524997"/>
                </a:cubicBezTo>
                <a:cubicBezTo>
                  <a:pt x="5332801" y="709377"/>
                  <a:pt x="5310937" y="839403"/>
                  <a:pt x="5321181" y="1082467"/>
                </a:cubicBezTo>
                <a:cubicBezTo>
                  <a:pt x="5331426" y="1325531"/>
                  <a:pt x="5316988" y="1371079"/>
                  <a:pt x="5321181" y="1623701"/>
                </a:cubicBezTo>
                <a:cubicBezTo>
                  <a:pt x="5173208" y="1630046"/>
                  <a:pt x="5067604" y="1602423"/>
                  <a:pt x="4815669" y="1623701"/>
                </a:cubicBezTo>
                <a:cubicBezTo>
                  <a:pt x="4563734" y="1644979"/>
                  <a:pt x="4273283" y="1641246"/>
                  <a:pt x="4044098" y="1623701"/>
                </a:cubicBezTo>
                <a:cubicBezTo>
                  <a:pt x="3814913" y="1606156"/>
                  <a:pt x="3669316" y="1623755"/>
                  <a:pt x="3432162" y="1623701"/>
                </a:cubicBezTo>
                <a:cubicBezTo>
                  <a:pt x="3195008" y="1623647"/>
                  <a:pt x="3082315" y="1604357"/>
                  <a:pt x="2820226" y="1623701"/>
                </a:cubicBezTo>
                <a:cubicBezTo>
                  <a:pt x="2558137" y="1643045"/>
                  <a:pt x="2300936" y="1646037"/>
                  <a:pt x="2048655" y="1623701"/>
                </a:cubicBezTo>
                <a:cubicBezTo>
                  <a:pt x="1796374" y="1601365"/>
                  <a:pt x="1680347" y="1630281"/>
                  <a:pt x="1543142" y="1623701"/>
                </a:cubicBezTo>
                <a:cubicBezTo>
                  <a:pt x="1405937" y="1617121"/>
                  <a:pt x="1208307" y="1648081"/>
                  <a:pt x="877995" y="1623701"/>
                </a:cubicBezTo>
                <a:cubicBezTo>
                  <a:pt x="547683" y="1599321"/>
                  <a:pt x="273212" y="1656036"/>
                  <a:pt x="0" y="1623701"/>
                </a:cubicBezTo>
                <a:cubicBezTo>
                  <a:pt x="2917" y="1384370"/>
                  <a:pt x="8387" y="1315696"/>
                  <a:pt x="0" y="1114941"/>
                </a:cubicBezTo>
                <a:cubicBezTo>
                  <a:pt x="-8387" y="914186"/>
                  <a:pt x="3158" y="841553"/>
                  <a:pt x="0" y="573708"/>
                </a:cubicBezTo>
                <a:cubicBezTo>
                  <a:pt x="-3158" y="305863"/>
                  <a:pt x="16736" y="256975"/>
                  <a:pt x="0" y="0"/>
                </a:cubicBezTo>
                <a:close/>
              </a:path>
            </a:pathLst>
          </a:custGeom>
          <a:noFill/>
          <a:ln w="28575">
            <a:solidFill>
              <a:srgbClr val="E3A734"/>
            </a:solidFill>
            <a:extLst>
              <a:ext uri="{C807C97D-BFC1-408E-A445-0C87EB9F89A2}">
                <ask:lineSketchStyleProps xmlns:ask="http://schemas.microsoft.com/office/drawing/2018/sketchyshapes" sd="4060778222">
                  <a:prstGeom prst="rect">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B9A26BFF-2B99-5406-711A-01C2FF8A03C0}"/>
              </a:ext>
            </a:extLst>
          </p:cNvPr>
          <p:cNvSpPr/>
          <p:nvPr/>
        </p:nvSpPr>
        <p:spPr bwMode="auto">
          <a:xfrm>
            <a:off x="6858000" y="2951758"/>
            <a:ext cx="1752600" cy="1623701"/>
          </a:xfrm>
          <a:custGeom>
            <a:avLst/>
            <a:gdLst>
              <a:gd name="connsiteX0" fmla="*/ 0 w 1752600"/>
              <a:gd name="connsiteY0" fmla="*/ 0 h 1623701"/>
              <a:gd name="connsiteX1" fmla="*/ 549148 w 1752600"/>
              <a:gd name="connsiteY1" fmla="*/ 0 h 1623701"/>
              <a:gd name="connsiteX2" fmla="*/ 1080770 w 1752600"/>
              <a:gd name="connsiteY2" fmla="*/ 0 h 1623701"/>
              <a:gd name="connsiteX3" fmla="*/ 1752600 w 1752600"/>
              <a:gd name="connsiteY3" fmla="*/ 0 h 1623701"/>
              <a:gd name="connsiteX4" fmla="*/ 1752600 w 1752600"/>
              <a:gd name="connsiteY4" fmla="*/ 508760 h 1623701"/>
              <a:gd name="connsiteX5" fmla="*/ 1752600 w 1752600"/>
              <a:gd name="connsiteY5" fmla="*/ 1033756 h 1623701"/>
              <a:gd name="connsiteX6" fmla="*/ 1752600 w 1752600"/>
              <a:gd name="connsiteY6" fmla="*/ 1623701 h 1623701"/>
              <a:gd name="connsiteX7" fmla="*/ 1203452 w 1752600"/>
              <a:gd name="connsiteY7" fmla="*/ 1623701 h 1623701"/>
              <a:gd name="connsiteX8" fmla="*/ 601726 w 1752600"/>
              <a:gd name="connsiteY8" fmla="*/ 1623701 h 1623701"/>
              <a:gd name="connsiteX9" fmla="*/ 0 w 1752600"/>
              <a:gd name="connsiteY9" fmla="*/ 1623701 h 1623701"/>
              <a:gd name="connsiteX10" fmla="*/ 0 w 1752600"/>
              <a:gd name="connsiteY10" fmla="*/ 1066230 h 1623701"/>
              <a:gd name="connsiteX11" fmla="*/ 0 w 1752600"/>
              <a:gd name="connsiteY11" fmla="*/ 557471 h 1623701"/>
              <a:gd name="connsiteX12" fmla="*/ 0 w 1752600"/>
              <a:gd name="connsiteY12" fmla="*/ 0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600" h="1623701" extrusionOk="0">
                <a:moveTo>
                  <a:pt x="0" y="0"/>
                </a:moveTo>
                <a:cubicBezTo>
                  <a:pt x="180805" y="10775"/>
                  <a:pt x="313287" y="-22153"/>
                  <a:pt x="549148" y="0"/>
                </a:cubicBezTo>
                <a:cubicBezTo>
                  <a:pt x="785009" y="22153"/>
                  <a:pt x="908317" y="-7693"/>
                  <a:pt x="1080770" y="0"/>
                </a:cubicBezTo>
                <a:cubicBezTo>
                  <a:pt x="1253223" y="7693"/>
                  <a:pt x="1425355" y="-12668"/>
                  <a:pt x="1752600" y="0"/>
                </a:cubicBezTo>
                <a:cubicBezTo>
                  <a:pt x="1747801" y="122660"/>
                  <a:pt x="1770305" y="342188"/>
                  <a:pt x="1752600" y="508760"/>
                </a:cubicBezTo>
                <a:cubicBezTo>
                  <a:pt x="1734895" y="675332"/>
                  <a:pt x="1729284" y="859521"/>
                  <a:pt x="1752600" y="1033756"/>
                </a:cubicBezTo>
                <a:cubicBezTo>
                  <a:pt x="1775916" y="1207991"/>
                  <a:pt x="1743531" y="1483992"/>
                  <a:pt x="1752600" y="1623701"/>
                </a:cubicBezTo>
                <a:cubicBezTo>
                  <a:pt x="1492230" y="1639911"/>
                  <a:pt x="1450086" y="1644461"/>
                  <a:pt x="1203452" y="1623701"/>
                </a:cubicBezTo>
                <a:cubicBezTo>
                  <a:pt x="956818" y="1602941"/>
                  <a:pt x="833420" y="1625640"/>
                  <a:pt x="601726" y="1623701"/>
                </a:cubicBezTo>
                <a:cubicBezTo>
                  <a:pt x="370032" y="1621762"/>
                  <a:pt x="268041" y="1642535"/>
                  <a:pt x="0" y="1623701"/>
                </a:cubicBezTo>
                <a:cubicBezTo>
                  <a:pt x="8516" y="1358217"/>
                  <a:pt x="9025" y="1321309"/>
                  <a:pt x="0" y="1066230"/>
                </a:cubicBezTo>
                <a:cubicBezTo>
                  <a:pt x="-9025" y="811151"/>
                  <a:pt x="-1963" y="743565"/>
                  <a:pt x="0" y="557471"/>
                </a:cubicBezTo>
                <a:cubicBezTo>
                  <a:pt x="1963" y="371377"/>
                  <a:pt x="-27491" y="208894"/>
                  <a:pt x="0" y="0"/>
                </a:cubicBezTo>
                <a:close/>
              </a:path>
            </a:pathLst>
          </a:custGeom>
          <a:noFill/>
          <a:ln w="28575">
            <a:solidFill>
              <a:srgbClr val="E3A734"/>
            </a:solidFill>
            <a:extLst>
              <a:ext uri="{C807C97D-BFC1-408E-A445-0C87EB9F89A2}">
                <ask:lineSketchStyleProps xmlns:ask="http://schemas.microsoft.com/office/drawing/2018/sketchyshapes" sd="4060778222">
                  <a:prstGeom prst="rect">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56EA31A0-A256-93E1-B087-182A8D991546}"/>
              </a:ext>
            </a:extLst>
          </p:cNvPr>
          <p:cNvSpPr txBox="1"/>
          <p:nvPr/>
        </p:nvSpPr>
        <p:spPr>
          <a:xfrm>
            <a:off x="3352088" y="6520190"/>
            <a:ext cx="5106112" cy="261610"/>
          </a:xfrm>
          <a:prstGeom prst="rect">
            <a:avLst/>
          </a:prstGeom>
          <a:noFill/>
        </p:spPr>
        <p:txBody>
          <a:bodyPr wrap="square">
            <a:spAutoFit/>
          </a:bodyPr>
          <a:lstStyle/>
          <a:p>
            <a:r>
              <a:rPr lang="en-US" sz="1100" dirty="0">
                <a:solidFill>
                  <a:schemeClr val="bg2"/>
                </a:solidFill>
              </a:rPr>
              <a:t>Image credit: https://piahs.copernicus.org/articles/382/663/2020/</a:t>
            </a:r>
          </a:p>
        </p:txBody>
      </p:sp>
      <p:sp>
        <p:nvSpPr>
          <p:cNvPr id="10" name="TextBox 9">
            <a:extLst>
              <a:ext uri="{FF2B5EF4-FFF2-40B4-BE49-F238E27FC236}">
                <a16:creationId xmlns:a16="http://schemas.microsoft.com/office/drawing/2014/main" id="{709720E6-82C5-706C-F266-4887D2DA2834}"/>
              </a:ext>
            </a:extLst>
          </p:cNvPr>
          <p:cNvSpPr txBox="1"/>
          <p:nvPr/>
        </p:nvSpPr>
        <p:spPr>
          <a:xfrm>
            <a:off x="399714" y="5042862"/>
            <a:ext cx="2133600" cy="1477328"/>
          </a:xfrm>
          <a:prstGeom prst="rect">
            <a:avLst/>
          </a:prstGeom>
          <a:noFill/>
        </p:spPr>
        <p:txBody>
          <a:bodyPr wrap="square" rtlCol="0">
            <a:spAutoFit/>
          </a:bodyPr>
          <a:lstStyle/>
          <a:p>
            <a:r>
              <a:rPr lang="en-US" dirty="0"/>
              <a:t>Use complete expressions on both the left and right of "or", "and"</a:t>
            </a:r>
          </a:p>
          <a:p>
            <a:r>
              <a:rPr lang="en-US" dirty="0"/>
              <a:t>operators</a:t>
            </a:r>
          </a:p>
        </p:txBody>
      </p:sp>
    </p:spTree>
    <p:extLst>
      <p:ext uri="{BB962C8B-B14F-4D97-AF65-F5344CB8AC3E}">
        <p14:creationId xmlns:p14="http://schemas.microsoft.com/office/powerpoint/2010/main" val="359911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Invalid incomplete </a:t>
            </a:r>
            <a:br>
              <a:rPr lang="en-US" sz="4400" dirty="0"/>
            </a:br>
            <a:r>
              <a:rPr lang="en-US" sz="4400" dirty="0"/>
              <a:t>expressions</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575110"/>
            <a:ext cx="8686800" cy="4825690"/>
          </a:xfrm>
        </p:spPr>
        <p:txBody>
          <a:bodyPr/>
          <a:lstStyle/>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a:t>
            </a:r>
            <a:r>
              <a:rPr lang="en-US" sz="2000" kern="1200" dirty="0">
                <a:solidFill>
                  <a:srgbClr val="569CD6"/>
                </a:solidFill>
                <a:latin typeface="Consolas" panose="020B0609020204030204" pitchFamily="49" charset="0"/>
              </a:rPr>
              <a:t>and</a:t>
            </a:r>
            <a:r>
              <a:rPr lang="en-US" sz="2000" dirty="0">
                <a:solidFill>
                  <a:schemeClr val="bg2">
                    <a:lumMod val="25000"/>
                  </a:schemeClr>
                </a:solidFill>
                <a:latin typeface="Consolas" panose="020B0609020204030204" pitchFamily="49" charset="0"/>
                <a:ea typeface="ＭＳ Ｐゴシック" pitchFamily="34" charset="-128"/>
              </a:rPr>
              <a:t> &lt;= 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a:solidFill>
                  <a:srgbClr val="FF0066"/>
                </a:solidFill>
                <a:latin typeface="Consolas" panose="020B0609020204030204" pitchFamily="49" charset="0"/>
                <a:ea typeface="ＭＳ Ｐゴシック" pitchFamily="34" charset="-128"/>
              </a:rPr>
              <a:t>temperature</a:t>
            </a:r>
            <a:r>
              <a:rPr lang="en-US" sz="2000" dirty="0">
                <a:solidFill>
                  <a:schemeClr val="bg2">
                    <a:lumMod val="25000"/>
                  </a:schemeClr>
                </a:solidFill>
                <a:latin typeface="Consolas" panose="020B0609020204030204" pitchFamily="49" charset="0"/>
                <a:ea typeface="ＭＳ Ｐゴシック" pitchFamily="34" charset="-128"/>
              </a:rPr>
              <a:t>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a:t>
            </a:r>
            <a:r>
              <a:rPr lang="en-US" sz="2000" dirty="0">
                <a:solidFill>
                  <a:srgbClr val="FF0066"/>
                </a:solidFill>
                <a:latin typeface="Consolas" panose="020B0609020204030204" pitchFamily="49" charset="0"/>
                <a:ea typeface="ＭＳ Ｐゴシック" pitchFamily="34" charset="-128"/>
              </a:rPr>
              <a:t>&lt;= temperature &lt;= </a:t>
            </a:r>
            <a:r>
              <a:rPr lang="en-US" sz="2000" dirty="0">
                <a:solidFill>
                  <a:schemeClr val="bg2">
                    <a:lumMod val="25000"/>
                  </a:schemeClr>
                </a:solidFill>
                <a:latin typeface="Consolas" panose="020B0609020204030204" pitchFamily="49" charset="0"/>
                <a:ea typeface="ＭＳ Ｐゴシック" pitchFamily="34" charset="-128"/>
              </a:rPr>
              <a:t>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6" name="TextBox 5">
            <a:extLst>
              <a:ext uri="{FF2B5EF4-FFF2-40B4-BE49-F238E27FC236}">
                <a16:creationId xmlns:a16="http://schemas.microsoft.com/office/drawing/2014/main" id="{AC87C8D3-F2F2-22EC-9ED6-46A1C02765F1}"/>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294391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9887248D-9737-D4A5-5213-38DE8DB9D487}"/>
              </a:ext>
            </a:extLst>
          </p:cNvPr>
          <p:cNvSpPr>
            <a:spLocks noGrp="1" noChangeArrowheads="1"/>
          </p:cNvSpPr>
          <p:nvPr>
            <p:ph type="title"/>
          </p:nvPr>
        </p:nvSpPr>
        <p:spPr/>
        <p:txBody>
          <a:bodyPr/>
          <a:lstStyle/>
          <a:p>
            <a:pPr eaLnBrk="1" hangingPunct="1">
              <a:defRPr/>
            </a:pPr>
            <a:r>
              <a:rPr lang="en-US" dirty="0">
                <a:ea typeface="ＭＳ Ｐゴシック" pitchFamily="34" charset="-128"/>
              </a:rPr>
              <a:t>Valid but in complete expression</a:t>
            </a:r>
          </a:p>
        </p:txBody>
      </p:sp>
      <p:sp>
        <p:nvSpPr>
          <p:cNvPr id="251906" name="Rectangle 2">
            <a:extLst>
              <a:ext uri="{FF2B5EF4-FFF2-40B4-BE49-F238E27FC236}">
                <a16:creationId xmlns:a16="http://schemas.microsoft.com/office/drawing/2014/main" id="{B33D0300-3684-5ADB-C5AC-9FBD82686CD0}"/>
              </a:ext>
            </a:extLst>
          </p:cNvPr>
          <p:cNvSpPr>
            <a:spLocks noGrp="1" noChangeArrowheads="1"/>
          </p:cNvSpPr>
          <p:nvPr>
            <p:ph idx="1"/>
          </p:nvPr>
        </p:nvSpPr>
        <p:spPr>
          <a:xfrm>
            <a:off x="152400" y="914400"/>
            <a:ext cx="6477000" cy="5410200"/>
          </a:xfrm>
        </p:spPr>
        <p:txBody>
          <a:bodyPr/>
          <a:lstStyle/>
          <a:p>
            <a:pPr marL="0" indent="0" eaLnBrk="1" hangingPunct="1">
              <a:lnSpc>
                <a:spcPct val="90000"/>
              </a:lnSpc>
              <a:buNone/>
              <a:defRPr/>
            </a:pPr>
            <a:r>
              <a:rPr lang="en-US" sz="2000" dirty="0">
                <a:solidFill>
                  <a:schemeClr val="bg2">
                    <a:lumMod val="25000"/>
                  </a:schemeClr>
                </a:solidFill>
                <a:ea typeface="ＭＳ Ｐゴシック" pitchFamily="34" charset="-128"/>
              </a:rPr>
              <a:t>Statements must be complete on each side of operator. </a:t>
            </a:r>
          </a:p>
          <a:p>
            <a:pPr marL="0" indent="0" eaLnBrk="1" hangingPunct="1">
              <a:lnSpc>
                <a:spcPct val="90000"/>
              </a:lnSpc>
              <a:buNone/>
              <a:defRPr/>
            </a:pPr>
            <a:endParaRPr lang="en-US" sz="2000" dirty="0">
              <a:solidFill>
                <a:schemeClr val="bg2">
                  <a:lumMod val="25000"/>
                </a:schemeClr>
              </a:solidFill>
              <a:ea typeface="ＭＳ Ｐゴシック" pitchFamily="34" charset="-128"/>
            </a:endParaRPr>
          </a:p>
          <a:p>
            <a:pPr marL="0" indent="0" eaLnBrk="1" hangingPunct="1">
              <a:lnSpc>
                <a:spcPct val="90000"/>
              </a:lnSpc>
              <a:buNone/>
              <a:defRPr/>
            </a:pPr>
            <a:r>
              <a:rPr lang="en-US" sz="2000" dirty="0">
                <a:solidFill>
                  <a:schemeClr val="bg2">
                    <a:lumMod val="25000"/>
                  </a:schemeClr>
                </a:solidFill>
                <a:ea typeface="ＭＳ Ｐゴシック" pitchFamily="34" charset="-128"/>
              </a:rPr>
              <a:t>Example: print when the species is salmon or tuna</a:t>
            </a:r>
          </a:p>
          <a:p>
            <a:pPr eaLnBrk="1" hangingPunct="1">
              <a:lnSpc>
                <a:spcPct val="90000"/>
              </a:lnSpc>
              <a:buNone/>
              <a:defRPr/>
            </a:pPr>
            <a:endParaRPr lang="en-US" sz="2000" kern="1200" dirty="0">
              <a:solidFill>
                <a:srgbClr val="569CD6"/>
              </a:solidFill>
              <a:latin typeface="Consolas" panose="020B0609020204030204" pitchFamily="49" charset="0"/>
            </a:endParaRPr>
          </a:p>
          <a:p>
            <a:pPr eaLnBrk="1" hangingPunct="1">
              <a:lnSpc>
                <a:spcPct val="90000"/>
              </a:lnSpc>
              <a:buNone/>
              <a:defRPr/>
            </a:pPr>
            <a:endParaRPr lang="en-US" sz="2000" kern="1200" dirty="0">
              <a:solidFill>
                <a:srgbClr val="569CD6"/>
              </a:solidFill>
              <a:latin typeface="Consolas" panose="020B0609020204030204" pitchFamily="49" charset="0"/>
            </a:endParaRPr>
          </a:p>
          <a:p>
            <a:pPr eaLnBrk="1" hangingPunct="1">
              <a:lnSpc>
                <a:spcPct val="90000"/>
              </a:lnSpc>
              <a:buNone/>
              <a:defRPr/>
            </a:pP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salmon"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"tuna":</a:t>
            </a:r>
            <a:r>
              <a:rPr lang="en-US" altLang="ja-JP" sz="2000" dirty="0">
                <a:latin typeface="Consolas" panose="020B0609020204030204" pitchFamily="49" charset="0"/>
                <a:ea typeface="ＭＳ Ｐゴシック" pitchFamily="34" charset="-128"/>
              </a:rPr>
              <a:t>   </a:t>
            </a:r>
            <a:br>
              <a:rPr lang="en-US" altLang="ja-JP" sz="2000" dirty="0">
                <a:latin typeface="Consolas" panose="020B0609020204030204" pitchFamily="49" charset="0"/>
                <a:ea typeface="ＭＳ Ｐゴシック" pitchFamily="34" charset="-128"/>
              </a:rPr>
            </a:br>
            <a:r>
              <a:rPr lang="en-US" altLang="ja-JP" sz="2000" dirty="0">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r>
              <a:rPr lang="en-US" sz="2000" dirty="0">
                <a:latin typeface="Comic Sans MS" pitchFamily="66" charset="0"/>
                <a:ea typeface="ＭＳ Ｐゴシック" pitchFamily="34" charset="-128"/>
              </a:rPr>
              <a:t>Test cases? </a:t>
            </a:r>
            <a:endParaRPr lang="en-US" altLang="ja-JP" sz="2000" dirty="0">
              <a:latin typeface="Comic Sans MS" pitchFamily="66" charset="0"/>
              <a:ea typeface="ＭＳ Ｐゴシック" pitchFamily="34" charset="-128"/>
            </a:endParaRPr>
          </a:p>
          <a:p>
            <a:pPr eaLnBrk="1" hangingPunct="1">
              <a:lnSpc>
                <a:spcPct val="90000"/>
              </a:lnSpc>
              <a:buFontTx/>
              <a:buNone/>
              <a:defRPr/>
            </a:pPr>
            <a:r>
              <a:rPr lang="en-US" altLang="ja-JP" sz="2000" dirty="0">
                <a:latin typeface="Comic Sans MS" pitchFamily="66" charset="0"/>
                <a:ea typeface="ＭＳ Ｐゴシック" pitchFamily="34" charset="-128"/>
              </a:rPr>
              <a:t>                      salmon</a:t>
            </a:r>
          </a:p>
          <a:p>
            <a:pPr eaLnBrk="1" hangingPunct="1">
              <a:lnSpc>
                <a:spcPct val="90000"/>
              </a:lnSpc>
              <a:buFontTx/>
              <a:buNone/>
              <a:defRPr/>
            </a:pPr>
            <a:r>
              <a:rPr lang="en-US" sz="2000" dirty="0">
                <a:latin typeface="Comic Sans MS" pitchFamily="66" charset="0"/>
                <a:ea typeface="ＭＳ Ｐゴシック" pitchFamily="34" charset="-128"/>
              </a:rPr>
              <a:t>                      tuna</a:t>
            </a:r>
          </a:p>
          <a:p>
            <a:pPr eaLnBrk="1" hangingPunct="1">
              <a:lnSpc>
                <a:spcPct val="90000"/>
              </a:lnSpc>
              <a:buFontTx/>
              <a:buNone/>
              <a:defRPr/>
            </a:pPr>
            <a:r>
              <a:rPr lang="en-US" sz="2000" dirty="0">
                <a:latin typeface="Comic Sans MS" pitchFamily="66" charset="0"/>
                <a:ea typeface="ＭＳ Ｐゴシック" pitchFamily="34" charset="-128"/>
              </a:rPr>
              <a:t>                      some other species</a:t>
            </a: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r>
              <a:rPr lang="en-US" sz="2800" dirty="0">
                <a:ea typeface="ＭＳ Ｐゴシック" pitchFamily="34" charset="-128"/>
              </a:rPr>
              <a:t>	</a:t>
            </a:r>
          </a:p>
          <a:p>
            <a:pPr eaLnBrk="1" hangingPunct="1">
              <a:lnSpc>
                <a:spcPct val="90000"/>
              </a:lnSpc>
              <a:buFontTx/>
              <a:buNone/>
              <a:defRPr/>
            </a:pPr>
            <a:r>
              <a:rPr lang="en-US" sz="2800" dirty="0">
                <a:solidFill>
                  <a:srgbClr val="3333FF"/>
                </a:solidFill>
                <a:ea typeface="ＭＳ Ｐゴシック" pitchFamily="34" charset="-128"/>
              </a:rPr>
              <a:t>        </a:t>
            </a:r>
          </a:p>
          <a:p>
            <a:pPr eaLnBrk="1" hangingPunct="1">
              <a:lnSpc>
                <a:spcPct val="90000"/>
              </a:lnSpc>
              <a:buFontTx/>
              <a:buNone/>
              <a:defRPr/>
            </a:pPr>
            <a:endParaRPr lang="en-US" sz="2800" dirty="0">
              <a:solidFill>
                <a:srgbClr val="3333FF"/>
              </a:solidFill>
              <a:ea typeface="ＭＳ Ｐゴシック" pitchFamily="34" charset="-128"/>
            </a:endParaRPr>
          </a:p>
        </p:txBody>
      </p:sp>
      <p:sp>
        <p:nvSpPr>
          <p:cNvPr id="10248" name="Text Box 10">
            <a:extLst>
              <a:ext uri="{FF2B5EF4-FFF2-40B4-BE49-F238E27FC236}">
                <a16:creationId xmlns:a16="http://schemas.microsoft.com/office/drawing/2014/main" id="{44605F9D-FDC7-FCA0-F572-5BB22529B8BF}"/>
              </a:ext>
            </a:extLst>
          </p:cNvPr>
          <p:cNvSpPr txBox="1">
            <a:spLocks noChangeArrowheads="1"/>
          </p:cNvSpPr>
          <p:nvPr/>
        </p:nvSpPr>
        <p:spPr bwMode="auto">
          <a:xfrm>
            <a:off x="0" y="2283023"/>
            <a:ext cx="22878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INCORRECT SOLUTION</a:t>
            </a:r>
          </a:p>
        </p:txBody>
      </p:sp>
      <p:graphicFrame>
        <p:nvGraphicFramePr>
          <p:cNvPr id="4" name="Table 29">
            <a:extLst>
              <a:ext uri="{FF2B5EF4-FFF2-40B4-BE49-F238E27FC236}">
                <a16:creationId xmlns:a16="http://schemas.microsoft.com/office/drawing/2014/main" id="{5892E183-7F59-DAA3-96FC-6EC67260645C}"/>
              </a:ext>
            </a:extLst>
          </p:cNvPr>
          <p:cNvGraphicFramePr>
            <a:graphicFrameLocks noGrp="1"/>
          </p:cNvGraphicFramePr>
          <p:nvPr>
            <p:extLst>
              <p:ext uri="{D42A27DB-BD31-4B8C-83A1-F6EECF244321}">
                <p14:modId xmlns:p14="http://schemas.microsoft.com/office/powerpoint/2010/main" val="333265081"/>
              </p:ext>
            </p:extLst>
          </p:nvPr>
        </p:nvGraphicFramePr>
        <p:xfrm>
          <a:off x="1905000" y="5105400"/>
          <a:ext cx="2590800" cy="685800"/>
        </p:xfrm>
        <a:graphic>
          <a:graphicData uri="http://schemas.openxmlformats.org/drawingml/2006/table">
            <a:tbl>
              <a:tblPr firstRow="1" bandRow="1">
                <a:tableStyleId>{5C22544A-7EE6-4342-B048-85BDC9FD1C3A}</a:tableStyleId>
              </a:tblPr>
              <a:tblGrid>
                <a:gridCol w="838201">
                  <a:extLst>
                    <a:ext uri="{9D8B030D-6E8A-4147-A177-3AD203B41FA5}">
                      <a16:colId xmlns:a16="http://schemas.microsoft.com/office/drawing/2014/main" val="633498568"/>
                    </a:ext>
                  </a:extLst>
                </a:gridCol>
                <a:gridCol w="685800">
                  <a:extLst>
                    <a:ext uri="{9D8B030D-6E8A-4147-A177-3AD203B41FA5}">
                      <a16:colId xmlns:a16="http://schemas.microsoft.com/office/drawing/2014/main" val="2574585241"/>
                    </a:ext>
                  </a:extLst>
                </a:gridCol>
                <a:gridCol w="533399">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tblGrid>
              <a:tr h="2260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salmon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tuna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pike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129226">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print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
        <p:nvSpPr>
          <p:cNvPr id="6" name="TextBox 5">
            <a:extLst>
              <a:ext uri="{FF2B5EF4-FFF2-40B4-BE49-F238E27FC236}">
                <a16:creationId xmlns:a16="http://schemas.microsoft.com/office/drawing/2014/main" id="{5B4DBE2E-EFCF-895E-5557-4FE69D0A5E54}"/>
              </a:ext>
            </a:extLst>
          </p:cNvPr>
          <p:cNvSpPr txBox="1"/>
          <p:nvPr/>
        </p:nvSpPr>
        <p:spPr>
          <a:xfrm>
            <a:off x="5486400" y="3619500"/>
            <a:ext cx="3276600" cy="2970044"/>
          </a:xfrm>
          <a:prstGeom prst="rect">
            <a:avLst/>
          </a:prstGeom>
          <a:noFill/>
        </p:spPr>
        <p:txBody>
          <a:bodyPr wrap="square">
            <a:spAutoFit/>
          </a:bodyPr>
          <a:lstStyle/>
          <a:p>
            <a:r>
              <a:rPr lang="en-US" sz="1100" dirty="0">
                <a:solidFill>
                  <a:schemeClr val="tx1">
                    <a:lumMod val="65000"/>
                    <a:lumOff val="35000"/>
                  </a:schemeClr>
                </a:solidFill>
                <a:latin typeface="Consolas" panose="020B0609020204030204" pitchFamily="49" charset="0"/>
              </a:rPr>
              <a:t>&gt;&gt;&gt; species = "salmon"</a:t>
            </a:r>
          </a:p>
          <a:p>
            <a:r>
              <a:rPr lang="en-US" sz="1100" dirty="0">
                <a:solidFill>
                  <a:schemeClr val="tx1">
                    <a:lumMod val="65000"/>
                    <a:lumOff val="35000"/>
                  </a:schemeClr>
                </a:solidFill>
                <a:latin typeface="Consolas" panose="020B0609020204030204" pitchFamily="49" charset="0"/>
              </a:rPr>
              <a:t>&gt;&gt;&gt; if species == "salmon" or "tuna":</a:t>
            </a:r>
          </a:p>
          <a:p>
            <a:r>
              <a:rPr lang="en-US" sz="1100" dirty="0">
                <a:solidFill>
                  <a:schemeClr val="tx1">
                    <a:lumMod val="65000"/>
                    <a:lumOff val="35000"/>
                  </a:schemeClr>
                </a:solidFill>
                <a:latin typeface="Consolas" panose="020B0609020204030204" pitchFamily="49" charset="0"/>
              </a:rPr>
              <a:t>... 	print(species)</a:t>
            </a:r>
          </a:p>
          <a:p>
            <a:r>
              <a:rPr lang="en-US" sz="1100" dirty="0">
                <a:solidFill>
                  <a:schemeClr val="tx1">
                    <a:lumMod val="65000"/>
                    <a:lumOff val="35000"/>
                  </a:schemeClr>
                </a:solidFill>
                <a:latin typeface="Consolas" panose="020B0609020204030204" pitchFamily="49" charset="0"/>
              </a:rPr>
              <a:t>... 	</a:t>
            </a:r>
          </a:p>
          <a:p>
            <a:r>
              <a:rPr lang="en-US" sz="1100" dirty="0">
                <a:solidFill>
                  <a:schemeClr val="tx1">
                    <a:lumMod val="65000"/>
                    <a:lumOff val="35000"/>
                  </a:schemeClr>
                </a:solidFill>
                <a:latin typeface="Consolas" panose="020B0609020204030204" pitchFamily="49" charset="0"/>
              </a:rPr>
              <a:t>salmon</a:t>
            </a:r>
          </a:p>
          <a:p>
            <a:endParaRPr lang="en-US" sz="1100" dirty="0">
              <a:solidFill>
                <a:schemeClr val="tx1">
                  <a:lumMod val="65000"/>
                  <a:lumOff val="35000"/>
                </a:schemeClr>
              </a:solidFill>
              <a:latin typeface="Consolas" panose="020B0609020204030204" pitchFamily="49" charset="0"/>
            </a:endParaRPr>
          </a:p>
          <a:p>
            <a:r>
              <a:rPr lang="en-US" sz="1100" dirty="0">
                <a:solidFill>
                  <a:schemeClr val="tx1">
                    <a:lumMod val="65000"/>
                    <a:lumOff val="35000"/>
                  </a:schemeClr>
                </a:solidFill>
                <a:latin typeface="Consolas" panose="020B0609020204030204" pitchFamily="49" charset="0"/>
              </a:rPr>
              <a:t>&gt;&gt;&gt; species = "tuna"</a:t>
            </a:r>
          </a:p>
          <a:p>
            <a:r>
              <a:rPr lang="en-US" sz="1100" dirty="0">
                <a:solidFill>
                  <a:schemeClr val="tx1">
                    <a:lumMod val="65000"/>
                    <a:lumOff val="35000"/>
                  </a:schemeClr>
                </a:solidFill>
                <a:latin typeface="Consolas" panose="020B0609020204030204" pitchFamily="49" charset="0"/>
              </a:rPr>
              <a:t>&gt;&gt;&gt; if species == "salmon" or "tuna":</a:t>
            </a:r>
          </a:p>
          <a:p>
            <a:r>
              <a:rPr lang="en-US" sz="1100" dirty="0">
                <a:solidFill>
                  <a:schemeClr val="tx1">
                    <a:lumMod val="65000"/>
                    <a:lumOff val="35000"/>
                  </a:schemeClr>
                </a:solidFill>
                <a:latin typeface="Consolas" panose="020B0609020204030204" pitchFamily="49" charset="0"/>
              </a:rPr>
              <a:t>... 	print(species)</a:t>
            </a:r>
          </a:p>
          <a:p>
            <a:r>
              <a:rPr lang="en-US" sz="1100" dirty="0">
                <a:solidFill>
                  <a:schemeClr val="tx1">
                    <a:lumMod val="65000"/>
                    <a:lumOff val="35000"/>
                  </a:schemeClr>
                </a:solidFill>
                <a:latin typeface="Consolas" panose="020B0609020204030204" pitchFamily="49" charset="0"/>
              </a:rPr>
              <a:t>... 	</a:t>
            </a:r>
          </a:p>
          <a:p>
            <a:r>
              <a:rPr lang="en-US" sz="1100" dirty="0">
                <a:solidFill>
                  <a:schemeClr val="tx1">
                    <a:lumMod val="65000"/>
                    <a:lumOff val="35000"/>
                  </a:schemeClr>
                </a:solidFill>
                <a:latin typeface="Consolas" panose="020B0609020204030204" pitchFamily="49" charset="0"/>
              </a:rPr>
              <a:t>tuna</a:t>
            </a:r>
          </a:p>
          <a:p>
            <a:endParaRPr lang="en-US" sz="1100" dirty="0">
              <a:solidFill>
                <a:schemeClr val="tx1">
                  <a:lumMod val="65000"/>
                  <a:lumOff val="35000"/>
                </a:schemeClr>
              </a:solidFill>
              <a:latin typeface="Consolas" panose="020B0609020204030204" pitchFamily="49" charset="0"/>
            </a:endParaRPr>
          </a:p>
          <a:p>
            <a:r>
              <a:rPr lang="en-US" sz="1100" dirty="0">
                <a:solidFill>
                  <a:schemeClr val="tx1">
                    <a:lumMod val="65000"/>
                    <a:lumOff val="35000"/>
                  </a:schemeClr>
                </a:solidFill>
                <a:latin typeface="Consolas" panose="020B0609020204030204" pitchFamily="49" charset="0"/>
              </a:rPr>
              <a:t>&gt;&gt;&gt; species = "pike"</a:t>
            </a:r>
          </a:p>
          <a:p>
            <a:r>
              <a:rPr lang="en-US" sz="1100" dirty="0">
                <a:solidFill>
                  <a:schemeClr val="tx1">
                    <a:lumMod val="65000"/>
                    <a:lumOff val="35000"/>
                  </a:schemeClr>
                </a:solidFill>
                <a:latin typeface="Consolas" panose="020B0609020204030204" pitchFamily="49" charset="0"/>
              </a:rPr>
              <a:t>&gt;&gt;&gt; if species == "salmon" or "tuna":</a:t>
            </a:r>
          </a:p>
          <a:p>
            <a:r>
              <a:rPr lang="en-US" sz="1100" dirty="0">
                <a:solidFill>
                  <a:schemeClr val="tx1">
                    <a:lumMod val="65000"/>
                    <a:lumOff val="35000"/>
                  </a:schemeClr>
                </a:solidFill>
                <a:latin typeface="Consolas" panose="020B0609020204030204" pitchFamily="49" charset="0"/>
              </a:rPr>
              <a:t>... 	print(species)</a:t>
            </a:r>
          </a:p>
          <a:p>
            <a:r>
              <a:rPr lang="en-US" sz="1100" dirty="0">
                <a:solidFill>
                  <a:schemeClr val="tx1">
                    <a:lumMod val="65000"/>
                    <a:lumOff val="35000"/>
                  </a:schemeClr>
                </a:solidFill>
                <a:latin typeface="Consolas" panose="020B0609020204030204" pitchFamily="49" charset="0"/>
              </a:rPr>
              <a:t>... 	</a:t>
            </a:r>
          </a:p>
          <a:p>
            <a:r>
              <a:rPr lang="en-US" sz="1100" dirty="0">
                <a:solidFill>
                  <a:schemeClr val="tx1">
                    <a:lumMod val="65000"/>
                    <a:lumOff val="35000"/>
                  </a:schemeClr>
                </a:solidFill>
                <a:latin typeface="Consolas" panose="020B0609020204030204" pitchFamily="49" charset="0"/>
              </a:rPr>
              <a:t>pike</a:t>
            </a:r>
          </a:p>
        </p:txBody>
      </p:sp>
      <p:pic>
        <p:nvPicPr>
          <p:cNvPr id="7" name="Graphic 6" descr="Close with solid fill">
            <a:extLst>
              <a:ext uri="{FF2B5EF4-FFF2-40B4-BE49-F238E27FC236}">
                <a16:creationId xmlns:a16="http://schemas.microsoft.com/office/drawing/2014/main" id="{FFCE2AED-3517-1592-4843-3392C13DED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628" y="5702300"/>
            <a:ext cx="609600" cy="609600"/>
          </a:xfrm>
          <a:prstGeom prst="rect">
            <a:avLst/>
          </a:prstGeom>
        </p:spPr>
      </p:pic>
      <p:pic>
        <p:nvPicPr>
          <p:cNvPr id="8" name="Graphic 7" descr="Checkmark with solid fill">
            <a:extLst>
              <a:ext uri="{FF2B5EF4-FFF2-40B4-BE49-F238E27FC236}">
                <a16:creationId xmlns:a16="http://schemas.microsoft.com/office/drawing/2014/main" id="{D083875A-F091-DDD6-CB9B-E691450CF9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97178" y="4660900"/>
            <a:ext cx="456322" cy="456322"/>
          </a:xfrm>
          <a:prstGeom prst="rect">
            <a:avLst/>
          </a:prstGeom>
        </p:spPr>
      </p:pic>
      <p:pic>
        <p:nvPicPr>
          <p:cNvPr id="10" name="Graphic 9" descr="Checkmark with solid fill">
            <a:extLst>
              <a:ext uri="{FF2B5EF4-FFF2-40B4-BE49-F238E27FC236}">
                <a16:creationId xmlns:a16="http://schemas.microsoft.com/office/drawing/2014/main" id="{C988347F-9184-ABFF-8BB1-F7F5FDF78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1928" y="3683878"/>
            <a:ext cx="456322" cy="456322"/>
          </a:xfrm>
          <a:prstGeom prst="rect">
            <a:avLst/>
          </a:prstGeom>
        </p:spPr>
      </p:pic>
    </p:spTree>
    <p:extLst>
      <p:ext uri="{BB962C8B-B14F-4D97-AF65-F5344CB8AC3E}">
        <p14:creationId xmlns:p14="http://schemas.microsoft.com/office/powerpoint/2010/main" val="52657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90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906">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190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190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9887248D-9737-D4A5-5213-38DE8DB9D487}"/>
              </a:ext>
            </a:extLst>
          </p:cNvPr>
          <p:cNvSpPr>
            <a:spLocks noGrp="1" noChangeArrowheads="1"/>
          </p:cNvSpPr>
          <p:nvPr>
            <p:ph type="title"/>
          </p:nvPr>
        </p:nvSpPr>
        <p:spPr/>
        <p:txBody>
          <a:bodyPr/>
          <a:lstStyle/>
          <a:p>
            <a:pPr eaLnBrk="1" hangingPunct="1">
              <a:defRPr/>
            </a:pPr>
            <a:r>
              <a:rPr lang="en-US" dirty="0">
                <a:ea typeface="ＭＳ Ｐゴシック" pitchFamily="34" charset="-128"/>
              </a:rPr>
              <a:t>Valid but in complete expression</a:t>
            </a:r>
          </a:p>
        </p:txBody>
      </p:sp>
      <p:sp>
        <p:nvSpPr>
          <p:cNvPr id="251906" name="Rectangle 2">
            <a:extLst>
              <a:ext uri="{FF2B5EF4-FFF2-40B4-BE49-F238E27FC236}">
                <a16:creationId xmlns:a16="http://schemas.microsoft.com/office/drawing/2014/main" id="{B33D0300-3684-5ADB-C5AC-9FBD82686CD0}"/>
              </a:ext>
            </a:extLst>
          </p:cNvPr>
          <p:cNvSpPr>
            <a:spLocks noGrp="1" noChangeArrowheads="1"/>
          </p:cNvSpPr>
          <p:nvPr>
            <p:ph idx="1"/>
          </p:nvPr>
        </p:nvSpPr>
        <p:spPr>
          <a:xfrm>
            <a:off x="152400" y="914400"/>
            <a:ext cx="8991600" cy="5410200"/>
          </a:xfrm>
        </p:spPr>
        <p:txBody>
          <a:bodyPr/>
          <a:lstStyle/>
          <a:p>
            <a:pPr marL="0" indent="0" eaLnBrk="1" hangingPunct="1">
              <a:lnSpc>
                <a:spcPct val="90000"/>
              </a:lnSpc>
              <a:buNone/>
              <a:defRPr/>
            </a:pPr>
            <a:r>
              <a:rPr lang="en-US" sz="2000" dirty="0">
                <a:solidFill>
                  <a:schemeClr val="bg2">
                    <a:lumMod val="25000"/>
                  </a:schemeClr>
                </a:solidFill>
                <a:ea typeface="ＭＳ Ｐゴシック" pitchFamily="34" charset="-128"/>
              </a:rPr>
              <a:t>Statements must be complete on each side of operator. </a:t>
            </a:r>
          </a:p>
          <a:p>
            <a:pPr marL="0" indent="0" eaLnBrk="1" hangingPunct="1">
              <a:lnSpc>
                <a:spcPct val="90000"/>
              </a:lnSpc>
              <a:buNone/>
              <a:defRPr/>
            </a:pPr>
            <a:endParaRPr lang="en-US" sz="2000" dirty="0">
              <a:solidFill>
                <a:schemeClr val="bg2">
                  <a:lumMod val="25000"/>
                </a:schemeClr>
              </a:solidFill>
              <a:ea typeface="ＭＳ Ｐゴシック" pitchFamily="34" charset="-128"/>
            </a:endParaRPr>
          </a:p>
          <a:p>
            <a:pPr marL="0" indent="0" eaLnBrk="1" hangingPunct="1">
              <a:lnSpc>
                <a:spcPct val="90000"/>
              </a:lnSpc>
              <a:buNone/>
              <a:defRPr/>
            </a:pPr>
            <a:r>
              <a:rPr lang="en-US" sz="2000" dirty="0">
                <a:solidFill>
                  <a:schemeClr val="bg2">
                    <a:lumMod val="25000"/>
                  </a:schemeClr>
                </a:solidFill>
                <a:ea typeface="ＭＳ Ｐゴシック" pitchFamily="34" charset="-128"/>
              </a:rPr>
              <a:t>Example: print when the species is salmon or tuna</a:t>
            </a: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r>
              <a:rPr lang="en-US" sz="2800" dirty="0">
                <a:ea typeface="ＭＳ Ｐゴシック" pitchFamily="34" charset="-128"/>
              </a:rPr>
              <a:t>	</a:t>
            </a:r>
            <a:r>
              <a:rPr lang="en-US" sz="2400"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salmon"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"tuna":</a:t>
            </a:r>
            <a:r>
              <a:rPr lang="en-US" altLang="ja-JP" sz="2000" dirty="0">
                <a:latin typeface="Consolas" panose="020B0609020204030204" pitchFamily="49" charset="0"/>
                <a:ea typeface="ＭＳ Ｐゴシック" pitchFamily="34" charset="-128"/>
              </a:rPr>
              <a:t>   </a:t>
            </a:r>
            <a:br>
              <a:rPr lang="en-US" altLang="ja-JP" sz="2000" dirty="0">
                <a:latin typeface="Consolas" panose="020B0609020204030204" pitchFamily="49" charset="0"/>
                <a:ea typeface="ＭＳ Ｐゴシック" pitchFamily="34" charset="-128"/>
              </a:rPr>
            </a:br>
            <a:r>
              <a:rPr lang="en-US" altLang="ja-JP" sz="2000" dirty="0">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p>
          <a:p>
            <a:pPr eaLnBrk="1" hangingPunct="1">
              <a:lnSpc>
                <a:spcPct val="90000"/>
              </a:lnSpc>
              <a:defRPr/>
            </a:pPr>
            <a:endParaRPr lang="en-US" sz="2800" dirty="0">
              <a:ea typeface="ＭＳ Ｐゴシック" pitchFamily="34" charset="-128"/>
            </a:endParaRPr>
          </a:p>
          <a:p>
            <a:pPr eaLnBrk="1" hangingPunct="1">
              <a:lnSpc>
                <a:spcPct val="90000"/>
              </a:lnSpc>
              <a:buFontTx/>
              <a:buNone/>
              <a:defRPr/>
            </a:pPr>
            <a:r>
              <a:rPr lang="en-US" sz="2800" dirty="0">
                <a:solidFill>
                  <a:srgbClr val="3333FF"/>
                </a:solidFill>
                <a:ea typeface="ＭＳ Ｐゴシック" pitchFamily="34" charset="-128"/>
              </a:rPr>
              <a:t>        </a:t>
            </a:r>
          </a:p>
          <a:p>
            <a:pPr eaLnBrk="1" hangingPunct="1">
              <a:lnSpc>
                <a:spcPct val="90000"/>
              </a:lnSpc>
              <a:buFontTx/>
              <a:buNone/>
              <a:defRPr/>
            </a:pPr>
            <a:endParaRPr lang="en-US" sz="2800" dirty="0">
              <a:solidFill>
                <a:srgbClr val="3333FF"/>
              </a:solidFill>
              <a:ea typeface="ＭＳ Ｐゴシック" pitchFamily="34" charset="-128"/>
            </a:endParaRPr>
          </a:p>
          <a:p>
            <a:pPr eaLnBrk="1" hangingPunct="1">
              <a:lnSpc>
                <a:spcPct val="90000"/>
              </a:lnSpc>
              <a:buFontTx/>
              <a:buNone/>
              <a:defRPr/>
            </a:pPr>
            <a:r>
              <a:rPr lang="en-US" sz="2800" dirty="0">
                <a:solidFill>
                  <a:srgbClr val="3333FF"/>
                </a:solidFill>
                <a:ea typeface="ＭＳ Ｐゴシック" pitchFamily="34" charset="-128"/>
              </a:rPr>
              <a:t>       </a:t>
            </a:r>
            <a:r>
              <a:rPr lang="en-US"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salmon"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tuna":</a:t>
            </a:r>
            <a:r>
              <a:rPr lang="en-US" altLang="ja-JP" sz="2000" dirty="0">
                <a:latin typeface="Consolas" panose="020B0609020204030204" pitchFamily="49" charset="0"/>
                <a:ea typeface="ＭＳ Ｐゴシック" pitchFamily="34" charset="-128"/>
              </a:rPr>
              <a:t>   </a:t>
            </a:r>
            <a:br>
              <a:rPr lang="en-US" altLang="ja-JP" sz="2000" dirty="0">
                <a:latin typeface="Consolas" panose="020B0609020204030204" pitchFamily="49" charset="0"/>
                <a:ea typeface="ＭＳ Ｐゴシック" pitchFamily="34" charset="-128"/>
              </a:rPr>
            </a:br>
            <a:r>
              <a:rPr lang="en-US" altLang="ja-JP" sz="2000" dirty="0">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br>
              <a:rPr lang="en-US" altLang="ja-JP" sz="2800" dirty="0">
                <a:latin typeface="Comic Sans MS" pitchFamily="66" charset="0"/>
                <a:ea typeface="ＭＳ Ｐゴシック" pitchFamily="34" charset="-128"/>
              </a:rPr>
            </a:br>
            <a:endParaRPr lang="en-US" sz="2800" dirty="0">
              <a:latin typeface="Comic Sans MS" pitchFamily="66" charset="0"/>
              <a:ea typeface="ＭＳ Ｐゴシック" pitchFamily="34" charset="-128"/>
            </a:endParaRPr>
          </a:p>
        </p:txBody>
      </p:sp>
      <p:sp>
        <p:nvSpPr>
          <p:cNvPr id="251912" name="Line 8">
            <a:extLst>
              <a:ext uri="{FF2B5EF4-FFF2-40B4-BE49-F238E27FC236}">
                <a16:creationId xmlns:a16="http://schemas.microsoft.com/office/drawing/2014/main" id="{1A790ECC-5F37-7626-4769-BA14B9A23704}"/>
              </a:ext>
            </a:extLst>
          </p:cNvPr>
          <p:cNvSpPr>
            <a:spLocks noChangeShapeType="1"/>
          </p:cNvSpPr>
          <p:nvPr/>
        </p:nvSpPr>
        <p:spPr bwMode="auto">
          <a:xfrm flipV="1">
            <a:off x="5291137" y="3430369"/>
            <a:ext cx="0" cy="419100"/>
          </a:xfrm>
          <a:prstGeom prst="line">
            <a:avLst/>
          </a:prstGeom>
          <a:noFill/>
          <a:ln w="38100">
            <a:solidFill>
              <a:srgbClr val="FF0066">
                <a:alpha val="74118"/>
              </a:srgbClr>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51913" name="Text Box 9">
            <a:extLst>
              <a:ext uri="{FF2B5EF4-FFF2-40B4-BE49-F238E27FC236}">
                <a16:creationId xmlns:a16="http://schemas.microsoft.com/office/drawing/2014/main" id="{6A4ACBA7-2D2C-33F9-E31A-03903F3A1165}"/>
              </a:ext>
            </a:extLst>
          </p:cNvPr>
          <p:cNvSpPr txBox="1">
            <a:spLocks noChangeArrowheads="1"/>
          </p:cNvSpPr>
          <p:nvPr/>
        </p:nvSpPr>
        <p:spPr bwMode="auto">
          <a:xfrm>
            <a:off x="5011365" y="3849469"/>
            <a:ext cx="3993401" cy="646331"/>
          </a:xfrm>
          <a:prstGeom prst="rect">
            <a:avLst/>
          </a:prstGeom>
          <a:noFill/>
          <a:ln>
            <a:noFill/>
          </a:ln>
          <a:effec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solidFill>
                  <a:srgbClr val="FF0066"/>
                </a:solidFill>
              </a:rPr>
              <a:t>true…</a:t>
            </a:r>
            <a:endParaRPr lang="en-US" sz="2800" dirty="0">
              <a:solidFill>
                <a:srgbClr val="FF0066"/>
              </a:solidFill>
            </a:endParaRPr>
          </a:p>
          <a:p>
            <a:pPr eaLnBrk="1" hangingPunct="1">
              <a:defRPr/>
            </a:pPr>
            <a:r>
              <a:rPr lang="en-US" sz="1800" dirty="0">
                <a:solidFill>
                  <a:srgbClr val="FF0066"/>
                </a:solidFill>
              </a:rPr>
              <a:t>so the entire statement is always true</a:t>
            </a:r>
          </a:p>
        </p:txBody>
      </p:sp>
      <p:sp>
        <p:nvSpPr>
          <p:cNvPr id="10248" name="Text Box 10">
            <a:extLst>
              <a:ext uri="{FF2B5EF4-FFF2-40B4-BE49-F238E27FC236}">
                <a16:creationId xmlns:a16="http://schemas.microsoft.com/office/drawing/2014/main" id="{44605F9D-FDC7-FCA0-F572-5BB22529B8BF}"/>
              </a:ext>
            </a:extLst>
          </p:cNvPr>
          <p:cNvSpPr txBox="1">
            <a:spLocks noChangeArrowheads="1"/>
          </p:cNvSpPr>
          <p:nvPr/>
        </p:nvSpPr>
        <p:spPr bwMode="auto">
          <a:xfrm>
            <a:off x="381000" y="2587823"/>
            <a:ext cx="22878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INCORRECT SOLUTION</a:t>
            </a:r>
          </a:p>
        </p:txBody>
      </p:sp>
      <p:sp>
        <p:nvSpPr>
          <p:cNvPr id="251915" name="Text Box 11">
            <a:extLst>
              <a:ext uri="{FF2B5EF4-FFF2-40B4-BE49-F238E27FC236}">
                <a16:creationId xmlns:a16="http://schemas.microsoft.com/office/drawing/2014/main" id="{D3532845-34E3-F8DA-0A38-CED22D8A6C14}"/>
              </a:ext>
            </a:extLst>
          </p:cNvPr>
          <p:cNvSpPr txBox="1">
            <a:spLocks noChangeArrowheads="1"/>
          </p:cNvSpPr>
          <p:nvPr/>
        </p:nvSpPr>
        <p:spPr bwMode="auto">
          <a:xfrm>
            <a:off x="381000" y="4797623"/>
            <a:ext cx="2108269"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CORRECT SOLUTION</a:t>
            </a:r>
          </a:p>
        </p:txBody>
      </p:sp>
      <p:pic>
        <p:nvPicPr>
          <p:cNvPr id="2" name="Picture 6" descr="PIAHS - Geometrical and geotechnical characterization of the earth fissures  appeared in the Guadalentín Valley (southeastern Spain) after the September  2012 flooding">
            <a:extLst>
              <a:ext uri="{FF2B5EF4-FFF2-40B4-BE49-F238E27FC236}">
                <a16:creationId xmlns:a16="http://schemas.microsoft.com/office/drawing/2014/main" id="{B7D1E8E9-BE13-BEE3-09AE-BEDFB8F94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099" y="2362200"/>
            <a:ext cx="685801" cy="6880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9">
            <a:extLst>
              <a:ext uri="{FF2B5EF4-FFF2-40B4-BE49-F238E27FC236}">
                <a16:creationId xmlns:a16="http://schemas.microsoft.com/office/drawing/2014/main" id="{EEAF44D0-0339-D401-CEFA-B54766B137A6}"/>
              </a:ext>
            </a:extLst>
          </p:cNvPr>
          <p:cNvGraphicFramePr>
            <a:graphicFrameLocks noGrp="1"/>
          </p:cNvGraphicFramePr>
          <p:nvPr>
            <p:extLst>
              <p:ext uri="{D42A27DB-BD31-4B8C-83A1-F6EECF244321}">
                <p14:modId xmlns:p14="http://schemas.microsoft.com/office/powerpoint/2010/main" val="4294672540"/>
              </p:ext>
            </p:extLst>
          </p:nvPr>
        </p:nvGraphicFramePr>
        <p:xfrm>
          <a:off x="6527800" y="19050"/>
          <a:ext cx="2590800" cy="685800"/>
        </p:xfrm>
        <a:graphic>
          <a:graphicData uri="http://schemas.openxmlformats.org/drawingml/2006/table">
            <a:tbl>
              <a:tblPr firstRow="1" bandRow="1">
                <a:tableStyleId>{5C22544A-7EE6-4342-B048-85BDC9FD1C3A}</a:tableStyleId>
              </a:tblPr>
              <a:tblGrid>
                <a:gridCol w="838201">
                  <a:extLst>
                    <a:ext uri="{9D8B030D-6E8A-4147-A177-3AD203B41FA5}">
                      <a16:colId xmlns:a16="http://schemas.microsoft.com/office/drawing/2014/main" val="633498568"/>
                    </a:ext>
                  </a:extLst>
                </a:gridCol>
                <a:gridCol w="685800">
                  <a:extLst>
                    <a:ext uri="{9D8B030D-6E8A-4147-A177-3AD203B41FA5}">
                      <a16:colId xmlns:a16="http://schemas.microsoft.com/office/drawing/2014/main" val="2574585241"/>
                    </a:ext>
                  </a:extLst>
                </a:gridCol>
                <a:gridCol w="533399">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tblGrid>
              <a:tr h="1498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salmon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tuna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pike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129226">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print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9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19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19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190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p:bldP spid="2519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4">
            <a:extLst>
              <a:ext uri="{FF2B5EF4-FFF2-40B4-BE49-F238E27FC236}">
                <a16:creationId xmlns:a16="http://schemas.microsoft.com/office/drawing/2014/main" id="{609EE78C-3A08-DD5C-2456-CA8A04D74D86}"/>
              </a:ext>
            </a:extLst>
          </p:cNvPr>
          <p:cNvSpPr>
            <a:spLocks noGrp="1" noChangeArrowheads="1"/>
          </p:cNvSpPr>
          <p:nvPr>
            <p:ph type="title"/>
          </p:nvPr>
        </p:nvSpPr>
        <p:spPr/>
        <p:txBody>
          <a:bodyPr/>
          <a:lstStyle/>
          <a:p>
            <a:pPr eaLnBrk="1" hangingPunct="1">
              <a:defRPr/>
            </a:pPr>
            <a:r>
              <a:rPr lang="en-US" dirty="0">
                <a:ea typeface="ＭＳ Ｐゴシック" pitchFamily="34" charset="-128"/>
              </a:rPr>
              <a:t>Distributing negation</a:t>
            </a:r>
          </a:p>
        </p:txBody>
      </p:sp>
      <p:sp>
        <p:nvSpPr>
          <p:cNvPr id="258050" name="Rectangle 2">
            <a:extLst>
              <a:ext uri="{FF2B5EF4-FFF2-40B4-BE49-F238E27FC236}">
                <a16:creationId xmlns:a16="http://schemas.microsoft.com/office/drawing/2014/main" id="{49D3C230-A829-8B30-8EB5-213D723B5660}"/>
              </a:ext>
            </a:extLst>
          </p:cNvPr>
          <p:cNvSpPr>
            <a:spLocks noGrp="1" noChangeArrowheads="1"/>
          </p:cNvSpPr>
          <p:nvPr>
            <p:ph idx="1"/>
          </p:nvPr>
        </p:nvSpPr>
        <p:spPr>
          <a:xfrm>
            <a:off x="152400" y="838200"/>
            <a:ext cx="8686800" cy="5410200"/>
          </a:xfrm>
        </p:spPr>
        <p:txBody>
          <a:bodyPr/>
          <a:lstStyle/>
          <a:p>
            <a:pPr marL="0" indent="0" eaLnBrk="1" hangingPunct="1">
              <a:buNone/>
              <a:defRPr/>
            </a:pPr>
            <a:r>
              <a:rPr lang="en-US" sz="1600" dirty="0">
                <a:solidFill>
                  <a:schemeClr val="bg2">
                    <a:lumMod val="25000"/>
                  </a:schemeClr>
                </a:solidFill>
                <a:ea typeface="ＭＳ Ｐゴシック" pitchFamily="34" charset="-128"/>
              </a:rPr>
              <a:t>Beware of English language to logic statement conversions. </a:t>
            </a:r>
          </a:p>
          <a:p>
            <a:pPr marL="0" indent="0" eaLnBrk="1" hangingPunct="1">
              <a:buNone/>
              <a:defRPr/>
            </a:pPr>
            <a:endParaRPr lang="en-US" sz="1600" dirty="0">
              <a:solidFill>
                <a:schemeClr val="bg2">
                  <a:lumMod val="25000"/>
                </a:schemeClr>
              </a:solidFill>
              <a:ea typeface="ＭＳ Ｐゴシック" pitchFamily="34" charset="-128"/>
            </a:endParaRPr>
          </a:p>
          <a:p>
            <a:pPr marL="0" indent="0" eaLnBrk="1" hangingPunct="1">
              <a:buNone/>
              <a:defRPr/>
            </a:pPr>
            <a:r>
              <a:rPr lang="en-US" sz="1600" dirty="0">
                <a:solidFill>
                  <a:schemeClr val="bg2">
                    <a:lumMod val="25000"/>
                  </a:schemeClr>
                </a:solidFill>
                <a:ea typeface="ＭＳ Ｐゴシック" pitchFamily="34" charset="-128"/>
              </a:rPr>
              <a:t>Example: Print the species if it’</a:t>
            </a:r>
            <a:r>
              <a:rPr lang="en-US" altLang="ja-JP" sz="1600" dirty="0">
                <a:solidFill>
                  <a:schemeClr val="bg2">
                    <a:lumMod val="25000"/>
                  </a:schemeClr>
                </a:solidFill>
                <a:ea typeface="ＭＳ Ｐゴシック" pitchFamily="34" charset="-128"/>
              </a:rPr>
              <a:t>s not a trout or catfish. </a:t>
            </a:r>
          </a:p>
          <a:p>
            <a:pPr marL="0" indent="0" eaLnBrk="1" hangingPunct="1">
              <a:buNone/>
              <a:defRPr/>
            </a:pPr>
            <a:r>
              <a:rPr lang="en-US" sz="1600" dirty="0">
                <a:solidFill>
                  <a:schemeClr val="bg2">
                    <a:lumMod val="25000"/>
                  </a:schemeClr>
                </a:solidFill>
                <a:ea typeface="ＭＳ Ｐゴシック" pitchFamily="34" charset="-128"/>
              </a:rPr>
              <a:t> </a:t>
            </a:r>
          </a:p>
          <a:p>
            <a:pPr marL="0" indent="0" eaLnBrk="1" hangingPunct="1">
              <a:buNone/>
              <a:defRPr/>
            </a:pPr>
            <a:endParaRPr lang="en-US" sz="2400" dirty="0">
              <a:ea typeface="ＭＳ Ｐゴシック" pitchFamily="34" charset="-128"/>
            </a:endParaRPr>
          </a:p>
          <a:p>
            <a:pPr eaLnBrk="1" hangingPunct="1">
              <a:buFontTx/>
              <a:buNone/>
              <a:defRPr/>
            </a:pPr>
            <a:r>
              <a:rPr lang="en-US" sz="2800"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r>
              <a:rPr lang="en-US" sz="2400" dirty="0">
                <a:ea typeface="ＭＳ Ｐゴシック" pitchFamily="34" charset="-128"/>
              </a:rPr>
              <a:t>	   </a:t>
            </a:r>
          </a:p>
          <a:p>
            <a:pPr eaLnBrk="1" hangingPunct="1">
              <a:buFontTx/>
              <a:buNone/>
              <a:defRPr/>
            </a:pPr>
            <a:endParaRPr lang="en-US" sz="2000" dirty="0">
              <a:ea typeface="ＭＳ Ｐゴシック" pitchFamily="34" charset="-128"/>
            </a:endParaRPr>
          </a:p>
          <a:p>
            <a:pPr eaLnBrk="1" hangingPunct="1">
              <a:buFontTx/>
              <a:buNone/>
              <a:defRPr/>
            </a:pPr>
            <a:endParaRPr lang="en-US" sz="2000" dirty="0">
              <a:ea typeface="ＭＳ Ｐゴシック" pitchFamily="34" charset="-128"/>
            </a:endParaRPr>
          </a:p>
          <a:p>
            <a:pPr eaLnBrk="1" hangingPunct="1">
              <a:buFontTx/>
              <a:buNone/>
              <a:defRPr/>
            </a:pPr>
            <a:r>
              <a:rPr lang="en-US" sz="2000" dirty="0">
                <a:ea typeface="ＭＳ Ｐゴシック" pitchFamily="34" charset="-128"/>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endParaRPr lang="en-US" altLang="ja-JP" sz="2000" dirty="0">
              <a:solidFill>
                <a:schemeClr val="bg2">
                  <a:lumMod val="25000"/>
                </a:schemeClr>
              </a:solidFill>
              <a:ea typeface="ＭＳ Ｐゴシック" pitchFamily="34" charset="-128"/>
            </a:endParaRPr>
          </a:p>
          <a:p>
            <a:pPr eaLnBrk="1" hangingPunct="1">
              <a:buFontTx/>
              <a:buNone/>
              <a:defRPr/>
            </a:pPr>
            <a:r>
              <a:rPr lang="en-US" sz="2400" dirty="0">
                <a:solidFill>
                  <a:srgbClr val="3333FF"/>
                </a:solidFill>
                <a:ea typeface="ＭＳ Ｐゴシック" pitchFamily="34" charset="-128"/>
              </a:rPr>
              <a:t>        </a:t>
            </a:r>
          </a:p>
          <a:p>
            <a:pPr eaLnBrk="1" hangingPunct="1">
              <a:buFontTx/>
              <a:buNone/>
              <a:defRPr/>
            </a:pPr>
            <a:endParaRPr lang="en-US" sz="2400" dirty="0">
              <a:solidFill>
                <a:srgbClr val="3333FF"/>
              </a:solidFill>
              <a:ea typeface="ＭＳ Ｐゴシック" pitchFamily="34" charset="-128"/>
            </a:endParaRPr>
          </a:p>
          <a:p>
            <a:pPr eaLnBrk="1" hangingPunct="1">
              <a:buFontTx/>
              <a:buNone/>
              <a:defRPr/>
            </a:pPr>
            <a:r>
              <a:rPr lang="en-US" sz="2000" kern="1200" dirty="0">
                <a:solidFill>
                  <a:srgbClr val="569CD6"/>
                </a:solidFill>
                <a:latin typeface="Consolas" panose="020B0609020204030204" pitchFamily="49" charset="0"/>
              </a:rPr>
              <a:t>       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and</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endParaRPr lang="en-US" sz="2000" dirty="0">
              <a:solidFill>
                <a:srgbClr val="3333FF"/>
              </a:solidFill>
              <a:ea typeface="ＭＳ Ｐゴシック" pitchFamily="34" charset="-128"/>
            </a:endParaRPr>
          </a:p>
          <a:p>
            <a:pPr eaLnBrk="1" hangingPunct="1">
              <a:buFontTx/>
              <a:buNone/>
              <a:defRPr/>
            </a:pPr>
            <a:r>
              <a:rPr lang="en-US" altLang="en-US" sz="2000" dirty="0">
                <a:solidFill>
                  <a:srgbClr val="3333FF"/>
                </a:solidFill>
                <a:ea typeface="ＭＳ Ｐゴシック" pitchFamily="34" charset="-128"/>
              </a:rPr>
              <a:t>                                                                 </a:t>
            </a:r>
            <a:r>
              <a:rPr lang="en-US" altLang="en-US" sz="1800" dirty="0" err="1">
                <a:solidFill>
                  <a:schemeClr val="bg2">
                    <a:lumMod val="50000"/>
                  </a:schemeClr>
                </a:solidFill>
              </a:rPr>
              <a:t>DeMorgan’s</a:t>
            </a:r>
            <a:r>
              <a:rPr lang="en-US" altLang="en-US" sz="1800" dirty="0">
                <a:solidFill>
                  <a:schemeClr val="bg2">
                    <a:lumMod val="50000"/>
                  </a:schemeClr>
                </a:solidFill>
              </a:rPr>
              <a:t> law: ~(p or q) </a:t>
            </a:r>
            <a:r>
              <a:rPr lang="en-US" altLang="en-US" sz="1800" dirty="0">
                <a:solidFill>
                  <a:schemeClr val="bg2">
                    <a:lumMod val="50000"/>
                  </a:schemeClr>
                </a:solidFill>
                <a:cs typeface="Arial" panose="020B0604020202020204" pitchFamily="34" charset="0"/>
              </a:rPr>
              <a:t>↔ ~p and ~q</a:t>
            </a:r>
          </a:p>
          <a:p>
            <a:pPr eaLnBrk="1" hangingPunct="1">
              <a:buFontTx/>
              <a:buNone/>
              <a:defRPr/>
            </a:pPr>
            <a:endParaRPr lang="en-US" sz="2400" dirty="0">
              <a:latin typeface="Comic Sans MS" pitchFamily="66" charset="0"/>
              <a:ea typeface="ＭＳ Ｐゴシック" pitchFamily="34" charset="-128"/>
            </a:endParaRPr>
          </a:p>
        </p:txBody>
      </p:sp>
      <p:sp>
        <p:nvSpPr>
          <p:cNvPr id="11268" name="Text Box 3">
            <a:extLst>
              <a:ext uri="{FF2B5EF4-FFF2-40B4-BE49-F238E27FC236}">
                <a16:creationId xmlns:a16="http://schemas.microsoft.com/office/drawing/2014/main" id="{7DACCB6C-0453-9E5F-C2A6-740C212CDC2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58054" name="Text Box 6">
            <a:extLst>
              <a:ext uri="{FF2B5EF4-FFF2-40B4-BE49-F238E27FC236}">
                <a16:creationId xmlns:a16="http://schemas.microsoft.com/office/drawing/2014/main" id="{3B1F6BAC-1713-80E5-CC21-462C244DF908}"/>
              </a:ext>
            </a:extLst>
          </p:cNvPr>
          <p:cNvSpPr txBox="1">
            <a:spLocks noChangeArrowheads="1"/>
          </p:cNvSpPr>
          <p:nvPr/>
        </p:nvSpPr>
        <p:spPr bwMode="auto">
          <a:xfrm>
            <a:off x="4098351" y="3231642"/>
            <a:ext cx="4713287" cy="584775"/>
          </a:xfrm>
          <a:prstGeom prst="rect">
            <a:avLst/>
          </a:prstGeom>
          <a:noFill/>
          <a:ln>
            <a:noFill/>
          </a:ln>
          <a:effec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dirty="0">
                <a:solidFill>
                  <a:srgbClr val="FF0066"/>
                </a:solidFill>
              </a:rPr>
              <a:t>True all the time.  If species is trout,... </a:t>
            </a:r>
          </a:p>
          <a:p>
            <a:pPr eaLnBrk="1" hangingPunct="1">
              <a:defRPr/>
            </a:pPr>
            <a:r>
              <a:rPr lang="en-US" sz="1600" dirty="0">
                <a:solidFill>
                  <a:srgbClr val="FF0066"/>
                </a:solidFill>
              </a:rPr>
              <a:t>the left side is False, but right side is True.</a:t>
            </a:r>
          </a:p>
        </p:txBody>
      </p:sp>
      <p:sp>
        <p:nvSpPr>
          <p:cNvPr id="11271" name="Text Box 7">
            <a:extLst>
              <a:ext uri="{FF2B5EF4-FFF2-40B4-BE49-F238E27FC236}">
                <a16:creationId xmlns:a16="http://schemas.microsoft.com/office/drawing/2014/main" id="{C2B32C92-5377-25B2-1967-E5A84DBDFCC0}"/>
              </a:ext>
            </a:extLst>
          </p:cNvPr>
          <p:cNvSpPr txBox="1">
            <a:spLocks noChangeArrowheads="1"/>
          </p:cNvSpPr>
          <p:nvPr/>
        </p:nvSpPr>
        <p:spPr bwMode="auto">
          <a:xfrm>
            <a:off x="657225" y="3883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sp>
        <p:nvSpPr>
          <p:cNvPr id="9" name="Text Box 7">
            <a:extLst>
              <a:ext uri="{FF2B5EF4-FFF2-40B4-BE49-F238E27FC236}">
                <a16:creationId xmlns:a16="http://schemas.microsoft.com/office/drawing/2014/main" id="{4D4584D9-666F-20C2-FC55-BCC02012ABAB}"/>
              </a:ext>
            </a:extLst>
          </p:cNvPr>
          <p:cNvSpPr txBox="1">
            <a:spLocks noChangeArrowheads="1"/>
          </p:cNvSpPr>
          <p:nvPr/>
        </p:nvSpPr>
        <p:spPr bwMode="auto">
          <a:xfrm>
            <a:off x="696913" y="2359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sp>
        <p:nvSpPr>
          <p:cNvPr id="10" name="Text Box 7">
            <a:extLst>
              <a:ext uri="{FF2B5EF4-FFF2-40B4-BE49-F238E27FC236}">
                <a16:creationId xmlns:a16="http://schemas.microsoft.com/office/drawing/2014/main" id="{330FB82B-6B10-5F4F-3466-065D73300ADE}"/>
              </a:ext>
            </a:extLst>
          </p:cNvPr>
          <p:cNvSpPr txBox="1">
            <a:spLocks noChangeArrowheads="1"/>
          </p:cNvSpPr>
          <p:nvPr/>
        </p:nvSpPr>
        <p:spPr bwMode="auto">
          <a:xfrm>
            <a:off x="696913" y="5407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pic>
        <p:nvPicPr>
          <p:cNvPr id="15370" name="Picture 10" descr="Image result for checkmark blue">
            <a:extLst>
              <a:ext uri="{FF2B5EF4-FFF2-40B4-BE49-F238E27FC236}">
                <a16:creationId xmlns:a16="http://schemas.microsoft.com/office/drawing/2014/main" id="{C333D491-1578-8DB4-D971-918FE1B19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
                    </a14:imgEffect>
                    <a14:imgEffect>
                      <a14:brightnessContrast bright="-16000" contrast="-62000"/>
                    </a14:imgEffect>
                  </a14:imgLayer>
                </a14:imgProps>
              </a:ext>
              <a:ext uri="{28A0092B-C50C-407E-A947-70E740481C1C}">
                <a14:useLocalDpi xmlns:a14="http://schemas.microsoft.com/office/drawing/2010/main" val="0"/>
              </a:ext>
            </a:extLst>
          </a:blip>
          <a:srcRect/>
          <a:stretch>
            <a:fillRect/>
          </a:stretch>
        </p:blipFill>
        <p:spPr bwMode="auto">
          <a:xfrm>
            <a:off x="7620000" y="4935735"/>
            <a:ext cx="942976"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D90B7881-38BD-5F1B-677D-A2A8E79B0969}"/>
              </a:ext>
            </a:extLst>
          </p:cNvPr>
          <p:cNvCxnSpPr>
            <a:cxnSpLocks/>
          </p:cNvCxnSpPr>
          <p:nvPr/>
        </p:nvCxnSpPr>
        <p:spPr bwMode="auto">
          <a:xfrm>
            <a:off x="4425849" y="3766596"/>
            <a:ext cx="0" cy="424404"/>
          </a:xfrm>
          <a:prstGeom prst="straightConnector1">
            <a:avLst/>
          </a:prstGeom>
          <a:ln w="28575">
            <a:solidFill>
              <a:srgbClr val="FF0066"/>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8" name="Lightning Bolt 7">
            <a:extLst>
              <a:ext uri="{FF2B5EF4-FFF2-40B4-BE49-F238E27FC236}">
                <a16:creationId xmlns:a16="http://schemas.microsoft.com/office/drawing/2014/main" id="{658EE597-82AD-D89A-6341-1117BF3BA3C3}"/>
              </a:ext>
            </a:extLst>
          </p:cNvPr>
          <p:cNvSpPr>
            <a:spLocks noChangeArrowheads="1"/>
          </p:cNvSpPr>
          <p:nvPr/>
        </p:nvSpPr>
        <p:spPr bwMode="auto">
          <a:xfrm>
            <a:off x="4876800" y="2224087"/>
            <a:ext cx="685800" cy="442913"/>
          </a:xfrm>
          <a:prstGeom prst="lightningBolt">
            <a:avLst/>
          </a:prstGeom>
          <a:solidFill>
            <a:srgbClr val="ED7D31">
              <a:alpha val="67843"/>
            </a:srgbClr>
          </a:solidFill>
          <a:ln>
            <a:noFill/>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dirty="0"/>
          </a:p>
        </p:txBody>
      </p:sp>
      <p:pic>
        <p:nvPicPr>
          <p:cNvPr id="2" name="Picture 6" descr="PIAHS - Geometrical and geotechnical characterization of the earth fissures  appeared in the Guadalentín Valley (southeastern Spain) after the September  2012 flooding">
            <a:extLst>
              <a:ext uri="{FF2B5EF4-FFF2-40B4-BE49-F238E27FC236}">
                <a16:creationId xmlns:a16="http://schemas.microsoft.com/office/drawing/2014/main" id="{F1231653-B581-9593-63F4-B74EB283B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948" y="1951669"/>
            <a:ext cx="685801" cy="6880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29">
            <a:extLst>
              <a:ext uri="{FF2B5EF4-FFF2-40B4-BE49-F238E27FC236}">
                <a16:creationId xmlns:a16="http://schemas.microsoft.com/office/drawing/2014/main" id="{A1C8DD8A-3315-64B9-4D0B-F9DDF033F978}"/>
              </a:ext>
            </a:extLst>
          </p:cNvPr>
          <p:cNvGraphicFramePr>
            <a:graphicFrameLocks noGrp="1"/>
          </p:cNvGraphicFramePr>
          <p:nvPr>
            <p:extLst>
              <p:ext uri="{D42A27DB-BD31-4B8C-83A1-F6EECF244321}">
                <p14:modId xmlns:p14="http://schemas.microsoft.com/office/powerpoint/2010/main" val="4228845050"/>
              </p:ext>
            </p:extLst>
          </p:nvPr>
        </p:nvGraphicFramePr>
        <p:xfrm>
          <a:off x="5410200" y="1255966"/>
          <a:ext cx="2590800" cy="853440"/>
        </p:xfrm>
        <a:graphic>
          <a:graphicData uri="http://schemas.openxmlformats.org/drawingml/2006/table">
            <a:tbl>
              <a:tblPr firstRow="1" bandRow="1">
                <a:tableStyleId>{5C22544A-7EE6-4342-B048-85BDC9FD1C3A}</a:tableStyleId>
              </a:tblPr>
              <a:tblGrid>
                <a:gridCol w="921172">
                  <a:extLst>
                    <a:ext uri="{9D8B030D-6E8A-4147-A177-3AD203B41FA5}">
                      <a16:colId xmlns:a16="http://schemas.microsoft.com/office/drawing/2014/main" val="633498568"/>
                    </a:ext>
                  </a:extLst>
                </a:gridCol>
                <a:gridCol w="518160">
                  <a:extLst>
                    <a:ext uri="{9D8B030D-6E8A-4147-A177-3AD203B41FA5}">
                      <a16:colId xmlns:a16="http://schemas.microsoft.com/office/drawing/2014/main" val="2574585241"/>
                    </a:ext>
                  </a:extLst>
                </a:gridCol>
                <a:gridCol w="518160">
                  <a:extLst>
                    <a:ext uri="{9D8B030D-6E8A-4147-A177-3AD203B41FA5}">
                      <a16:colId xmlns:a16="http://schemas.microsoft.com/office/drawing/2014/main" val="754381863"/>
                    </a:ext>
                  </a:extLst>
                </a:gridCol>
                <a:gridCol w="633308">
                  <a:extLst>
                    <a:ext uri="{9D8B030D-6E8A-4147-A177-3AD203B41FA5}">
                      <a16:colId xmlns:a16="http://schemas.microsoft.com/office/drawing/2014/main" val="362919121"/>
                    </a:ext>
                  </a:extLst>
                </a:gridCol>
              </a:tblGrid>
              <a:tr h="1498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trout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catfish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129226">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err="1">
                          <a:solidFill>
                            <a:schemeClr val="lt1"/>
                          </a:solidFill>
                          <a:latin typeface="+mn-lt"/>
                          <a:ea typeface="+mn-ea"/>
                          <a:cs typeface="+mn-cs"/>
                        </a:rPr>
                        <a:t>Don'tprint</a:t>
                      </a:r>
                      <a:endParaRPr lang="en-US" sz="1100" b="0" kern="1200" dirty="0">
                        <a:solidFill>
                          <a:schemeClr val="lt1"/>
                        </a:solidFill>
                        <a:latin typeface="+mn-lt"/>
                        <a:ea typeface="+mn-ea"/>
                        <a:cs typeface="+mn-cs"/>
                      </a:endParaRPr>
                    </a:p>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print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05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805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580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8050">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8050">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8050">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4" grpId="0" autoUpdateAnimBg="0"/>
      <p:bldP spid="11271" grpId="0"/>
      <p:bldP spid="10" grpId="0"/>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11B-CF87-A963-D1CE-10D164BBF6BB}"/>
              </a:ext>
            </a:extLst>
          </p:cNvPr>
          <p:cNvSpPr>
            <a:spLocks noGrp="1"/>
          </p:cNvSpPr>
          <p:nvPr>
            <p:ph type="title"/>
          </p:nvPr>
        </p:nvSpPr>
        <p:spPr>
          <a:xfrm>
            <a:off x="254276" y="790322"/>
            <a:ext cx="3124200" cy="457200"/>
          </a:xfrm>
        </p:spPr>
        <p:txBody>
          <a:bodyPr/>
          <a:lstStyle/>
          <a:p>
            <a:r>
              <a:rPr lang="en-US" dirty="0"/>
              <a:t>How to improve this decision-making code?</a:t>
            </a:r>
          </a:p>
        </p:txBody>
      </p:sp>
      <p:pic>
        <p:nvPicPr>
          <p:cNvPr id="6" name="Content Placeholder 5" descr="A screenshot of a computer&#10;&#10;Description automatically generated">
            <a:extLst>
              <a:ext uri="{FF2B5EF4-FFF2-40B4-BE49-F238E27FC236}">
                <a16:creationId xmlns:a16="http://schemas.microsoft.com/office/drawing/2014/main" id="{0F50CE34-91D7-B5A0-36DE-45E1B21CE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87" y="1"/>
            <a:ext cx="5441674" cy="6858000"/>
          </a:xfrm>
        </p:spPr>
      </p:pic>
      <p:sp>
        <p:nvSpPr>
          <p:cNvPr id="5" name="TextBox 4">
            <a:extLst>
              <a:ext uri="{FF2B5EF4-FFF2-40B4-BE49-F238E27FC236}">
                <a16:creationId xmlns:a16="http://schemas.microsoft.com/office/drawing/2014/main" id="{922A778D-B6B5-1212-6E03-96D2A9E708EC}"/>
              </a:ext>
            </a:extLst>
          </p:cNvPr>
          <p:cNvSpPr txBox="1"/>
          <p:nvPr/>
        </p:nvSpPr>
        <p:spPr>
          <a:xfrm>
            <a:off x="304800" y="2057400"/>
            <a:ext cx="3505200" cy="3108543"/>
          </a:xfrm>
          <a:prstGeom prst="rect">
            <a:avLst/>
          </a:prstGeom>
          <a:noFill/>
        </p:spPr>
        <p:txBody>
          <a:bodyPr wrap="square">
            <a:spAutoFit/>
          </a:bodyPr>
          <a:lstStyle/>
          <a:p>
            <a:r>
              <a:rPr lang="en-US" sz="2800" b="0" i="0" dirty="0">
                <a:solidFill>
                  <a:srgbClr val="000000"/>
                </a:solidFill>
                <a:effectLst/>
                <a:latin typeface="Goudy Old Style" panose="02020502050305020303" pitchFamily="18" charset="0"/>
                <a:cs typeface="Dreaming Outloud Pro" panose="03050502040302030504" pitchFamily="66" charset="0"/>
              </a:rPr>
              <a:t>"I</a:t>
            </a:r>
            <a:r>
              <a:rPr lang="en-US" b="0" i="0" dirty="0">
                <a:solidFill>
                  <a:srgbClr val="000000"/>
                </a:solidFill>
                <a:effectLst/>
                <a:latin typeface="Goudy Old Style" panose="02020502050305020303" pitchFamily="18" charset="0"/>
                <a:cs typeface="Dreaming Outloud Pro" panose="03050502040302030504" pitchFamily="66" charset="0"/>
              </a:rPr>
              <a:t> am trying to use a Python Code Block to </a:t>
            </a:r>
            <a:r>
              <a:rPr lang="en-US" b="0" i="1" dirty="0">
                <a:solidFill>
                  <a:srgbClr val="000000"/>
                </a:solidFill>
                <a:effectLst/>
                <a:latin typeface="Goudy Old Style" panose="02020502050305020303" pitchFamily="18" charset="0"/>
                <a:cs typeface="Dreaming Outloud Pro" panose="03050502040302030504" pitchFamily="66" charset="0"/>
              </a:rPr>
              <a:t>use existing text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 (with geologic material descriptions, e.g., clay, sand) to </a:t>
            </a:r>
            <a:r>
              <a:rPr lang="en-US" b="0" i="1" dirty="0">
                <a:solidFill>
                  <a:srgbClr val="000000"/>
                </a:solidFill>
                <a:effectLst/>
                <a:latin typeface="Goudy Old Style" panose="02020502050305020303" pitchFamily="18" charset="0"/>
                <a:cs typeface="Dreaming Outloud Pro" panose="03050502040302030504" pitchFamily="66" charset="0"/>
              </a:rPr>
              <a:t>populate a new integer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prim_lith_reclass</a:t>
            </a:r>
            <a:r>
              <a:rPr lang="en-US" b="0" i="0" dirty="0">
                <a:solidFill>
                  <a:srgbClr val="000000"/>
                </a:solidFill>
                <a:effectLst/>
                <a:latin typeface="Goudy Old Style" panose="02020502050305020303" pitchFamily="18" charset="0"/>
                <a:cs typeface="Dreaming Outloud Pro" panose="03050502040302030504" pitchFamily="66" charset="0"/>
              </a:rPr>
              <a:t>! whose value 1, 2, 3,...,9 depends on the geologic material in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a:t>
            </a:r>
            <a:r>
              <a:rPr lang="en-US" sz="2800" b="0" i="0" dirty="0">
                <a:solidFill>
                  <a:srgbClr val="000000"/>
                </a:solidFill>
                <a:effectLst/>
                <a:latin typeface="Goudy Old Style" panose="02020502050305020303" pitchFamily="18" charset="0"/>
                <a:cs typeface="Dreaming Outloud Pro" panose="03050502040302030504" pitchFamily="66" charset="0"/>
              </a:rPr>
              <a:t>"</a:t>
            </a:r>
            <a:r>
              <a:rPr lang="en-US" b="0" i="0" dirty="0">
                <a:solidFill>
                  <a:srgbClr val="000000"/>
                </a:solidFill>
                <a:effectLst/>
                <a:latin typeface="Goudy Old Style" panose="02020502050305020303" pitchFamily="18" charset="0"/>
                <a:cs typeface="Dreaming Outloud Pro" panose="03050502040302030504" pitchFamily="66" charset="0"/>
              </a:rPr>
              <a:t>  </a:t>
            </a:r>
          </a:p>
          <a:p>
            <a:endParaRPr lang="en-US" sz="1600" dirty="0">
              <a:solidFill>
                <a:srgbClr val="000000"/>
              </a:solidFill>
              <a:latin typeface="Goudy Old Style" panose="02020502050305020303" pitchFamily="18" charset="0"/>
              <a:cs typeface="Dreaming Outloud Pro" panose="03050502040302030504" pitchFamily="66" charset="0"/>
            </a:endParaRPr>
          </a:p>
          <a:p>
            <a:r>
              <a:rPr lang="en-US" sz="1600" b="0" i="0" dirty="0">
                <a:solidFill>
                  <a:srgbClr val="000000"/>
                </a:solidFill>
                <a:effectLst/>
                <a:latin typeface="Goudy Old Style" panose="02020502050305020303" pitchFamily="18" charset="0"/>
                <a:cs typeface="Dreaming Outloud Pro" panose="03050502040302030504" pitchFamily="66" charset="0"/>
              </a:rPr>
              <a:t>(Anonymous Esri community member)</a:t>
            </a:r>
            <a:endParaRPr lang="en-US" dirty="0">
              <a:latin typeface="Goudy Old Style" panose="02020502050305020303" pitchFamily="18" charset="0"/>
              <a:cs typeface="Dreaming Outloud Pro" panose="03050502040302030504" pitchFamily="66" charset="0"/>
            </a:endParaRPr>
          </a:p>
        </p:txBody>
      </p:sp>
    </p:spTree>
    <p:extLst>
      <p:ext uri="{BB962C8B-B14F-4D97-AF65-F5344CB8AC3E}">
        <p14:creationId xmlns:p14="http://schemas.microsoft.com/office/powerpoint/2010/main" val="2783182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11B-CF87-A963-D1CE-10D164BBF6BB}"/>
              </a:ext>
            </a:extLst>
          </p:cNvPr>
          <p:cNvSpPr>
            <a:spLocks noGrp="1"/>
          </p:cNvSpPr>
          <p:nvPr>
            <p:ph type="title"/>
          </p:nvPr>
        </p:nvSpPr>
        <p:spPr>
          <a:xfrm>
            <a:off x="254276" y="790322"/>
            <a:ext cx="3124200" cy="457200"/>
          </a:xfrm>
        </p:spPr>
        <p:txBody>
          <a:bodyPr/>
          <a:lstStyle/>
          <a:p>
            <a:r>
              <a:rPr lang="en-US" dirty="0"/>
              <a:t>2 ways to improve this decision-making code</a:t>
            </a:r>
          </a:p>
        </p:txBody>
      </p:sp>
      <p:pic>
        <p:nvPicPr>
          <p:cNvPr id="6" name="Content Placeholder 5" descr="A screenshot of a computer&#10;&#10;Description automatically generated">
            <a:extLst>
              <a:ext uri="{FF2B5EF4-FFF2-40B4-BE49-F238E27FC236}">
                <a16:creationId xmlns:a16="http://schemas.microsoft.com/office/drawing/2014/main" id="{0F50CE34-91D7-B5A0-36DE-45E1B21CE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87" y="1"/>
            <a:ext cx="5441674" cy="6858000"/>
          </a:xfrm>
        </p:spPr>
      </p:pic>
      <p:sp>
        <p:nvSpPr>
          <p:cNvPr id="5" name="TextBox 4">
            <a:extLst>
              <a:ext uri="{FF2B5EF4-FFF2-40B4-BE49-F238E27FC236}">
                <a16:creationId xmlns:a16="http://schemas.microsoft.com/office/drawing/2014/main" id="{922A778D-B6B5-1212-6E03-96D2A9E708EC}"/>
              </a:ext>
            </a:extLst>
          </p:cNvPr>
          <p:cNvSpPr txBox="1"/>
          <p:nvPr/>
        </p:nvSpPr>
        <p:spPr>
          <a:xfrm>
            <a:off x="304800" y="2203371"/>
            <a:ext cx="3505200" cy="4247317"/>
          </a:xfrm>
          <a:prstGeom prst="rect">
            <a:avLst/>
          </a:prstGeom>
          <a:noFill/>
        </p:spPr>
        <p:txBody>
          <a:bodyPr wrap="square">
            <a:spAutoFit/>
          </a:bodyPr>
          <a:lstStyle/>
          <a:p>
            <a:pPr marL="514350" indent="-514350">
              <a:buFont typeface="+mj-lt"/>
              <a:buAutoNum type="arabicPeriod"/>
            </a:pPr>
            <a:r>
              <a:rPr lang="en-US" sz="2800" dirty="0">
                <a:solidFill>
                  <a:srgbClr val="000000"/>
                </a:solidFill>
                <a:latin typeface="Goudy Old Style" panose="02020502050305020303" pitchFamily="18" charset="0"/>
                <a:cs typeface="Dreaming Outloud Pro" panose="03050502040302030504" pitchFamily="66" charset="0"/>
              </a:rPr>
              <a:t>replace </a:t>
            </a:r>
            <a:r>
              <a:rPr lang="en-US" sz="2800" dirty="0">
                <a:solidFill>
                  <a:srgbClr val="000000"/>
                </a:solidFill>
                <a:latin typeface="Consolas" panose="020B0609020204030204" pitchFamily="49" charset="0"/>
                <a:cs typeface="Dreaming Outloud Pro" panose="03050502040302030504" pitchFamily="66" charset="0"/>
              </a:rPr>
              <a:t>!=</a:t>
            </a:r>
            <a:r>
              <a:rPr lang="en-US" sz="2800" dirty="0">
                <a:solidFill>
                  <a:srgbClr val="000000"/>
                </a:solidFill>
                <a:latin typeface="Goudy Old Style" panose="02020502050305020303" pitchFamily="18" charset="0"/>
                <a:cs typeface="Dreaming Outloud Pro" panose="03050502040302030504" pitchFamily="66" charset="0"/>
              </a:rPr>
              <a:t> with </a:t>
            </a:r>
            <a:r>
              <a:rPr lang="en-US" sz="2800" dirty="0">
                <a:solidFill>
                  <a:srgbClr val="000000"/>
                </a:solidFill>
                <a:latin typeface="Consolas" panose="020B0609020204030204" pitchFamily="49" charset="0"/>
                <a:cs typeface="Dreaming Outloud Pro" panose="03050502040302030504" pitchFamily="66" charset="0"/>
              </a:rPr>
              <a:t>==</a:t>
            </a:r>
          </a:p>
          <a:p>
            <a:br>
              <a:rPr lang="en-US" sz="2000" dirty="0">
                <a:solidFill>
                  <a:srgbClr val="000000"/>
                </a:solidFill>
                <a:latin typeface="Goudy Old Style" panose="02020502050305020303" pitchFamily="18" charset="0"/>
                <a:cs typeface="Dreaming Outloud Pro" panose="03050502040302030504" pitchFamily="66" charset="0"/>
              </a:rPr>
            </a:br>
            <a:r>
              <a:rPr lang="en-US" sz="2000" dirty="0">
                <a:solidFill>
                  <a:srgbClr val="000000"/>
                </a:solidFill>
                <a:latin typeface="Goudy Old Style" panose="02020502050305020303" pitchFamily="18" charset="0"/>
                <a:cs typeface="Dreaming Outloud Pro" panose="03050502040302030504" pitchFamily="66" charset="0"/>
              </a:rPr>
              <a:t>Example: </a:t>
            </a:r>
          </a:p>
          <a:p>
            <a:r>
              <a:rPr lang="en-US" dirty="0">
                <a:solidFill>
                  <a:srgbClr val="000000"/>
                </a:solidFill>
                <a:latin typeface="Consolas" panose="020B0609020204030204" pitchFamily="49" charset="0"/>
                <a:cs typeface="Dreaming Outloud Pro" panose="03050502040302030504" pitchFamily="66" charset="0"/>
              </a:rPr>
              <a:t>if </a:t>
            </a:r>
            <a:r>
              <a:rPr lang="en-US" dirty="0" err="1">
                <a:solidFill>
                  <a:srgbClr val="000000"/>
                </a:solidFill>
                <a:latin typeface="Consolas" panose="020B0609020204030204" pitchFamily="49" charset="0"/>
                <a:cs typeface="Dreaming Outloud Pro" panose="03050502040302030504" pitchFamily="66" charset="0"/>
              </a:rPr>
              <a:t>fld</a:t>
            </a:r>
            <a:r>
              <a:rPr lang="en-US" dirty="0">
                <a:solidFill>
                  <a:srgbClr val="000000"/>
                </a:solidFill>
                <a:latin typeface="Consolas" panose="020B0609020204030204" pitchFamily="49" charset="0"/>
                <a:cs typeface="Dreaming Outloud Pro" panose="03050502040302030504" pitchFamily="66" charset="0"/>
              </a:rPr>
              <a:t> == "Soil or Fill": </a:t>
            </a:r>
            <a:br>
              <a:rPr lang="en-US" dirty="0">
                <a:solidFill>
                  <a:srgbClr val="000000"/>
                </a:solidFill>
                <a:latin typeface="Consolas" panose="020B0609020204030204" pitchFamily="49" charset="0"/>
                <a:cs typeface="Dreaming Outloud Pro" panose="03050502040302030504" pitchFamily="66" charset="0"/>
              </a:rPr>
            </a:br>
            <a:br>
              <a:rPr lang="en-US" dirty="0">
                <a:solidFill>
                  <a:srgbClr val="000000"/>
                </a:solidFill>
                <a:latin typeface="Consolas" panose="020B0609020204030204" pitchFamily="49" charset="0"/>
                <a:cs typeface="Dreaming Outloud Pro" panose="03050502040302030504" pitchFamily="66" charset="0"/>
              </a:rPr>
            </a:br>
            <a:endParaRPr lang="en-US" dirty="0">
              <a:solidFill>
                <a:srgbClr val="000000"/>
              </a:solidFill>
              <a:latin typeface="Consolas" panose="020B0609020204030204" pitchFamily="49" charset="0"/>
              <a:cs typeface="Dreaming Outloud Pro" panose="03050502040302030504" pitchFamily="66" charset="0"/>
            </a:endParaRPr>
          </a:p>
          <a:p>
            <a:r>
              <a:rPr lang="en-US" sz="2800" dirty="0">
                <a:solidFill>
                  <a:srgbClr val="000000"/>
                </a:solidFill>
                <a:latin typeface="Goudy Old Style" panose="02020502050305020303" pitchFamily="18" charset="0"/>
                <a:cs typeface="Dreaming Outloud Pro" panose="03050502040302030504" pitchFamily="66" charset="0"/>
              </a:rPr>
              <a:t>2.   Handle </a:t>
            </a:r>
            <a:r>
              <a:rPr lang="en-US" sz="2800" dirty="0">
                <a:solidFill>
                  <a:srgbClr val="000000"/>
                </a:solidFill>
                <a:latin typeface="Consolas" panose="020B0609020204030204" pitchFamily="49" charset="0"/>
                <a:cs typeface="Dreaming Outloud Pro" panose="03050502040302030504" pitchFamily="66" charset="0"/>
              </a:rPr>
              <a:t>a = 4</a:t>
            </a:r>
            <a:r>
              <a:rPr lang="en-US" sz="2800" dirty="0">
                <a:solidFill>
                  <a:srgbClr val="000000"/>
                </a:solidFill>
                <a:latin typeface="Goudy Old Style" panose="02020502050305020303" pitchFamily="18" charset="0"/>
                <a:cs typeface="Dreaming Outloud Pro" panose="03050502040302030504" pitchFamily="66" charset="0"/>
              </a:rPr>
              <a:t> soils more efficiently</a:t>
            </a:r>
          </a:p>
          <a:p>
            <a:endParaRPr lang="en-US" sz="2000" dirty="0">
              <a:solidFill>
                <a:srgbClr val="000000"/>
              </a:solidFill>
              <a:latin typeface="Goudy Old Style" panose="02020502050305020303" pitchFamily="18" charset="0"/>
              <a:cs typeface="Dreaming Outloud Pro" panose="03050502040302030504" pitchFamily="66" charset="0"/>
            </a:endParaRPr>
          </a:p>
          <a:p>
            <a:r>
              <a:rPr lang="en-US" dirty="0" err="1">
                <a:solidFill>
                  <a:srgbClr val="000000"/>
                </a:solidFill>
                <a:latin typeface="Consolas" panose="020B0609020204030204" pitchFamily="49" charset="0"/>
                <a:cs typeface="Dreaming Outloud Pro" panose="03050502040302030504" pitchFamily="66" charset="0"/>
              </a:rPr>
              <a:t>elif</a:t>
            </a:r>
            <a:r>
              <a:rPr lang="en-US" dirty="0">
                <a:solidFill>
                  <a:srgbClr val="000000"/>
                </a:solidFill>
                <a:latin typeface="Consolas" panose="020B0609020204030204" pitchFamily="49" charset="0"/>
                <a:cs typeface="Dreaming Outloud Pro" panose="03050502040302030504" pitchFamily="66" charset="0"/>
              </a:rPr>
              <a:t> </a:t>
            </a:r>
            <a:r>
              <a:rPr lang="en-US" dirty="0" err="1">
                <a:solidFill>
                  <a:srgbClr val="000000"/>
                </a:solidFill>
                <a:latin typeface="Consolas" panose="020B0609020204030204" pitchFamily="49" charset="0"/>
                <a:cs typeface="Dreaming Outloud Pro" panose="03050502040302030504" pitchFamily="66" charset="0"/>
              </a:rPr>
              <a:t>fld</a:t>
            </a:r>
            <a:r>
              <a:rPr lang="en-US" dirty="0">
                <a:solidFill>
                  <a:srgbClr val="000000"/>
                </a:solidFill>
                <a:latin typeface="Consolas" panose="020B0609020204030204" pitchFamily="49" charset="0"/>
                <a:cs typeface="Dreaming Outloud Pro" panose="03050502040302030504" pitchFamily="66" charset="0"/>
              </a:rPr>
              <a:t> in ["Till", "Till-Oxidized and Unbleached", ... ,"Clay"]:</a:t>
            </a:r>
          </a:p>
          <a:p>
            <a:endParaRPr lang="en-US" dirty="0">
              <a:latin typeface="Goudy Old Style" panose="02020502050305020303" pitchFamily="18" charset="0"/>
              <a:cs typeface="Dreaming Outloud Pro" panose="03050502040302030504" pitchFamily="66" charset="0"/>
            </a:endParaRPr>
          </a:p>
        </p:txBody>
      </p:sp>
    </p:spTree>
    <p:extLst>
      <p:ext uri="{BB962C8B-B14F-4D97-AF65-F5344CB8AC3E}">
        <p14:creationId xmlns:p14="http://schemas.microsoft.com/office/powerpoint/2010/main" val="270547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Conditional statement</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2957671"/>
            <a:ext cx="7344354" cy="3171423"/>
          </a:xfrm>
        </p:spPr>
        <p:txBody>
          <a:bodyPr>
            <a:normAutofit/>
          </a:bodyPr>
          <a:lstStyle/>
          <a:p>
            <a:pPr marL="0" indent="0">
              <a:buNone/>
            </a:pP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if slope &gt;= 15:</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grade = "steep"</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print(</a:t>
            </a:r>
            <a:r>
              <a:rPr lang="en-US" sz="2000" dirty="0" err="1">
                <a:solidFill>
                  <a:srgbClr val="FFFFFF"/>
                </a:solidFill>
                <a:latin typeface="Roboto" panose="02000000000000000000" pitchFamily="2" charset="0"/>
                <a:ea typeface="Roboto" panose="02000000000000000000" pitchFamily="2" charset="0"/>
                <a:cs typeface="Roboto" panose="02000000000000000000" pitchFamily="2" charset="0"/>
              </a:rPr>
              <a:t>f"Trail</a:t>
            </a: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 slope: {slope}")</a:t>
            </a:r>
          </a:p>
        </p:txBody>
      </p:sp>
      <p:sp>
        <p:nvSpPr>
          <p:cNvPr id="11" name="TextBox 10">
            <a:extLst>
              <a:ext uri="{FF2B5EF4-FFF2-40B4-BE49-F238E27FC236}">
                <a16:creationId xmlns:a16="http://schemas.microsoft.com/office/drawing/2014/main" id="{B835C601-E0F2-FBD9-9A27-4DAFB44D6FAA}"/>
              </a:ext>
            </a:extLst>
          </p:cNvPr>
          <p:cNvSpPr txBox="1"/>
          <p:nvPr/>
        </p:nvSpPr>
        <p:spPr>
          <a:xfrm>
            <a:off x="922492" y="2044088"/>
            <a:ext cx="7096815" cy="369332"/>
          </a:xfrm>
          <a:prstGeom prst="rect">
            <a:avLst/>
          </a:prstGeom>
          <a:noFill/>
        </p:spPr>
        <p:txBody>
          <a:bodyPr wrap="none" rtlCol="0">
            <a:spAutoFit/>
          </a:bodyPr>
          <a:lstStyle/>
          <a:p>
            <a:r>
              <a:rPr lang="en-US" dirty="0">
                <a:solidFill>
                  <a:schemeClr val="bg1">
                    <a:lumMod val="95000"/>
                  </a:schemeClr>
                </a:solidFill>
              </a:rPr>
              <a:t>Used to execute specific blocks of code based on certain conditions</a:t>
            </a:r>
          </a:p>
        </p:txBody>
      </p:sp>
      <p:sp>
        <p:nvSpPr>
          <p:cNvPr id="12" name="Rectangle 11">
            <a:extLst>
              <a:ext uri="{FF2B5EF4-FFF2-40B4-BE49-F238E27FC236}">
                <a16:creationId xmlns:a16="http://schemas.microsoft.com/office/drawing/2014/main" id="{7B38984C-801C-3961-F008-E2257824094B}"/>
              </a:ext>
            </a:extLst>
          </p:cNvPr>
          <p:cNvSpPr/>
          <p:nvPr/>
        </p:nvSpPr>
        <p:spPr bwMode="auto">
          <a:xfrm>
            <a:off x="914400" y="2957670"/>
            <a:ext cx="1752600" cy="395130"/>
          </a:xfrm>
          <a:prstGeom prst="rect">
            <a:avLst/>
          </a:prstGeom>
          <a:noFill/>
          <a:ln>
            <a:headEnd type="none" w="med" len="med"/>
            <a:tailEnd type="triangl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Freeform: Shape 12">
            <a:extLst>
              <a:ext uri="{FF2B5EF4-FFF2-40B4-BE49-F238E27FC236}">
                <a16:creationId xmlns:a16="http://schemas.microsoft.com/office/drawing/2014/main" id="{943D5332-F4AD-1009-995D-0BE204DBA7CD}"/>
              </a:ext>
            </a:extLst>
          </p:cNvPr>
          <p:cNvSpPr/>
          <p:nvPr/>
        </p:nvSpPr>
        <p:spPr bwMode="auto">
          <a:xfrm>
            <a:off x="291313" y="1739768"/>
            <a:ext cx="631179" cy="1529497"/>
          </a:xfrm>
          <a:custGeom>
            <a:avLst/>
            <a:gdLst>
              <a:gd name="connsiteX0" fmla="*/ 631179 w 631179"/>
              <a:gd name="connsiteY0" fmla="*/ 16204 h 1529497"/>
              <a:gd name="connsiteX1" fmla="*/ 574535 w 631179"/>
              <a:gd name="connsiteY1" fmla="*/ 20 h 1529497"/>
              <a:gd name="connsiteX2" fmla="*/ 347958 w 631179"/>
              <a:gd name="connsiteY2" fmla="*/ 24296 h 1529497"/>
              <a:gd name="connsiteX3" fmla="*/ 242761 w 631179"/>
              <a:gd name="connsiteY3" fmla="*/ 56664 h 1529497"/>
              <a:gd name="connsiteX4" fmla="*/ 186117 w 631179"/>
              <a:gd name="connsiteY4" fmla="*/ 97124 h 1529497"/>
              <a:gd name="connsiteX5" fmla="*/ 97105 w 631179"/>
              <a:gd name="connsiteY5" fmla="*/ 267057 h 1529497"/>
              <a:gd name="connsiteX6" fmla="*/ 56645 w 631179"/>
              <a:gd name="connsiteY6" fmla="*/ 339885 h 1529497"/>
              <a:gd name="connsiteX7" fmla="*/ 40460 w 631179"/>
              <a:gd name="connsiteY7" fmla="*/ 526002 h 1529497"/>
              <a:gd name="connsiteX8" fmla="*/ 24276 w 631179"/>
              <a:gd name="connsiteY8" fmla="*/ 606922 h 1529497"/>
              <a:gd name="connsiteX9" fmla="*/ 16184 w 631179"/>
              <a:gd name="connsiteY9" fmla="*/ 687843 h 1529497"/>
              <a:gd name="connsiteX10" fmla="*/ 8092 w 631179"/>
              <a:gd name="connsiteY10" fmla="*/ 760671 h 1529497"/>
              <a:gd name="connsiteX11" fmla="*/ 0 w 631179"/>
              <a:gd name="connsiteY11" fmla="*/ 1027708 h 1529497"/>
              <a:gd name="connsiteX12" fmla="*/ 8092 w 631179"/>
              <a:gd name="connsiteY12" fmla="*/ 1149089 h 1529497"/>
              <a:gd name="connsiteX13" fmla="*/ 40460 w 631179"/>
              <a:gd name="connsiteY13" fmla="*/ 1189549 h 1529497"/>
              <a:gd name="connsiteX14" fmla="*/ 56645 w 631179"/>
              <a:gd name="connsiteY14" fmla="*/ 1213825 h 1529497"/>
              <a:gd name="connsiteX15" fmla="*/ 105197 w 631179"/>
              <a:gd name="connsiteY15" fmla="*/ 1262377 h 1529497"/>
              <a:gd name="connsiteX16" fmla="*/ 129473 w 631179"/>
              <a:gd name="connsiteY16" fmla="*/ 1286653 h 1529497"/>
              <a:gd name="connsiteX17" fmla="*/ 153749 w 631179"/>
              <a:gd name="connsiteY17" fmla="*/ 1319021 h 1529497"/>
              <a:gd name="connsiteX18" fmla="*/ 186117 w 631179"/>
              <a:gd name="connsiteY18" fmla="*/ 1327113 h 1529497"/>
              <a:gd name="connsiteX19" fmla="*/ 372234 w 631179"/>
              <a:gd name="connsiteY19" fmla="*/ 1343297 h 1529497"/>
              <a:gd name="connsiteX20" fmla="*/ 396510 w 631179"/>
              <a:gd name="connsiteY20" fmla="*/ 1335205 h 1529497"/>
              <a:gd name="connsiteX21" fmla="*/ 388418 w 631179"/>
              <a:gd name="connsiteY21" fmla="*/ 1302837 h 1529497"/>
              <a:gd name="connsiteX22" fmla="*/ 372234 w 631179"/>
              <a:gd name="connsiteY22" fmla="*/ 1270469 h 1529497"/>
              <a:gd name="connsiteX23" fmla="*/ 364142 w 631179"/>
              <a:gd name="connsiteY23" fmla="*/ 1246193 h 1529497"/>
              <a:gd name="connsiteX24" fmla="*/ 331774 w 631179"/>
              <a:gd name="connsiteY24" fmla="*/ 1213825 h 1529497"/>
              <a:gd name="connsiteX25" fmla="*/ 307498 w 631179"/>
              <a:gd name="connsiteY25" fmla="*/ 1173365 h 1529497"/>
              <a:gd name="connsiteX26" fmla="*/ 258945 w 631179"/>
              <a:gd name="connsiteY26" fmla="*/ 1149089 h 1529497"/>
              <a:gd name="connsiteX27" fmla="*/ 234669 w 631179"/>
              <a:gd name="connsiteY27" fmla="*/ 1116720 h 1529497"/>
              <a:gd name="connsiteX28" fmla="*/ 242761 w 631179"/>
              <a:gd name="connsiteY28" fmla="*/ 1149089 h 1529497"/>
              <a:gd name="connsiteX29" fmla="*/ 267037 w 631179"/>
              <a:gd name="connsiteY29" fmla="*/ 1189549 h 1529497"/>
              <a:gd name="connsiteX30" fmla="*/ 291314 w 631179"/>
              <a:gd name="connsiteY30" fmla="*/ 1238101 h 1529497"/>
              <a:gd name="connsiteX31" fmla="*/ 315590 w 631179"/>
              <a:gd name="connsiteY31" fmla="*/ 1254285 h 1529497"/>
              <a:gd name="connsiteX32" fmla="*/ 372234 w 631179"/>
              <a:gd name="connsiteY32" fmla="*/ 1310929 h 1529497"/>
              <a:gd name="connsiteX33" fmla="*/ 388418 w 631179"/>
              <a:gd name="connsiteY33" fmla="*/ 1359482 h 1529497"/>
              <a:gd name="connsiteX34" fmla="*/ 396510 w 631179"/>
              <a:gd name="connsiteY34" fmla="*/ 1383758 h 1529497"/>
              <a:gd name="connsiteX35" fmla="*/ 404602 w 631179"/>
              <a:gd name="connsiteY35" fmla="*/ 1408034 h 1529497"/>
              <a:gd name="connsiteX36" fmla="*/ 380326 w 631179"/>
              <a:gd name="connsiteY36" fmla="*/ 1448494 h 1529497"/>
              <a:gd name="connsiteX37" fmla="*/ 283222 w 631179"/>
              <a:gd name="connsiteY37" fmla="*/ 1505138 h 1529497"/>
              <a:gd name="connsiteX38" fmla="*/ 218485 w 631179"/>
              <a:gd name="connsiteY38" fmla="*/ 1521322 h 1529497"/>
              <a:gd name="connsiteX39" fmla="*/ 105197 w 631179"/>
              <a:gd name="connsiteY39" fmla="*/ 1529414 h 15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179" h="1529497">
                <a:moveTo>
                  <a:pt x="631179" y="16204"/>
                </a:moveTo>
                <a:cubicBezTo>
                  <a:pt x="612298" y="10809"/>
                  <a:pt x="594164" y="-541"/>
                  <a:pt x="574535" y="20"/>
                </a:cubicBezTo>
                <a:cubicBezTo>
                  <a:pt x="498608" y="2189"/>
                  <a:pt x="423153" y="13554"/>
                  <a:pt x="347958" y="24296"/>
                </a:cubicBezTo>
                <a:cubicBezTo>
                  <a:pt x="329698" y="26905"/>
                  <a:pt x="262346" y="50136"/>
                  <a:pt x="242761" y="56664"/>
                </a:cubicBezTo>
                <a:cubicBezTo>
                  <a:pt x="223880" y="70151"/>
                  <a:pt x="202524" y="80717"/>
                  <a:pt x="186117" y="97124"/>
                </a:cubicBezTo>
                <a:cubicBezTo>
                  <a:pt x="122771" y="160470"/>
                  <a:pt x="136456" y="180484"/>
                  <a:pt x="97105" y="267057"/>
                </a:cubicBezTo>
                <a:cubicBezTo>
                  <a:pt x="85613" y="292339"/>
                  <a:pt x="70132" y="315609"/>
                  <a:pt x="56645" y="339885"/>
                </a:cubicBezTo>
                <a:cubicBezTo>
                  <a:pt x="32376" y="485479"/>
                  <a:pt x="73657" y="227225"/>
                  <a:pt x="40460" y="526002"/>
                </a:cubicBezTo>
                <a:cubicBezTo>
                  <a:pt x="37422" y="553341"/>
                  <a:pt x="29671" y="579949"/>
                  <a:pt x="24276" y="606922"/>
                </a:cubicBezTo>
                <a:cubicBezTo>
                  <a:pt x="21579" y="633896"/>
                  <a:pt x="19022" y="660884"/>
                  <a:pt x="16184" y="687843"/>
                </a:cubicBezTo>
                <a:cubicBezTo>
                  <a:pt x="13627" y="712134"/>
                  <a:pt x="9254" y="736273"/>
                  <a:pt x="8092" y="760671"/>
                </a:cubicBezTo>
                <a:cubicBezTo>
                  <a:pt x="3856" y="849623"/>
                  <a:pt x="2697" y="938696"/>
                  <a:pt x="0" y="1027708"/>
                </a:cubicBezTo>
                <a:cubicBezTo>
                  <a:pt x="2697" y="1068168"/>
                  <a:pt x="-1743" y="1109750"/>
                  <a:pt x="8092" y="1149089"/>
                </a:cubicBezTo>
                <a:cubicBezTo>
                  <a:pt x="12281" y="1165845"/>
                  <a:pt x="30097" y="1175732"/>
                  <a:pt x="40460" y="1189549"/>
                </a:cubicBezTo>
                <a:cubicBezTo>
                  <a:pt x="46295" y="1197329"/>
                  <a:pt x="50184" y="1206556"/>
                  <a:pt x="56645" y="1213825"/>
                </a:cubicBezTo>
                <a:cubicBezTo>
                  <a:pt x="71851" y="1230931"/>
                  <a:pt x="89013" y="1246193"/>
                  <a:pt x="105197" y="1262377"/>
                </a:cubicBezTo>
                <a:cubicBezTo>
                  <a:pt x="113289" y="1270469"/>
                  <a:pt x="122607" y="1277498"/>
                  <a:pt x="129473" y="1286653"/>
                </a:cubicBezTo>
                <a:cubicBezTo>
                  <a:pt x="137565" y="1297442"/>
                  <a:pt x="142774" y="1311182"/>
                  <a:pt x="153749" y="1319021"/>
                </a:cubicBezTo>
                <a:cubicBezTo>
                  <a:pt x="162799" y="1325485"/>
                  <a:pt x="175212" y="1324932"/>
                  <a:pt x="186117" y="1327113"/>
                </a:cubicBezTo>
                <a:cubicBezTo>
                  <a:pt x="257817" y="1341453"/>
                  <a:pt x="280335" y="1337891"/>
                  <a:pt x="372234" y="1343297"/>
                </a:cubicBezTo>
                <a:cubicBezTo>
                  <a:pt x="380326" y="1340600"/>
                  <a:pt x="393342" y="1343125"/>
                  <a:pt x="396510" y="1335205"/>
                </a:cubicBezTo>
                <a:cubicBezTo>
                  <a:pt x="400640" y="1324879"/>
                  <a:pt x="392323" y="1313250"/>
                  <a:pt x="388418" y="1302837"/>
                </a:cubicBezTo>
                <a:cubicBezTo>
                  <a:pt x="384182" y="1291542"/>
                  <a:pt x="376986" y="1281557"/>
                  <a:pt x="372234" y="1270469"/>
                </a:cubicBezTo>
                <a:cubicBezTo>
                  <a:pt x="368874" y="1262629"/>
                  <a:pt x="369100" y="1253134"/>
                  <a:pt x="364142" y="1246193"/>
                </a:cubicBezTo>
                <a:cubicBezTo>
                  <a:pt x="355273" y="1233777"/>
                  <a:pt x="341142" y="1225869"/>
                  <a:pt x="331774" y="1213825"/>
                </a:cubicBezTo>
                <a:cubicBezTo>
                  <a:pt x="322118" y="1201410"/>
                  <a:pt x="319253" y="1183814"/>
                  <a:pt x="307498" y="1173365"/>
                </a:cubicBezTo>
                <a:cubicBezTo>
                  <a:pt x="293974" y="1161344"/>
                  <a:pt x="275129" y="1157181"/>
                  <a:pt x="258945" y="1149089"/>
                </a:cubicBezTo>
                <a:cubicBezTo>
                  <a:pt x="250853" y="1138299"/>
                  <a:pt x="248156" y="1116720"/>
                  <a:pt x="234669" y="1116720"/>
                </a:cubicBezTo>
                <a:cubicBezTo>
                  <a:pt x="223547" y="1116720"/>
                  <a:pt x="238244" y="1138926"/>
                  <a:pt x="242761" y="1149089"/>
                </a:cubicBezTo>
                <a:cubicBezTo>
                  <a:pt x="249149" y="1163461"/>
                  <a:pt x="260003" y="1175481"/>
                  <a:pt x="267037" y="1189549"/>
                </a:cubicBezTo>
                <a:cubicBezTo>
                  <a:pt x="280201" y="1215877"/>
                  <a:pt x="268121" y="1214909"/>
                  <a:pt x="291314" y="1238101"/>
                </a:cubicBezTo>
                <a:cubicBezTo>
                  <a:pt x="298191" y="1244978"/>
                  <a:pt x="307810" y="1248450"/>
                  <a:pt x="315590" y="1254285"/>
                </a:cubicBezTo>
                <a:cubicBezTo>
                  <a:pt x="339164" y="1271966"/>
                  <a:pt x="360254" y="1283974"/>
                  <a:pt x="372234" y="1310929"/>
                </a:cubicBezTo>
                <a:cubicBezTo>
                  <a:pt x="379163" y="1326518"/>
                  <a:pt x="383023" y="1343298"/>
                  <a:pt x="388418" y="1359482"/>
                </a:cubicBezTo>
                <a:lnTo>
                  <a:pt x="396510" y="1383758"/>
                </a:lnTo>
                <a:lnTo>
                  <a:pt x="404602" y="1408034"/>
                </a:lnTo>
                <a:cubicBezTo>
                  <a:pt x="396510" y="1421521"/>
                  <a:pt x="392608" y="1438669"/>
                  <a:pt x="380326" y="1448494"/>
                </a:cubicBezTo>
                <a:cubicBezTo>
                  <a:pt x="351065" y="1471903"/>
                  <a:pt x="319576" y="1496050"/>
                  <a:pt x="283222" y="1505138"/>
                </a:cubicBezTo>
                <a:cubicBezTo>
                  <a:pt x="261643" y="1510533"/>
                  <a:pt x="240390" y="1517457"/>
                  <a:pt x="218485" y="1521322"/>
                </a:cubicBezTo>
                <a:cubicBezTo>
                  <a:pt x="164190" y="1530903"/>
                  <a:pt x="152448" y="1529414"/>
                  <a:pt x="105197" y="1529414"/>
                </a:cubicBez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8227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taking a picture of a lake&#10;&#10;Description automatically generated">
            <a:extLst>
              <a:ext uri="{FF2B5EF4-FFF2-40B4-BE49-F238E27FC236}">
                <a16:creationId xmlns:a16="http://schemas.microsoft.com/office/drawing/2014/main" id="{668BAF77-B85C-E8F4-5C83-558440EE12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3" r="28274"/>
          <a:stretch/>
        </p:blipFill>
        <p:spPr>
          <a:xfrm rot="5400000">
            <a:off x="197116" y="-197116"/>
            <a:ext cx="6858000" cy="7252232"/>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ED38BF-AF81-4F50-7085-03C03BD98CE9}"/>
              </a:ext>
            </a:extLst>
          </p:cNvPr>
          <p:cNvSpPr>
            <a:spLocks noGrp="1"/>
          </p:cNvSpPr>
          <p:nvPr>
            <p:ph type="title"/>
          </p:nvPr>
        </p:nvSpPr>
        <p:spPr>
          <a:xfrm>
            <a:off x="5648707" y="365125"/>
            <a:ext cx="2866642" cy="1899912"/>
          </a:xfrm>
        </p:spPr>
        <p:txBody>
          <a:bodyPr vert="horz" lIns="91440" tIns="45720" rIns="91440" bIns="45720" rtlCol="0" anchor="ctr">
            <a:normAutofit/>
          </a:bodyPr>
          <a:lstStyle/>
          <a:p>
            <a:pPr eaLnBrk="1" hangingPunct="1">
              <a:lnSpc>
                <a:spcPct val="90000"/>
              </a:lnSpc>
            </a:pPr>
            <a:r>
              <a:rPr lang="en-US" sz="3500" kern="1200" dirty="0">
                <a:solidFill>
                  <a:schemeClr val="tx1"/>
                </a:solidFill>
                <a:latin typeface="+mj-lt"/>
                <a:ea typeface="+mj-ea"/>
              </a:rPr>
              <a:t>Capturing the </a:t>
            </a:r>
            <a:br>
              <a:rPr lang="en-US" sz="3500" kern="1200" dirty="0">
                <a:solidFill>
                  <a:schemeClr val="tx1"/>
                </a:solidFill>
                <a:latin typeface="+mj-lt"/>
                <a:ea typeface="+mj-ea"/>
              </a:rPr>
            </a:br>
            <a:r>
              <a:rPr lang="en-US" sz="3500" kern="1200" dirty="0">
                <a:solidFill>
                  <a:schemeClr val="tx1"/>
                </a:solidFill>
                <a:latin typeface="+mj-lt"/>
                <a:ea typeface="+mj-ea"/>
              </a:rPr>
              <a:t>big picture</a:t>
            </a:r>
          </a:p>
        </p:txBody>
      </p:sp>
      <p:sp>
        <p:nvSpPr>
          <p:cNvPr id="3" name="Content Placeholder 2">
            <a:extLst>
              <a:ext uri="{FF2B5EF4-FFF2-40B4-BE49-F238E27FC236}">
                <a16:creationId xmlns:a16="http://schemas.microsoft.com/office/drawing/2014/main" id="{73D45B06-857B-84A0-52D0-9975DCEEE881}"/>
              </a:ext>
            </a:extLst>
          </p:cNvPr>
          <p:cNvSpPr txBox="1">
            <a:spLocks/>
          </p:cNvSpPr>
          <p:nvPr/>
        </p:nvSpPr>
        <p:spPr bwMode="auto">
          <a:xfrm>
            <a:off x="5648707" y="2434201"/>
            <a:ext cx="2866642" cy="3742762"/>
          </a:xfrm>
          <a:prstGeom prst="rect">
            <a:avLst/>
          </a:prstGeom>
        </p:spPr>
        <p:txBody>
          <a:bodyPr vert="horz" lIns="91440" tIns="45720" rIns="91440" bIns="45720" numCol="1" rtlCol="0" anchorCtr="0" compatLnSpc="1">
            <a:prstTxWarp prst="textNoShape">
              <a:avLst/>
            </a:prstTxWarp>
            <a:normAutofit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indent="-228600" eaLnBrk="1" hangingPunct="1">
              <a:lnSpc>
                <a:spcPct val="90000"/>
              </a:lnSpc>
              <a:buFont typeface="Arial" panose="020B0604020202020204" pitchFamily="34" charset="0"/>
              <a:buChar char="•"/>
              <a:defRPr/>
            </a:pPr>
            <a:r>
              <a:rPr lang="en-US" sz="1200" dirty="0">
                <a:ea typeface="+mn-ea"/>
              </a:rPr>
              <a:t>Avoid syntax &amp; type errors</a:t>
            </a:r>
          </a:p>
          <a:p>
            <a:pPr lvl="1" indent="-228600" eaLnBrk="1" hangingPunct="1">
              <a:lnSpc>
                <a:spcPct val="90000"/>
              </a:lnSpc>
              <a:buFont typeface="Arial" panose="020B0604020202020204" pitchFamily="34" charset="0"/>
              <a:buChar char="•"/>
              <a:defRPr/>
            </a:pPr>
            <a:r>
              <a:rPr lang="en-US" sz="1200" dirty="0">
                <a:ea typeface="+mn-ea"/>
              </a:rPr>
              <a:t>Use colons &amp; indentation.</a:t>
            </a:r>
          </a:p>
          <a:p>
            <a:pPr lvl="1" indent="-228600" eaLnBrk="1" hangingPunct="1">
              <a:lnSpc>
                <a:spcPct val="90000"/>
              </a:lnSpc>
              <a:buFont typeface="Arial" panose="020B0604020202020204" pitchFamily="34" charset="0"/>
              <a:buChar char="•"/>
              <a:defRPr/>
            </a:pPr>
            <a:r>
              <a:rPr lang="en-US" sz="1200" dirty="0">
                <a:ea typeface="+mn-ea"/>
              </a:rPr>
              <a:t>Cast numbers at the outset.</a:t>
            </a:r>
          </a:p>
          <a:p>
            <a:pPr lvl="1" indent="-228600" eaLnBrk="1" hangingPunct="1">
              <a:lnSpc>
                <a:spcPct val="90000"/>
              </a:lnSpc>
              <a:buFont typeface="Arial" panose="020B0604020202020204" pitchFamily="34" charset="0"/>
              <a:buChar char="•"/>
              <a:defRPr/>
            </a:pPr>
            <a:r>
              <a:rPr lang="en-US" sz="1200" dirty="0">
                <a:ea typeface="+mn-ea"/>
              </a:rPr>
              <a:t>ELSE can't have a condition.</a:t>
            </a:r>
          </a:p>
          <a:p>
            <a:pPr lvl="1" indent="-228600" eaLnBrk="1" hangingPunct="1">
              <a:lnSpc>
                <a:spcPct val="90000"/>
              </a:lnSpc>
              <a:buFont typeface="Arial" panose="020B0604020202020204" pitchFamily="34" charset="0"/>
              <a:buChar char="•"/>
              <a:defRPr/>
            </a:pPr>
            <a:r>
              <a:rPr lang="en-US" sz="1200" dirty="0">
                <a:ea typeface="+mn-ea"/>
              </a:rPr>
              <a:t>Use complete comparisons L/R.</a:t>
            </a:r>
          </a:p>
          <a:p>
            <a:pPr marL="457200" lvl="1"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Avoid logic errors</a:t>
            </a:r>
          </a:p>
          <a:p>
            <a:pPr lvl="1" indent="-228600" eaLnBrk="1" hangingPunct="1">
              <a:lnSpc>
                <a:spcPct val="90000"/>
              </a:lnSpc>
              <a:buFont typeface="Arial" panose="020B0604020202020204" pitchFamily="34" charset="0"/>
              <a:buChar char="•"/>
              <a:defRPr/>
            </a:pPr>
            <a:r>
              <a:rPr lang="en-US" sz="1200" dirty="0">
                <a:ea typeface="+mn-ea"/>
              </a:rPr>
              <a:t>Use 'and' to </a:t>
            </a:r>
            <a:r>
              <a:rPr lang="en-US" sz="1200" i="1" dirty="0">
                <a:ea typeface="+mn-ea"/>
              </a:rPr>
              <a:t>require</a:t>
            </a:r>
            <a:r>
              <a:rPr lang="en-US" sz="1200" dirty="0">
                <a:ea typeface="+mn-ea"/>
              </a:rPr>
              <a:t> </a:t>
            </a:r>
            <a:r>
              <a:rPr lang="en-US" sz="1200" b="1" dirty="0">
                <a:ea typeface="+mn-ea"/>
              </a:rPr>
              <a:t>2</a:t>
            </a:r>
            <a:r>
              <a:rPr lang="en-US" sz="1200" dirty="0">
                <a:ea typeface="+mn-ea"/>
              </a:rPr>
              <a:t> conditions.</a:t>
            </a:r>
          </a:p>
          <a:p>
            <a:pPr lvl="1" indent="-228600" eaLnBrk="1" hangingPunct="1">
              <a:lnSpc>
                <a:spcPct val="90000"/>
              </a:lnSpc>
              <a:buFont typeface="Arial" panose="020B0604020202020204" pitchFamily="34" charset="0"/>
              <a:buChar char="•"/>
              <a:defRPr/>
            </a:pPr>
            <a:r>
              <a:rPr lang="en-US" sz="1200" dirty="0">
                <a:ea typeface="+mn-ea"/>
              </a:rPr>
              <a:t>Use complete statements L/R.</a:t>
            </a:r>
          </a:p>
          <a:p>
            <a:pPr marL="0"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Be efficient</a:t>
            </a:r>
          </a:p>
          <a:p>
            <a:pPr lvl="1" indent="-228600" eaLnBrk="1" hangingPunct="1">
              <a:lnSpc>
                <a:spcPct val="90000"/>
              </a:lnSpc>
              <a:buFont typeface="Arial" panose="020B0604020202020204" pitchFamily="34" charset="0"/>
              <a:buChar char="•"/>
              <a:defRPr/>
            </a:pPr>
            <a:r>
              <a:rPr lang="en-US" sz="1200" dirty="0">
                <a:ea typeface="+mn-ea"/>
              </a:rPr>
              <a:t>Avoid redundant checking.</a:t>
            </a:r>
          </a:p>
          <a:p>
            <a:pPr lvl="1" indent="-228600" eaLnBrk="1" hangingPunct="1">
              <a:lnSpc>
                <a:spcPct val="90000"/>
              </a:lnSpc>
              <a:buFont typeface="Arial" panose="020B0604020202020204" pitchFamily="34" charset="0"/>
              <a:buChar char="•"/>
              <a:defRPr/>
            </a:pPr>
            <a:r>
              <a:rPr lang="en-US" sz="1200" dirty="0">
                <a:ea typeface="+mn-ea"/>
              </a:rPr>
              <a:t>Use simple solutions.</a:t>
            </a:r>
          </a:p>
          <a:p>
            <a:pPr marL="457200" lvl="1"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Test against expected outcomes.</a:t>
            </a:r>
          </a:p>
          <a:p>
            <a:pPr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Debug</a:t>
            </a:r>
          </a:p>
        </p:txBody>
      </p:sp>
    </p:spTree>
    <p:extLst>
      <p:ext uri="{BB962C8B-B14F-4D97-AF65-F5344CB8AC3E}">
        <p14:creationId xmlns:p14="http://schemas.microsoft.com/office/powerpoint/2010/main" val="995045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2491-097E-8CD7-7DEF-964362F3E8FB}"/>
              </a:ext>
            </a:extLst>
          </p:cNvPr>
          <p:cNvSpPr>
            <a:spLocks noGrp="1"/>
          </p:cNvSpPr>
          <p:nvPr>
            <p:ph type="title"/>
          </p:nvPr>
        </p:nvSpPr>
        <p:spPr>
          <a:xfrm>
            <a:off x="152400" y="190500"/>
            <a:ext cx="3886200" cy="457200"/>
          </a:xfrm>
        </p:spPr>
        <p:txBody>
          <a:bodyPr/>
          <a:lstStyle/>
          <a:p>
            <a:r>
              <a:rPr lang="en-US" dirty="0"/>
              <a:t>Truth tables</a:t>
            </a:r>
          </a:p>
        </p:txBody>
      </p:sp>
      <p:sp>
        <p:nvSpPr>
          <p:cNvPr id="3" name="Content Placeholder 2">
            <a:extLst>
              <a:ext uri="{FF2B5EF4-FFF2-40B4-BE49-F238E27FC236}">
                <a16:creationId xmlns:a16="http://schemas.microsoft.com/office/drawing/2014/main" id="{82758D6B-5E13-6745-B5E9-857BC8F4069B}"/>
              </a:ext>
            </a:extLst>
          </p:cNvPr>
          <p:cNvSpPr>
            <a:spLocks noGrp="1"/>
          </p:cNvSpPr>
          <p:nvPr>
            <p:ph idx="1"/>
          </p:nvPr>
        </p:nvSpPr>
        <p:spPr/>
        <p:txBody>
          <a:bodyPr/>
          <a:lstStyle/>
          <a:p>
            <a:endParaRPr lang="en-US"/>
          </a:p>
        </p:txBody>
      </p:sp>
      <p:pic>
        <p:nvPicPr>
          <p:cNvPr id="4" name="Picture 3" descr="A window with curtains and a view of a valley&#10;&#10;Description automatically generated">
            <a:extLst>
              <a:ext uri="{FF2B5EF4-FFF2-40B4-BE49-F238E27FC236}">
                <a16:creationId xmlns:a16="http://schemas.microsoft.com/office/drawing/2014/main" id="{2550E533-3A4A-2BCD-BE0B-6DF0BF941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98019" y="880424"/>
            <a:ext cx="6909692" cy="5182269"/>
          </a:xfrm>
          <a:prstGeom prst="rect">
            <a:avLst/>
          </a:prstGeom>
        </p:spPr>
      </p:pic>
    </p:spTree>
    <p:extLst>
      <p:ext uri="{BB962C8B-B14F-4D97-AF65-F5344CB8AC3E}">
        <p14:creationId xmlns:p14="http://schemas.microsoft.com/office/powerpoint/2010/main" val="161161991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p:txBody>
          <a:bodyPr/>
          <a:lstStyle/>
          <a:p>
            <a:pPr>
              <a:defRPr/>
            </a:pPr>
            <a:r>
              <a:rPr lang="en-US" dirty="0"/>
              <a:t>Truth tables for testing logic</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a:xfrm>
            <a:off x="152400" y="914400"/>
            <a:ext cx="5029200" cy="5410200"/>
          </a:xfrm>
        </p:spPr>
        <p:txBody>
          <a:bodyPr/>
          <a:lstStyle/>
          <a:p>
            <a:pPr marL="0" indent="0">
              <a:buNone/>
              <a:defRPr/>
            </a:pPr>
            <a:r>
              <a:rPr lang="en-US" sz="1400" b="0" i="0" dirty="0">
                <a:solidFill>
                  <a:srgbClr val="374151"/>
                </a:solidFill>
                <a:effectLst/>
              </a:rPr>
              <a:t>Truth table </a:t>
            </a:r>
          </a:p>
          <a:p>
            <a:pPr marL="0" indent="0">
              <a:buNone/>
              <a:defRPr/>
            </a:pPr>
            <a:r>
              <a:rPr lang="en-US" sz="1400" b="0" i="0" dirty="0">
                <a:solidFill>
                  <a:srgbClr val="374151"/>
                </a:solidFill>
                <a:effectLst/>
              </a:rPr>
              <a:t>--List all possible combinations of truth values (T or F) for logical expressions. </a:t>
            </a:r>
          </a:p>
          <a:p>
            <a:pPr marL="0" indent="0">
              <a:buNone/>
              <a:defRPr/>
            </a:pPr>
            <a:r>
              <a:rPr lang="en-US" sz="1400" b="0" i="0" dirty="0">
                <a:solidFill>
                  <a:srgbClr val="374151"/>
                </a:solidFill>
                <a:effectLst/>
              </a:rPr>
              <a:t>--Determine the resulting truth values (T or F) for each combination of inputs</a:t>
            </a:r>
            <a:r>
              <a:rPr lang="en-US" sz="1400" b="0" i="0" dirty="0">
                <a:solidFill>
                  <a:srgbClr val="374151"/>
                </a:solidFill>
                <a:effectLst/>
                <a:latin typeface="Söhne"/>
              </a:rPr>
              <a:t>.</a:t>
            </a:r>
          </a:p>
          <a:p>
            <a:pPr marL="0" indent="0">
              <a:buNone/>
              <a:defRPr/>
            </a:pPr>
            <a:r>
              <a:rPr lang="en-US" sz="1050" b="0" i="0" dirty="0">
                <a:solidFill>
                  <a:srgbClr val="374151"/>
                </a:solidFill>
                <a:effectLst/>
                <a:latin typeface="Söhne"/>
              </a:rPr>
              <a:t> </a:t>
            </a:r>
          </a:p>
          <a:p>
            <a:pPr marL="0" indent="0">
              <a:buNone/>
              <a:defRPr/>
            </a:pPr>
            <a:r>
              <a:rPr lang="en-US" sz="1400" b="1" dirty="0">
                <a:solidFill>
                  <a:schemeClr val="bg2">
                    <a:lumMod val="25000"/>
                  </a:schemeClr>
                </a:solidFill>
              </a:rPr>
              <a:t>p</a:t>
            </a:r>
            <a:r>
              <a:rPr lang="en-US" sz="1400" dirty="0">
                <a:solidFill>
                  <a:schemeClr val="bg2">
                    <a:lumMod val="25000"/>
                  </a:schemeClr>
                </a:solidFill>
              </a:rPr>
              <a:t>, </a:t>
            </a:r>
            <a:r>
              <a:rPr lang="en-US" sz="1400" b="1" dirty="0">
                <a:solidFill>
                  <a:schemeClr val="bg2">
                    <a:lumMod val="25000"/>
                  </a:schemeClr>
                </a:solidFill>
              </a:rPr>
              <a:t>q</a:t>
            </a:r>
            <a:r>
              <a:rPr lang="en-US" sz="1400" dirty="0">
                <a:solidFill>
                  <a:schemeClr val="bg2">
                    <a:lumMod val="25000"/>
                  </a:schemeClr>
                </a:solidFill>
              </a:rPr>
              <a:t>, and </a:t>
            </a:r>
            <a:r>
              <a:rPr lang="en-US" sz="1400" b="1" dirty="0">
                <a:solidFill>
                  <a:schemeClr val="bg2">
                    <a:lumMod val="25000"/>
                  </a:schemeClr>
                </a:solidFill>
              </a:rPr>
              <a:t>r</a:t>
            </a:r>
            <a:r>
              <a:rPr lang="en-US" sz="1400" dirty="0">
                <a:solidFill>
                  <a:schemeClr val="bg2">
                    <a:lumMod val="25000"/>
                  </a:schemeClr>
                </a:solidFill>
              </a:rPr>
              <a:t> represent Boolean expressions. </a:t>
            </a:r>
            <a:br>
              <a:rPr lang="en-US" sz="1400" dirty="0">
                <a:solidFill>
                  <a:schemeClr val="bg2">
                    <a:lumMod val="25000"/>
                  </a:schemeClr>
                </a:solidFill>
              </a:rPr>
            </a:br>
            <a:br>
              <a:rPr lang="en-US" sz="1400" dirty="0">
                <a:solidFill>
                  <a:schemeClr val="bg2">
                    <a:lumMod val="25000"/>
                  </a:schemeClr>
                </a:solidFill>
              </a:rPr>
            </a:br>
            <a:r>
              <a:rPr lang="en-US" sz="1200" dirty="0">
                <a:solidFill>
                  <a:schemeClr val="bg2">
                    <a:lumMod val="25000"/>
                  </a:schemeClr>
                </a:solidFill>
              </a:rPr>
              <a:t>  slope &gt; 15  </a:t>
            </a:r>
          </a:p>
          <a:p>
            <a:pPr marL="0" indent="0">
              <a:buNone/>
              <a:defRPr/>
            </a:pPr>
            <a:r>
              <a:rPr lang="en-US" sz="1200" dirty="0">
                <a:solidFill>
                  <a:schemeClr val="bg2">
                    <a:lumMod val="25000"/>
                  </a:schemeClr>
                </a:solidFill>
              </a:rPr>
              <a:t>  It's raining</a:t>
            </a:r>
          </a:p>
          <a:p>
            <a:pPr marL="0" indent="0">
              <a:buNone/>
              <a:defRPr/>
            </a:pPr>
            <a:r>
              <a:rPr lang="en-US" sz="1200" dirty="0">
                <a:solidFill>
                  <a:schemeClr val="bg2">
                    <a:lumMod val="25000"/>
                  </a:schemeClr>
                </a:solidFill>
              </a:rPr>
              <a:t>  Today is Friday</a:t>
            </a:r>
            <a:br>
              <a:rPr lang="en-US" sz="1200" dirty="0">
                <a:solidFill>
                  <a:schemeClr val="bg2">
                    <a:lumMod val="25000"/>
                  </a:schemeClr>
                </a:solidFill>
              </a:rPr>
            </a:br>
            <a:br>
              <a:rPr lang="en-US" sz="1400" dirty="0">
                <a:solidFill>
                  <a:schemeClr val="bg2">
                    <a:lumMod val="25000"/>
                  </a:schemeClr>
                </a:solidFill>
              </a:rPr>
            </a:br>
            <a:r>
              <a:rPr lang="en-US" sz="1400" dirty="0">
                <a:solidFill>
                  <a:schemeClr val="bg2">
                    <a:lumMod val="25000"/>
                  </a:schemeClr>
                </a:solidFill>
              </a:rPr>
              <a:t>Combining statements with logical operators</a:t>
            </a:r>
          </a:p>
          <a:p>
            <a:pPr marL="0" indent="0">
              <a:buNone/>
              <a:defRPr/>
            </a:pPr>
            <a:r>
              <a:rPr lang="en-US" sz="1400" b="1" dirty="0">
                <a:solidFill>
                  <a:schemeClr val="bg2">
                    <a:lumMod val="25000"/>
                  </a:schemeClr>
                </a:solidFill>
              </a:rPr>
              <a:t>p</a:t>
            </a:r>
            <a:r>
              <a:rPr lang="en-US" sz="1400" dirty="0">
                <a:solidFill>
                  <a:schemeClr val="bg2">
                    <a:lumMod val="25000"/>
                  </a:schemeClr>
                </a:solidFill>
              </a:rPr>
              <a:t>: It's raining</a:t>
            </a:r>
          </a:p>
          <a:p>
            <a:pPr marL="0" indent="0">
              <a:buNone/>
              <a:defRPr/>
            </a:pPr>
            <a:r>
              <a:rPr lang="en-US" sz="1400" b="1" dirty="0">
                <a:solidFill>
                  <a:schemeClr val="bg2">
                    <a:lumMod val="25000"/>
                  </a:schemeClr>
                </a:solidFill>
              </a:rPr>
              <a:t>q</a:t>
            </a:r>
            <a:r>
              <a:rPr lang="en-US" sz="1400" dirty="0">
                <a:solidFill>
                  <a:schemeClr val="bg2">
                    <a:lumMod val="25000"/>
                  </a:schemeClr>
                </a:solidFill>
              </a:rPr>
              <a:t>: Today is Friday</a:t>
            </a:r>
          </a:p>
          <a:p>
            <a:pPr marL="0" indent="0">
              <a:buNone/>
              <a:defRPr/>
            </a:pPr>
            <a:endParaRPr lang="en-US" sz="1400" b="1" dirty="0">
              <a:solidFill>
                <a:schemeClr val="bg2">
                  <a:lumMod val="25000"/>
                </a:schemeClr>
              </a:solidFill>
            </a:endParaRPr>
          </a:p>
          <a:p>
            <a:pPr marL="0" indent="0">
              <a:buNone/>
              <a:defRPr/>
            </a:pPr>
            <a:r>
              <a:rPr lang="en-US" sz="1400" b="1" dirty="0">
                <a:solidFill>
                  <a:schemeClr val="bg2">
                    <a:lumMod val="25000"/>
                  </a:schemeClr>
                </a:solidFill>
              </a:rPr>
              <a:t>p and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and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p or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or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nor p</a:t>
            </a:r>
          </a:p>
          <a:p>
            <a:pPr marL="0" indent="0">
              <a:buNone/>
              <a:defRPr/>
            </a:pPr>
            <a:r>
              <a:rPr lang="en-US" sz="1400" dirty="0">
                <a:solidFill>
                  <a:schemeClr val="bg2">
                    <a:lumMod val="25000"/>
                  </a:schemeClr>
                </a:solidFill>
              </a:rPr>
              <a:t>It's not raining.</a:t>
            </a:r>
          </a:p>
          <a:p>
            <a:pPr marL="0" indent="0">
              <a:buNone/>
              <a:defRPr/>
            </a:pPr>
            <a:endParaRPr lang="en-US" sz="1400" b="1" dirty="0">
              <a:solidFill>
                <a:schemeClr val="bg2">
                  <a:lumMod val="25000"/>
                </a:schemeClr>
              </a:solidFill>
            </a:endParaRPr>
          </a:p>
          <a:p>
            <a:pPr marL="0" indent="0">
              <a:buNone/>
              <a:defRPr/>
            </a:pPr>
            <a:endParaRPr lang="en-US" sz="1800" dirty="0"/>
          </a:p>
          <a:p>
            <a:pPr>
              <a:defRPr/>
            </a:pPr>
            <a:endParaRPr lang="en-US" sz="1800" dirty="0"/>
          </a:p>
          <a:p>
            <a:pPr marL="0" indent="0">
              <a:buFontTx/>
              <a:buNone/>
              <a:defRPr/>
            </a:pPr>
            <a:endParaRPr lang="en-US" sz="1800" dirty="0"/>
          </a:p>
        </p:txBody>
      </p:sp>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aphicFrame>
        <p:nvGraphicFramePr>
          <p:cNvPr id="4" name="Table 4">
            <a:extLst>
              <a:ext uri="{FF2B5EF4-FFF2-40B4-BE49-F238E27FC236}">
                <a16:creationId xmlns:a16="http://schemas.microsoft.com/office/drawing/2014/main" id="{07A4D8FB-CF39-1F8D-F0E1-DA32E45F7801}"/>
              </a:ext>
            </a:extLst>
          </p:cNvPr>
          <p:cNvGraphicFramePr>
            <a:graphicFrameLocks noGrp="1"/>
          </p:cNvGraphicFramePr>
          <p:nvPr>
            <p:extLst>
              <p:ext uri="{D42A27DB-BD31-4B8C-83A1-F6EECF244321}">
                <p14:modId xmlns:p14="http://schemas.microsoft.com/office/powerpoint/2010/main" val="2191322029"/>
              </p:ext>
            </p:extLst>
          </p:nvPr>
        </p:nvGraphicFramePr>
        <p:xfrm>
          <a:off x="5989722" y="776370"/>
          <a:ext cx="1875970"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1193800">
                  <a:extLst>
                    <a:ext uri="{9D8B030D-6E8A-4147-A177-3AD203B41FA5}">
                      <a16:colId xmlns:a16="http://schemas.microsoft.com/office/drawing/2014/main" val="2808095810"/>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and q</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5" name="Table 4">
            <a:extLst>
              <a:ext uri="{FF2B5EF4-FFF2-40B4-BE49-F238E27FC236}">
                <a16:creationId xmlns:a16="http://schemas.microsoft.com/office/drawing/2014/main" id="{855A7FFC-B2F7-7BA5-51FB-7A4D0E41D477}"/>
              </a:ext>
            </a:extLst>
          </p:cNvPr>
          <p:cNvGraphicFramePr>
            <a:graphicFrameLocks noGrp="1"/>
          </p:cNvGraphicFramePr>
          <p:nvPr>
            <p:extLst>
              <p:ext uri="{D42A27DB-BD31-4B8C-83A1-F6EECF244321}">
                <p14:modId xmlns:p14="http://schemas.microsoft.com/office/powerpoint/2010/main" val="1498947971"/>
              </p:ext>
            </p:extLst>
          </p:nvPr>
        </p:nvGraphicFramePr>
        <p:xfrm>
          <a:off x="5969746" y="4957309"/>
          <a:ext cx="3058886" cy="1854200"/>
        </p:xfrm>
        <a:graphic>
          <a:graphicData uri="http://schemas.openxmlformats.org/drawingml/2006/table">
            <a:tbl>
              <a:tblPr firstRow="1" bandRow="1">
                <a:tableStyleId>{5C22544A-7EE6-4342-B048-85BDC9FD1C3A}</a:tableStyleId>
              </a:tblPr>
              <a:tblGrid>
                <a:gridCol w="320781">
                  <a:extLst>
                    <a:ext uri="{9D8B030D-6E8A-4147-A177-3AD203B41FA5}">
                      <a16:colId xmlns:a16="http://schemas.microsoft.com/office/drawing/2014/main" val="3092641779"/>
                    </a:ext>
                  </a:extLst>
                </a:gridCol>
                <a:gridCol w="320782">
                  <a:extLst>
                    <a:ext uri="{9D8B030D-6E8A-4147-A177-3AD203B41FA5}">
                      <a16:colId xmlns:a16="http://schemas.microsoft.com/office/drawing/2014/main" val="3160492488"/>
                    </a:ext>
                  </a:extLst>
                </a:gridCol>
                <a:gridCol w="801956">
                  <a:extLst>
                    <a:ext uri="{9D8B030D-6E8A-4147-A177-3AD203B41FA5}">
                      <a16:colId xmlns:a16="http://schemas.microsoft.com/office/drawing/2014/main" val="2808095810"/>
                    </a:ext>
                  </a:extLst>
                </a:gridCol>
                <a:gridCol w="1615367">
                  <a:extLst>
                    <a:ext uri="{9D8B030D-6E8A-4147-A177-3AD203B41FA5}">
                      <a16:colId xmlns:a16="http://schemas.microsoft.com/office/drawing/2014/main" val="2350791385"/>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not p</a:t>
                      </a:r>
                    </a:p>
                  </a:txBody>
                  <a:tcPr/>
                </a:tc>
                <a:tc>
                  <a:txBody>
                    <a:bodyPr/>
                    <a:lstStyle/>
                    <a:p>
                      <a:pPr algn="ctr"/>
                      <a:r>
                        <a:rPr lang="en-US" dirty="0"/>
                        <a:t>(not p) and q </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6" name="Table 4">
            <a:extLst>
              <a:ext uri="{FF2B5EF4-FFF2-40B4-BE49-F238E27FC236}">
                <a16:creationId xmlns:a16="http://schemas.microsoft.com/office/drawing/2014/main" id="{4F6BCBD8-97A0-F113-FAA6-C44068A77B78}"/>
              </a:ext>
            </a:extLst>
          </p:cNvPr>
          <p:cNvGraphicFramePr>
            <a:graphicFrameLocks noGrp="1"/>
          </p:cNvGraphicFramePr>
          <p:nvPr>
            <p:extLst>
              <p:ext uri="{D42A27DB-BD31-4B8C-83A1-F6EECF244321}">
                <p14:modId xmlns:p14="http://schemas.microsoft.com/office/powerpoint/2010/main" val="537902497"/>
              </p:ext>
            </p:extLst>
          </p:nvPr>
        </p:nvGraphicFramePr>
        <p:xfrm>
          <a:off x="5994400" y="2857403"/>
          <a:ext cx="2387600"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852715">
                  <a:extLst>
                    <a:ext uri="{9D8B030D-6E8A-4147-A177-3AD203B41FA5}">
                      <a16:colId xmlns:a16="http://schemas.microsoft.com/office/drawing/2014/main" val="2849884202"/>
                    </a:ext>
                  </a:extLst>
                </a:gridCol>
                <a:gridCol w="852715">
                  <a:extLst>
                    <a:ext uri="{9D8B030D-6E8A-4147-A177-3AD203B41FA5}">
                      <a16:colId xmlns:a16="http://schemas.microsoft.com/office/drawing/2014/main" val="2350791385"/>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or q</a:t>
                      </a:r>
                    </a:p>
                  </a:txBody>
                  <a:tcPr/>
                </a:tc>
                <a:tc>
                  <a:txBody>
                    <a:bodyPr/>
                    <a:lstStyle/>
                    <a:p>
                      <a:pPr algn="ctr"/>
                      <a:r>
                        <a:rPr lang="en-US" dirty="0"/>
                        <a:t>not p</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2161370441"/>
                  </a:ext>
                </a:extLst>
              </a:tr>
            </a:tbl>
          </a:graphicData>
        </a:graphic>
      </p:graphicFrame>
      <p:graphicFrame>
        <p:nvGraphicFramePr>
          <p:cNvPr id="7" name="Table 4">
            <a:extLst>
              <a:ext uri="{FF2B5EF4-FFF2-40B4-BE49-F238E27FC236}">
                <a16:creationId xmlns:a16="http://schemas.microsoft.com/office/drawing/2014/main" id="{9C9D0BEB-7BAC-F55F-ECD7-8CC3DD942300}"/>
              </a:ext>
            </a:extLst>
          </p:cNvPr>
          <p:cNvGraphicFramePr>
            <a:graphicFrameLocks noGrp="1"/>
          </p:cNvGraphicFramePr>
          <p:nvPr>
            <p:extLst>
              <p:ext uri="{D42A27DB-BD31-4B8C-83A1-F6EECF244321}">
                <p14:modId xmlns:p14="http://schemas.microsoft.com/office/powerpoint/2010/main" val="3703493861"/>
              </p:ext>
            </p:extLst>
          </p:nvPr>
        </p:nvGraphicFramePr>
        <p:xfrm>
          <a:off x="4127500" y="2246244"/>
          <a:ext cx="1193800" cy="111252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852715">
                  <a:extLst>
                    <a:ext uri="{9D8B030D-6E8A-4147-A177-3AD203B41FA5}">
                      <a16:colId xmlns:a16="http://schemas.microsoft.com/office/drawing/2014/main" val="2350791385"/>
                    </a:ext>
                  </a:extLst>
                </a:gridCol>
              </a:tblGrid>
              <a:tr h="370840">
                <a:tc>
                  <a:txBody>
                    <a:bodyPr/>
                    <a:lstStyle/>
                    <a:p>
                      <a:pPr algn="ctr"/>
                      <a:r>
                        <a:rPr lang="en-US" dirty="0"/>
                        <a:t>p</a:t>
                      </a:r>
                    </a:p>
                  </a:txBody>
                  <a:tcPr/>
                </a:tc>
                <a:tc>
                  <a:txBody>
                    <a:bodyPr/>
                    <a:lstStyle/>
                    <a:p>
                      <a:pPr algn="ctr"/>
                      <a:r>
                        <a:rPr lang="en-US" dirty="0"/>
                        <a:t>not p</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1721626075"/>
                  </a:ext>
                </a:extLst>
              </a:tr>
            </a:tbl>
          </a:graphicData>
        </a:graphic>
      </p:graphicFrame>
    </p:spTree>
    <p:extLst>
      <p:ext uri="{BB962C8B-B14F-4D97-AF65-F5344CB8AC3E}">
        <p14:creationId xmlns:p14="http://schemas.microsoft.com/office/powerpoint/2010/main" val="6285872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p:txBody>
          <a:bodyPr/>
          <a:lstStyle/>
          <a:p>
            <a:pPr>
              <a:defRPr/>
            </a:pPr>
            <a:r>
              <a:rPr lang="en-US" dirty="0"/>
              <a:t>Truth tables</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p:txBody>
          <a:bodyPr/>
          <a:lstStyle/>
          <a:p>
            <a:pPr marL="0" indent="0">
              <a:buNone/>
              <a:defRPr/>
            </a:pPr>
            <a:r>
              <a:rPr lang="en-US" sz="1800" b="1" dirty="0">
                <a:solidFill>
                  <a:schemeClr val="bg2">
                    <a:lumMod val="25000"/>
                  </a:schemeClr>
                </a:solidFill>
              </a:rPr>
              <a:t>p</a:t>
            </a:r>
            <a:r>
              <a:rPr lang="en-US" sz="1800" dirty="0">
                <a:solidFill>
                  <a:schemeClr val="bg2">
                    <a:lumMod val="25000"/>
                  </a:schemeClr>
                </a:solidFill>
              </a:rPr>
              <a:t>: It's raining</a:t>
            </a:r>
          </a:p>
          <a:p>
            <a:pPr marL="0" indent="0">
              <a:buNone/>
              <a:defRPr/>
            </a:pPr>
            <a:r>
              <a:rPr lang="en-US" sz="1800" b="1" dirty="0">
                <a:solidFill>
                  <a:schemeClr val="bg2">
                    <a:lumMod val="25000"/>
                  </a:schemeClr>
                </a:solidFill>
              </a:rPr>
              <a:t>q</a:t>
            </a:r>
            <a:r>
              <a:rPr lang="en-US" sz="1800" dirty="0">
                <a:solidFill>
                  <a:schemeClr val="bg2">
                    <a:lumMod val="25000"/>
                  </a:schemeClr>
                </a:solidFill>
              </a:rPr>
              <a:t>: Today is Friday</a:t>
            </a:r>
          </a:p>
          <a:p>
            <a:pPr marL="0" indent="0">
              <a:buNone/>
              <a:defRPr/>
            </a:pPr>
            <a:r>
              <a:rPr lang="en-US" sz="1800" b="1" dirty="0">
                <a:solidFill>
                  <a:schemeClr val="bg2">
                    <a:lumMod val="25000"/>
                  </a:schemeClr>
                </a:solidFill>
              </a:rPr>
              <a:t>r</a:t>
            </a:r>
            <a:r>
              <a:rPr lang="en-US" sz="1800" dirty="0">
                <a:solidFill>
                  <a:schemeClr val="bg2">
                    <a:lumMod val="25000"/>
                  </a:schemeClr>
                </a:solidFill>
              </a:rPr>
              <a:t>: Traffic is heavy</a:t>
            </a:r>
          </a:p>
          <a:p>
            <a:pPr marL="0" indent="0">
              <a:buNone/>
              <a:defRPr/>
            </a:pPr>
            <a:endParaRPr lang="en-US" sz="1800" b="1" dirty="0">
              <a:solidFill>
                <a:schemeClr val="bg2">
                  <a:lumMod val="25000"/>
                </a:schemeClr>
              </a:solidFill>
            </a:endParaRPr>
          </a:p>
          <a:p>
            <a:pPr marL="0" indent="0">
              <a:buNone/>
              <a:defRPr/>
            </a:pPr>
            <a:r>
              <a:rPr lang="en-US" sz="1800" b="1" dirty="0">
                <a:solidFill>
                  <a:schemeClr val="bg2">
                    <a:lumMod val="25000"/>
                  </a:schemeClr>
                </a:solidFill>
              </a:rPr>
              <a:t>(p or q) and r</a:t>
            </a:r>
          </a:p>
          <a:p>
            <a:pPr marL="0" indent="0">
              <a:buNone/>
              <a:defRPr/>
            </a:pPr>
            <a:r>
              <a:rPr lang="en-US" sz="1800" dirty="0">
                <a:solidFill>
                  <a:schemeClr val="bg2">
                    <a:lumMod val="25000"/>
                  </a:schemeClr>
                </a:solidFill>
              </a:rPr>
              <a:t>It's raining or today is Friday, and traffic is heavy.</a:t>
            </a:r>
          </a:p>
          <a:p>
            <a:pPr marL="0" indent="0">
              <a:buNone/>
              <a:defRPr/>
            </a:pPr>
            <a:endParaRPr lang="en-US" sz="1800" dirty="0"/>
          </a:p>
          <a:p>
            <a:pPr>
              <a:defRPr/>
            </a:pPr>
            <a:endParaRPr lang="en-US" sz="1800" dirty="0"/>
          </a:p>
          <a:p>
            <a:pPr marL="0" indent="0">
              <a:buFontTx/>
              <a:buNone/>
              <a:defRPr/>
            </a:pPr>
            <a:endParaRPr lang="en-US" sz="1800" dirty="0"/>
          </a:p>
        </p:txBody>
      </p:sp>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aphicFrame>
        <p:nvGraphicFramePr>
          <p:cNvPr id="4" name="Table 4">
            <a:extLst>
              <a:ext uri="{FF2B5EF4-FFF2-40B4-BE49-F238E27FC236}">
                <a16:creationId xmlns:a16="http://schemas.microsoft.com/office/drawing/2014/main" id="{07A4D8FB-CF39-1F8D-F0E1-DA32E45F7801}"/>
              </a:ext>
            </a:extLst>
          </p:cNvPr>
          <p:cNvGraphicFramePr>
            <a:graphicFrameLocks noGrp="1"/>
          </p:cNvGraphicFramePr>
          <p:nvPr/>
        </p:nvGraphicFramePr>
        <p:xfrm>
          <a:off x="304800" y="3291840"/>
          <a:ext cx="3657600" cy="333756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3092641779"/>
                    </a:ext>
                  </a:extLst>
                </a:gridCol>
                <a:gridCol w="381000">
                  <a:extLst>
                    <a:ext uri="{9D8B030D-6E8A-4147-A177-3AD203B41FA5}">
                      <a16:colId xmlns:a16="http://schemas.microsoft.com/office/drawing/2014/main" val="3160492488"/>
                    </a:ext>
                  </a:extLst>
                </a:gridCol>
                <a:gridCol w="381000">
                  <a:extLst>
                    <a:ext uri="{9D8B030D-6E8A-4147-A177-3AD203B41FA5}">
                      <a16:colId xmlns:a16="http://schemas.microsoft.com/office/drawing/2014/main" val="2808095810"/>
                    </a:ext>
                  </a:extLst>
                </a:gridCol>
                <a:gridCol w="838200">
                  <a:extLst>
                    <a:ext uri="{9D8B030D-6E8A-4147-A177-3AD203B41FA5}">
                      <a16:colId xmlns:a16="http://schemas.microsoft.com/office/drawing/2014/main" val="2350791385"/>
                    </a:ext>
                  </a:extLst>
                </a:gridCol>
                <a:gridCol w="1676400">
                  <a:extLst>
                    <a:ext uri="{9D8B030D-6E8A-4147-A177-3AD203B41FA5}">
                      <a16:colId xmlns:a16="http://schemas.microsoft.com/office/drawing/2014/main" val="2194534947"/>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r</a:t>
                      </a:r>
                    </a:p>
                  </a:txBody>
                  <a:tcPr/>
                </a:tc>
                <a:tc>
                  <a:txBody>
                    <a:bodyPr/>
                    <a:lstStyle/>
                    <a:p>
                      <a:pPr algn="ctr"/>
                      <a:r>
                        <a:rPr lang="en-US" dirty="0"/>
                        <a:t>p or q</a:t>
                      </a:r>
                    </a:p>
                  </a:txBody>
                  <a:tcPr/>
                </a:tc>
                <a:tc>
                  <a:txBody>
                    <a:bodyPr/>
                    <a:lstStyle/>
                    <a:p>
                      <a:pPr algn="ctr"/>
                      <a:r>
                        <a:rPr lang="en-US" dirty="0"/>
                        <a:t>(p or q) and r</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26808596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383623479"/>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413138293"/>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622336279"/>
                  </a:ext>
                </a:extLst>
              </a:tr>
            </a:tbl>
          </a:graphicData>
        </a:graphic>
      </p:graphicFrame>
    </p:spTree>
    <p:extLst>
      <p:ext uri="{BB962C8B-B14F-4D97-AF65-F5344CB8AC3E}">
        <p14:creationId xmlns:p14="http://schemas.microsoft.com/office/powerpoint/2010/main" val="44574145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4">
            <a:extLst>
              <a:ext uri="{FF2B5EF4-FFF2-40B4-BE49-F238E27FC236}">
                <a16:creationId xmlns:a16="http://schemas.microsoft.com/office/drawing/2014/main" id="{609EE78C-3A08-DD5C-2456-CA8A04D74D86}"/>
              </a:ext>
            </a:extLst>
          </p:cNvPr>
          <p:cNvSpPr>
            <a:spLocks noGrp="1" noChangeArrowheads="1"/>
          </p:cNvSpPr>
          <p:nvPr>
            <p:ph type="title"/>
          </p:nvPr>
        </p:nvSpPr>
        <p:spPr/>
        <p:txBody>
          <a:bodyPr/>
          <a:lstStyle/>
          <a:p>
            <a:pPr eaLnBrk="1" hangingPunct="1">
              <a:defRPr/>
            </a:pPr>
            <a:r>
              <a:rPr lang="en-US" dirty="0">
                <a:ea typeface="ＭＳ Ｐゴシック" pitchFamily="34" charset="-128"/>
              </a:rPr>
              <a:t>Branching workflow example</a:t>
            </a:r>
          </a:p>
        </p:txBody>
      </p:sp>
      <p:sp>
        <p:nvSpPr>
          <p:cNvPr id="258050" name="Rectangle 2">
            <a:extLst>
              <a:ext uri="{FF2B5EF4-FFF2-40B4-BE49-F238E27FC236}">
                <a16:creationId xmlns:a16="http://schemas.microsoft.com/office/drawing/2014/main" id="{49D3C230-A829-8B30-8EB5-213D723B5660}"/>
              </a:ext>
            </a:extLst>
          </p:cNvPr>
          <p:cNvSpPr>
            <a:spLocks noGrp="1" noChangeArrowheads="1"/>
          </p:cNvSpPr>
          <p:nvPr>
            <p:ph idx="1"/>
          </p:nvPr>
        </p:nvSpPr>
        <p:spPr>
          <a:xfrm>
            <a:off x="152400" y="838200"/>
            <a:ext cx="8686800" cy="5410200"/>
          </a:xfrm>
        </p:spPr>
        <p:txBody>
          <a:bodyPr/>
          <a:lstStyle/>
          <a:p>
            <a:pPr marL="0" indent="0" eaLnBrk="1" hangingPunct="1">
              <a:buNone/>
              <a:defRPr/>
            </a:pPr>
            <a:r>
              <a:rPr lang="en-US" sz="1600" dirty="0">
                <a:solidFill>
                  <a:schemeClr val="bg2">
                    <a:lumMod val="25000"/>
                  </a:schemeClr>
                </a:solidFill>
                <a:ea typeface="ＭＳ Ｐゴシック" pitchFamily="34" charset="-128"/>
              </a:rPr>
              <a:t>You're building a geospatial analysis tool, and users can input various types of geospatial datasets (e.g., shapefiles, </a:t>
            </a:r>
            <a:r>
              <a:rPr lang="en-US" sz="1600" dirty="0" err="1">
                <a:solidFill>
                  <a:schemeClr val="bg2">
                    <a:lumMod val="25000"/>
                  </a:schemeClr>
                </a:solidFill>
                <a:ea typeface="ＭＳ Ｐゴシック" pitchFamily="34" charset="-128"/>
              </a:rPr>
              <a:t>rasters</a:t>
            </a:r>
            <a:r>
              <a:rPr lang="en-US" sz="1600" dirty="0">
                <a:solidFill>
                  <a:schemeClr val="bg2">
                    <a:lumMod val="25000"/>
                  </a:schemeClr>
                </a:solidFill>
                <a:ea typeface="ＭＳ Ｐゴシック" pitchFamily="34" charset="-128"/>
              </a:rPr>
              <a:t>, feature classes). Depending on the data type, you might want to perform different types of analyses.</a:t>
            </a:r>
          </a:p>
          <a:p>
            <a:pPr eaLnBrk="1" hangingPunct="1">
              <a:buFontTx/>
              <a:buNone/>
              <a:defRPr/>
            </a:pPr>
            <a:r>
              <a:rPr lang="en-US" sz="2800"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r>
              <a:rPr lang="en-US" sz="2400" dirty="0">
                <a:ea typeface="ＭＳ Ｐゴシック" pitchFamily="34" charset="-128"/>
              </a:rPr>
              <a:t>	   </a:t>
            </a:r>
          </a:p>
          <a:p>
            <a:pPr eaLnBrk="1" hangingPunct="1">
              <a:buFontTx/>
              <a:buNone/>
              <a:defRPr/>
            </a:pPr>
            <a:endParaRPr lang="en-US" sz="2000" dirty="0">
              <a:ea typeface="ＭＳ Ｐゴシック" pitchFamily="34" charset="-128"/>
            </a:endParaRPr>
          </a:p>
          <a:p>
            <a:pPr eaLnBrk="1" hangingPunct="1">
              <a:buFontTx/>
              <a:buNone/>
              <a:defRPr/>
            </a:pPr>
            <a:endParaRPr lang="en-US" sz="2000" dirty="0">
              <a:ea typeface="ＭＳ Ｐゴシック" pitchFamily="34" charset="-128"/>
            </a:endParaRPr>
          </a:p>
          <a:p>
            <a:pPr eaLnBrk="1" hangingPunct="1">
              <a:buFontTx/>
              <a:buNone/>
              <a:defRPr/>
            </a:pPr>
            <a:r>
              <a:rPr lang="en-US" sz="2000" dirty="0">
                <a:ea typeface="ＭＳ Ｐゴシック" pitchFamily="34" charset="-128"/>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endParaRPr lang="en-US" altLang="ja-JP" sz="2000" dirty="0">
              <a:solidFill>
                <a:schemeClr val="bg2">
                  <a:lumMod val="25000"/>
                </a:schemeClr>
              </a:solidFill>
              <a:ea typeface="ＭＳ Ｐゴシック" pitchFamily="34" charset="-128"/>
            </a:endParaRPr>
          </a:p>
          <a:p>
            <a:pPr eaLnBrk="1" hangingPunct="1">
              <a:buFontTx/>
              <a:buNone/>
              <a:defRPr/>
            </a:pPr>
            <a:r>
              <a:rPr lang="en-US" sz="2400" dirty="0">
                <a:solidFill>
                  <a:srgbClr val="3333FF"/>
                </a:solidFill>
                <a:ea typeface="ＭＳ Ｐゴシック" pitchFamily="34" charset="-128"/>
              </a:rPr>
              <a:t>        </a:t>
            </a:r>
          </a:p>
          <a:p>
            <a:pPr eaLnBrk="1" hangingPunct="1">
              <a:buFontTx/>
              <a:buNone/>
              <a:defRPr/>
            </a:pPr>
            <a:endParaRPr lang="en-US" sz="2400" dirty="0">
              <a:solidFill>
                <a:srgbClr val="3333FF"/>
              </a:solidFill>
              <a:ea typeface="ＭＳ Ｐゴシック" pitchFamily="34" charset="-128"/>
            </a:endParaRPr>
          </a:p>
          <a:p>
            <a:pPr eaLnBrk="1" hangingPunct="1">
              <a:buFontTx/>
              <a:buNone/>
              <a:defRPr/>
            </a:pPr>
            <a:r>
              <a:rPr lang="en-US" sz="2000" kern="1200" dirty="0">
                <a:solidFill>
                  <a:srgbClr val="569CD6"/>
                </a:solidFill>
                <a:latin typeface="Consolas" panose="020B0609020204030204" pitchFamily="49" charset="0"/>
              </a:rPr>
              <a:t>       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and</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endParaRPr lang="en-US" sz="2000" dirty="0">
              <a:solidFill>
                <a:srgbClr val="3333FF"/>
              </a:solidFill>
              <a:ea typeface="ＭＳ Ｐゴシック" pitchFamily="34" charset="-128"/>
            </a:endParaRPr>
          </a:p>
          <a:p>
            <a:pPr eaLnBrk="1" hangingPunct="1">
              <a:buFontTx/>
              <a:buNone/>
              <a:defRPr/>
            </a:pPr>
            <a:r>
              <a:rPr lang="en-US" altLang="en-US" sz="2000" dirty="0">
                <a:solidFill>
                  <a:srgbClr val="3333FF"/>
                </a:solidFill>
                <a:ea typeface="ＭＳ Ｐゴシック" pitchFamily="34" charset="-128"/>
              </a:rPr>
              <a:t>                                                                 </a:t>
            </a:r>
            <a:r>
              <a:rPr lang="en-US" altLang="en-US" sz="1800" dirty="0" err="1">
                <a:solidFill>
                  <a:schemeClr val="bg2">
                    <a:lumMod val="50000"/>
                  </a:schemeClr>
                </a:solidFill>
              </a:rPr>
              <a:t>DeMorgan’s</a:t>
            </a:r>
            <a:r>
              <a:rPr lang="en-US" altLang="en-US" sz="1800" dirty="0">
                <a:solidFill>
                  <a:schemeClr val="bg2">
                    <a:lumMod val="50000"/>
                  </a:schemeClr>
                </a:solidFill>
              </a:rPr>
              <a:t> law: ~(p or q) </a:t>
            </a:r>
            <a:r>
              <a:rPr lang="en-US" altLang="en-US" sz="1800" dirty="0">
                <a:solidFill>
                  <a:schemeClr val="bg2">
                    <a:lumMod val="50000"/>
                  </a:schemeClr>
                </a:solidFill>
                <a:cs typeface="Arial" panose="020B0604020202020204" pitchFamily="34" charset="0"/>
              </a:rPr>
              <a:t>↔ ~p and ~q</a:t>
            </a:r>
          </a:p>
          <a:p>
            <a:pPr eaLnBrk="1" hangingPunct="1">
              <a:buFontTx/>
              <a:buNone/>
              <a:defRPr/>
            </a:pPr>
            <a:endParaRPr lang="en-US" sz="2400" dirty="0">
              <a:latin typeface="Comic Sans MS" pitchFamily="66" charset="0"/>
              <a:ea typeface="ＭＳ Ｐゴシック" pitchFamily="34" charset="-128"/>
            </a:endParaRPr>
          </a:p>
        </p:txBody>
      </p:sp>
      <p:sp>
        <p:nvSpPr>
          <p:cNvPr id="11268" name="Text Box 3">
            <a:extLst>
              <a:ext uri="{FF2B5EF4-FFF2-40B4-BE49-F238E27FC236}">
                <a16:creationId xmlns:a16="http://schemas.microsoft.com/office/drawing/2014/main" id="{7DACCB6C-0453-9E5F-C2A6-740C212CDC2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58054" name="Text Box 6">
            <a:extLst>
              <a:ext uri="{FF2B5EF4-FFF2-40B4-BE49-F238E27FC236}">
                <a16:creationId xmlns:a16="http://schemas.microsoft.com/office/drawing/2014/main" id="{3B1F6BAC-1713-80E5-CC21-462C244DF908}"/>
              </a:ext>
            </a:extLst>
          </p:cNvPr>
          <p:cNvSpPr txBox="1">
            <a:spLocks noChangeArrowheads="1"/>
          </p:cNvSpPr>
          <p:nvPr/>
        </p:nvSpPr>
        <p:spPr bwMode="auto">
          <a:xfrm>
            <a:off x="4098351" y="3231642"/>
            <a:ext cx="4713287" cy="584775"/>
          </a:xfrm>
          <a:prstGeom prst="rect">
            <a:avLst/>
          </a:prstGeom>
          <a:noFill/>
          <a:ln>
            <a:noFill/>
          </a:ln>
          <a:effec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dirty="0">
                <a:solidFill>
                  <a:srgbClr val="FF0066"/>
                </a:solidFill>
              </a:rPr>
              <a:t>True all the time.  If species is trout,... </a:t>
            </a:r>
          </a:p>
          <a:p>
            <a:pPr eaLnBrk="1" hangingPunct="1">
              <a:defRPr/>
            </a:pPr>
            <a:r>
              <a:rPr lang="en-US" sz="1600" dirty="0">
                <a:solidFill>
                  <a:srgbClr val="FF0066"/>
                </a:solidFill>
              </a:rPr>
              <a:t>the left side is False, but right side is True.</a:t>
            </a:r>
          </a:p>
        </p:txBody>
      </p:sp>
      <p:sp>
        <p:nvSpPr>
          <p:cNvPr id="11271" name="Text Box 7">
            <a:extLst>
              <a:ext uri="{FF2B5EF4-FFF2-40B4-BE49-F238E27FC236}">
                <a16:creationId xmlns:a16="http://schemas.microsoft.com/office/drawing/2014/main" id="{C2B32C92-5377-25B2-1967-E5A84DBDFCC0}"/>
              </a:ext>
            </a:extLst>
          </p:cNvPr>
          <p:cNvSpPr txBox="1">
            <a:spLocks noChangeArrowheads="1"/>
          </p:cNvSpPr>
          <p:nvPr/>
        </p:nvSpPr>
        <p:spPr bwMode="auto">
          <a:xfrm>
            <a:off x="657225" y="3883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sp>
        <p:nvSpPr>
          <p:cNvPr id="9" name="Text Box 7">
            <a:extLst>
              <a:ext uri="{FF2B5EF4-FFF2-40B4-BE49-F238E27FC236}">
                <a16:creationId xmlns:a16="http://schemas.microsoft.com/office/drawing/2014/main" id="{4D4584D9-666F-20C2-FC55-BCC02012ABAB}"/>
              </a:ext>
            </a:extLst>
          </p:cNvPr>
          <p:cNvSpPr txBox="1">
            <a:spLocks noChangeArrowheads="1"/>
          </p:cNvSpPr>
          <p:nvPr/>
        </p:nvSpPr>
        <p:spPr bwMode="auto">
          <a:xfrm>
            <a:off x="696913" y="2359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sp>
        <p:nvSpPr>
          <p:cNvPr id="10" name="Text Box 7">
            <a:extLst>
              <a:ext uri="{FF2B5EF4-FFF2-40B4-BE49-F238E27FC236}">
                <a16:creationId xmlns:a16="http://schemas.microsoft.com/office/drawing/2014/main" id="{330FB82B-6B10-5F4F-3466-065D73300ADE}"/>
              </a:ext>
            </a:extLst>
          </p:cNvPr>
          <p:cNvSpPr txBox="1">
            <a:spLocks noChangeArrowheads="1"/>
          </p:cNvSpPr>
          <p:nvPr/>
        </p:nvSpPr>
        <p:spPr bwMode="auto">
          <a:xfrm>
            <a:off x="696913" y="5407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pic>
        <p:nvPicPr>
          <p:cNvPr id="15370" name="Picture 10" descr="Image result for checkmark blue">
            <a:extLst>
              <a:ext uri="{FF2B5EF4-FFF2-40B4-BE49-F238E27FC236}">
                <a16:creationId xmlns:a16="http://schemas.microsoft.com/office/drawing/2014/main" id="{C333D491-1578-8DB4-D971-918FE1B19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
                    </a14:imgEffect>
                    <a14:imgEffect>
                      <a14:brightnessContrast bright="-16000" contrast="-62000"/>
                    </a14:imgEffect>
                  </a14:imgLayer>
                </a14:imgProps>
              </a:ext>
              <a:ext uri="{28A0092B-C50C-407E-A947-70E740481C1C}">
                <a14:useLocalDpi xmlns:a14="http://schemas.microsoft.com/office/drawing/2010/main" val="0"/>
              </a:ext>
            </a:extLst>
          </a:blip>
          <a:srcRect/>
          <a:stretch>
            <a:fillRect/>
          </a:stretch>
        </p:blipFill>
        <p:spPr bwMode="auto">
          <a:xfrm>
            <a:off x="7620000" y="4935735"/>
            <a:ext cx="942976"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D90B7881-38BD-5F1B-677D-A2A8E79B0969}"/>
              </a:ext>
            </a:extLst>
          </p:cNvPr>
          <p:cNvCxnSpPr>
            <a:cxnSpLocks/>
          </p:cNvCxnSpPr>
          <p:nvPr/>
        </p:nvCxnSpPr>
        <p:spPr bwMode="auto">
          <a:xfrm>
            <a:off x="4425849" y="3766596"/>
            <a:ext cx="0" cy="424404"/>
          </a:xfrm>
          <a:prstGeom prst="straightConnector1">
            <a:avLst/>
          </a:prstGeom>
          <a:ln w="28575">
            <a:solidFill>
              <a:srgbClr val="FF0066"/>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8" name="Lightning Bolt 7">
            <a:extLst>
              <a:ext uri="{FF2B5EF4-FFF2-40B4-BE49-F238E27FC236}">
                <a16:creationId xmlns:a16="http://schemas.microsoft.com/office/drawing/2014/main" id="{658EE597-82AD-D89A-6341-1117BF3BA3C3}"/>
              </a:ext>
            </a:extLst>
          </p:cNvPr>
          <p:cNvSpPr>
            <a:spLocks noChangeArrowheads="1"/>
          </p:cNvSpPr>
          <p:nvPr/>
        </p:nvSpPr>
        <p:spPr bwMode="auto">
          <a:xfrm>
            <a:off x="4876800" y="2224087"/>
            <a:ext cx="685800" cy="442913"/>
          </a:xfrm>
          <a:prstGeom prst="lightningBolt">
            <a:avLst/>
          </a:prstGeom>
          <a:solidFill>
            <a:srgbClr val="ED7D31">
              <a:alpha val="67843"/>
            </a:srgbClr>
          </a:solidFill>
          <a:ln>
            <a:noFill/>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dirty="0"/>
          </a:p>
        </p:txBody>
      </p:sp>
    </p:spTree>
    <p:extLst>
      <p:ext uri="{BB962C8B-B14F-4D97-AF65-F5344CB8AC3E}">
        <p14:creationId xmlns:p14="http://schemas.microsoft.com/office/powerpoint/2010/main" val="317485409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127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8050">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8050">
                                            <p:txEl>
                                              <p:pRg st="6" end="6"/>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25805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8050">
                                            <p:txEl>
                                              <p:pRg st="9" end="9"/>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58050">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8050">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5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4" grpId="0" autoUpdateAnimBg="0"/>
      <p:bldP spid="11271" grpId="0"/>
      <p:bldP spid="10" grpId="0"/>
      <p:bldP spid="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8EEB7-0D84-3648-4D3B-6F63ACE51AE2}"/>
              </a:ext>
            </a:extLst>
          </p:cNvPr>
          <p:cNvSpPr>
            <a:spLocks noGrp="1"/>
          </p:cNvSpPr>
          <p:nvPr>
            <p:ph type="title"/>
          </p:nvPr>
        </p:nvSpPr>
        <p:spPr/>
        <p:txBody>
          <a:bodyPr/>
          <a:lstStyle/>
          <a:p>
            <a:pPr>
              <a:defRPr/>
            </a:pPr>
            <a:r>
              <a:rPr lang="en-US">
                <a:ea typeface="ＭＳ Ｐゴシック" pitchFamily="34" charset="-128"/>
              </a:rPr>
              <a:t>Branching workflow example</a:t>
            </a:r>
          </a:p>
        </p:txBody>
      </p:sp>
      <p:sp>
        <p:nvSpPr>
          <p:cNvPr id="13314" name="Content Placeholder 2">
            <a:extLst>
              <a:ext uri="{FF2B5EF4-FFF2-40B4-BE49-F238E27FC236}">
                <a16:creationId xmlns:a16="http://schemas.microsoft.com/office/drawing/2014/main" id="{6D1E35D9-7BAF-0F7D-2D79-DE6C12F5763E}"/>
              </a:ext>
            </a:extLst>
          </p:cNvPr>
          <p:cNvSpPr>
            <a:spLocks noGrp="1"/>
          </p:cNvSpPr>
          <p:nvPr>
            <p:ph idx="1"/>
          </p:nvPr>
        </p:nvSpPr>
        <p:spPr/>
        <p:txBody>
          <a:bodyPr/>
          <a:lstStyle/>
          <a:p>
            <a:pPr>
              <a:defRPr/>
            </a:pPr>
            <a:r>
              <a:rPr lang="en-US" sz="1600" dirty="0" err="1">
                <a:ea typeface="ＭＳ Ｐゴシック" charset="0"/>
              </a:rPr>
              <a:t>kml</a:t>
            </a:r>
            <a:r>
              <a:rPr lang="en-US" sz="1600" dirty="0">
                <a:ea typeface="ＭＳ Ｐゴシック" charset="0"/>
              </a:rPr>
              <a:t> preparation tool.  Different for vector/raster/other datatypes. Different for points/lines/polygon.  Different for TIFs and other formats. </a:t>
            </a:r>
            <a:endParaRPr lang="en-US" sz="2400" dirty="0">
              <a:ea typeface="ＭＳ Ｐゴシック" charset="0"/>
            </a:endParaRPr>
          </a:p>
          <a:p>
            <a:pPr>
              <a:defRPr/>
            </a:pPr>
            <a:endParaRPr lang="en-US" dirty="0">
              <a:ea typeface="ＭＳ Ｐゴシック" charset="0"/>
            </a:endParaRPr>
          </a:p>
          <a:p>
            <a:pPr>
              <a:defRPr/>
            </a:pPr>
            <a:endParaRPr lang="en-US" dirty="0">
              <a:ea typeface="ＭＳ Ｐゴシック" charset="0"/>
            </a:endParaRPr>
          </a:p>
          <a:p>
            <a:pPr>
              <a:defRPr/>
            </a:pPr>
            <a:endParaRPr lang="en-US" dirty="0">
              <a:ea typeface="ＭＳ Ｐゴシック" charset="0"/>
            </a:endParaRPr>
          </a:p>
          <a:p>
            <a:pPr>
              <a:defRPr/>
            </a:pPr>
            <a:endParaRPr lang="en-US" dirty="0">
              <a:ea typeface="ＭＳ Ｐゴシック" charset="0"/>
            </a:endParaRPr>
          </a:p>
          <a:p>
            <a:pPr>
              <a:defRPr/>
            </a:pPr>
            <a:endParaRPr lang="en-US" dirty="0">
              <a:ea typeface="ＭＳ Ｐゴシック" charset="0"/>
            </a:endParaRPr>
          </a:p>
          <a:p>
            <a:pPr>
              <a:defRPr/>
            </a:pPr>
            <a:endParaRPr lang="en-US" dirty="0">
              <a:ea typeface="ＭＳ Ｐゴシック" charset="0"/>
            </a:endParaRPr>
          </a:p>
          <a:p>
            <a:pPr>
              <a:defRPr/>
            </a:pPr>
            <a:endParaRPr lang="en-US" dirty="0">
              <a:ea typeface="ＭＳ Ｐゴシック" charset="0"/>
            </a:endParaRPr>
          </a:p>
          <a:p>
            <a:pPr>
              <a:defRPr/>
            </a:pPr>
            <a:endParaRPr lang="en-US" dirty="0">
              <a:ea typeface="ＭＳ Ｐゴシック" charset="0"/>
            </a:endParaRPr>
          </a:p>
          <a:p>
            <a:pPr marL="0" indent="0">
              <a:buFontTx/>
              <a:buNone/>
              <a:defRPr/>
            </a:pPr>
            <a:r>
              <a:rPr lang="en-US" dirty="0">
                <a:solidFill>
                  <a:schemeClr val="accent2"/>
                </a:solidFill>
                <a:ea typeface="ＭＳ Ｐゴシック" charset="0"/>
              </a:rPr>
              <a:t>How can I determine what type of data I have?</a:t>
            </a:r>
          </a:p>
        </p:txBody>
      </p:sp>
      <p:sp>
        <p:nvSpPr>
          <p:cNvPr id="5" name="Rectangle 4">
            <a:extLst>
              <a:ext uri="{FF2B5EF4-FFF2-40B4-BE49-F238E27FC236}">
                <a16:creationId xmlns:a16="http://schemas.microsoft.com/office/drawing/2014/main" id="{2C52B62F-D9F2-869D-24F2-19D9D1A91E8E}"/>
              </a:ext>
            </a:extLst>
          </p:cNvPr>
          <p:cNvSpPr/>
          <p:nvPr/>
        </p:nvSpPr>
        <p:spPr bwMode="auto">
          <a:xfrm>
            <a:off x="685800" y="2513013"/>
            <a:ext cx="1752600" cy="381000"/>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feature class</a:t>
            </a:r>
          </a:p>
        </p:txBody>
      </p:sp>
      <p:sp>
        <p:nvSpPr>
          <p:cNvPr id="6" name="Rectangle 5">
            <a:extLst>
              <a:ext uri="{FF2B5EF4-FFF2-40B4-BE49-F238E27FC236}">
                <a16:creationId xmlns:a16="http://schemas.microsoft.com/office/drawing/2014/main" id="{49D37D57-F581-0CBE-4DBF-DCA63C464E19}"/>
              </a:ext>
            </a:extLst>
          </p:cNvPr>
          <p:cNvSpPr/>
          <p:nvPr/>
        </p:nvSpPr>
        <p:spPr bwMode="auto">
          <a:xfrm>
            <a:off x="4957763" y="2509838"/>
            <a:ext cx="1752600" cy="373062"/>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raster</a:t>
            </a:r>
          </a:p>
        </p:txBody>
      </p:sp>
      <p:sp>
        <p:nvSpPr>
          <p:cNvPr id="8" name="Rectangle 7">
            <a:extLst>
              <a:ext uri="{FF2B5EF4-FFF2-40B4-BE49-F238E27FC236}">
                <a16:creationId xmlns:a16="http://schemas.microsoft.com/office/drawing/2014/main" id="{8D5BA391-D281-ED08-C5C5-F905D2997D24}"/>
              </a:ext>
            </a:extLst>
          </p:cNvPr>
          <p:cNvSpPr/>
          <p:nvPr/>
        </p:nvSpPr>
        <p:spPr bwMode="auto">
          <a:xfrm>
            <a:off x="342900" y="4025900"/>
            <a:ext cx="876300" cy="382588"/>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point</a:t>
            </a:r>
          </a:p>
        </p:txBody>
      </p:sp>
      <p:sp>
        <p:nvSpPr>
          <p:cNvPr id="9" name="Rectangle 8">
            <a:extLst>
              <a:ext uri="{FF2B5EF4-FFF2-40B4-BE49-F238E27FC236}">
                <a16:creationId xmlns:a16="http://schemas.microsoft.com/office/drawing/2014/main" id="{369727AF-60FA-0F1D-803F-BFEF9D6DEB95}"/>
              </a:ext>
            </a:extLst>
          </p:cNvPr>
          <p:cNvSpPr/>
          <p:nvPr/>
        </p:nvSpPr>
        <p:spPr bwMode="auto">
          <a:xfrm>
            <a:off x="1371600" y="4027488"/>
            <a:ext cx="876300" cy="381000"/>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line</a:t>
            </a:r>
          </a:p>
        </p:txBody>
      </p:sp>
      <p:sp>
        <p:nvSpPr>
          <p:cNvPr id="10" name="Rectangle 9">
            <a:extLst>
              <a:ext uri="{FF2B5EF4-FFF2-40B4-BE49-F238E27FC236}">
                <a16:creationId xmlns:a16="http://schemas.microsoft.com/office/drawing/2014/main" id="{D4206A3E-4D68-29E4-9B4E-DECFA55DBB31}"/>
              </a:ext>
            </a:extLst>
          </p:cNvPr>
          <p:cNvSpPr/>
          <p:nvPr/>
        </p:nvSpPr>
        <p:spPr bwMode="auto">
          <a:xfrm>
            <a:off x="2438400" y="4027488"/>
            <a:ext cx="1066800" cy="381000"/>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polygon</a:t>
            </a:r>
          </a:p>
        </p:txBody>
      </p:sp>
      <p:sp>
        <p:nvSpPr>
          <p:cNvPr id="11" name="Rectangle 10">
            <a:extLst>
              <a:ext uri="{FF2B5EF4-FFF2-40B4-BE49-F238E27FC236}">
                <a16:creationId xmlns:a16="http://schemas.microsoft.com/office/drawing/2014/main" id="{2CC6A845-01D3-45A2-4E3E-C51EDD0FC84E}"/>
              </a:ext>
            </a:extLst>
          </p:cNvPr>
          <p:cNvSpPr/>
          <p:nvPr/>
        </p:nvSpPr>
        <p:spPr bwMode="auto">
          <a:xfrm>
            <a:off x="6602413" y="4092575"/>
            <a:ext cx="1246187" cy="314325"/>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other</a:t>
            </a:r>
          </a:p>
        </p:txBody>
      </p:sp>
      <p:sp>
        <p:nvSpPr>
          <p:cNvPr id="12" name="Rectangle 11">
            <a:extLst>
              <a:ext uri="{FF2B5EF4-FFF2-40B4-BE49-F238E27FC236}">
                <a16:creationId xmlns:a16="http://schemas.microsoft.com/office/drawing/2014/main" id="{E0F64C2E-F3C8-B42B-1C1D-3DE843D64D45}"/>
              </a:ext>
            </a:extLst>
          </p:cNvPr>
          <p:cNvSpPr/>
          <p:nvPr/>
        </p:nvSpPr>
        <p:spPr bwMode="auto">
          <a:xfrm>
            <a:off x="5002213" y="4092575"/>
            <a:ext cx="1246187" cy="314325"/>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TIF</a:t>
            </a:r>
          </a:p>
        </p:txBody>
      </p:sp>
      <p:sp>
        <p:nvSpPr>
          <p:cNvPr id="13" name="Rectangle 12">
            <a:extLst>
              <a:ext uri="{FF2B5EF4-FFF2-40B4-BE49-F238E27FC236}">
                <a16:creationId xmlns:a16="http://schemas.microsoft.com/office/drawing/2014/main" id="{AEEEB782-FA3F-5D1E-DC1F-25A314FCED13}"/>
              </a:ext>
            </a:extLst>
          </p:cNvPr>
          <p:cNvSpPr/>
          <p:nvPr/>
        </p:nvSpPr>
        <p:spPr bwMode="auto">
          <a:xfrm>
            <a:off x="3671888" y="4032250"/>
            <a:ext cx="876300" cy="376238"/>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other</a:t>
            </a:r>
          </a:p>
        </p:txBody>
      </p:sp>
      <p:sp>
        <p:nvSpPr>
          <p:cNvPr id="14" name="Rectangle 13">
            <a:extLst>
              <a:ext uri="{FF2B5EF4-FFF2-40B4-BE49-F238E27FC236}">
                <a16:creationId xmlns:a16="http://schemas.microsoft.com/office/drawing/2014/main" id="{29D1EBAE-C2B1-BAE7-7400-9AE45373DA81}"/>
              </a:ext>
            </a:extLst>
          </p:cNvPr>
          <p:cNvSpPr/>
          <p:nvPr/>
        </p:nvSpPr>
        <p:spPr bwMode="auto">
          <a:xfrm>
            <a:off x="1254125" y="3335338"/>
            <a:ext cx="1946275" cy="385762"/>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GET shape type</a:t>
            </a:r>
          </a:p>
        </p:txBody>
      </p:sp>
      <p:sp>
        <p:nvSpPr>
          <p:cNvPr id="15" name="Rectangle 14">
            <a:extLst>
              <a:ext uri="{FF2B5EF4-FFF2-40B4-BE49-F238E27FC236}">
                <a16:creationId xmlns:a16="http://schemas.microsoft.com/office/drawing/2014/main" id="{BFC1995E-0643-1EBD-BABD-6BDB0F7FBC0A}"/>
              </a:ext>
            </a:extLst>
          </p:cNvPr>
          <p:cNvSpPr/>
          <p:nvPr/>
        </p:nvSpPr>
        <p:spPr bwMode="auto">
          <a:xfrm>
            <a:off x="3810000" y="1587500"/>
            <a:ext cx="1752600" cy="457200"/>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GET data type</a:t>
            </a:r>
          </a:p>
        </p:txBody>
      </p:sp>
      <p:sp>
        <p:nvSpPr>
          <p:cNvPr id="18" name="Rectangle 17">
            <a:extLst>
              <a:ext uri="{FF2B5EF4-FFF2-40B4-BE49-F238E27FC236}">
                <a16:creationId xmlns:a16="http://schemas.microsoft.com/office/drawing/2014/main" id="{3B5327F2-094B-EC34-A65D-5EE0E9FFE5CE}"/>
              </a:ext>
            </a:extLst>
          </p:cNvPr>
          <p:cNvSpPr/>
          <p:nvPr/>
        </p:nvSpPr>
        <p:spPr bwMode="auto">
          <a:xfrm>
            <a:off x="4995863" y="3306763"/>
            <a:ext cx="1714500" cy="314325"/>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GET format</a:t>
            </a:r>
          </a:p>
        </p:txBody>
      </p:sp>
      <p:sp>
        <p:nvSpPr>
          <p:cNvPr id="20" name="Rectangle 19">
            <a:extLst>
              <a:ext uri="{FF2B5EF4-FFF2-40B4-BE49-F238E27FC236}">
                <a16:creationId xmlns:a16="http://schemas.microsoft.com/office/drawing/2014/main" id="{3702F247-C246-DEFF-5FBE-2D9747DFF768}"/>
              </a:ext>
            </a:extLst>
          </p:cNvPr>
          <p:cNvSpPr/>
          <p:nvPr/>
        </p:nvSpPr>
        <p:spPr bwMode="auto">
          <a:xfrm>
            <a:off x="7086600" y="2511425"/>
            <a:ext cx="1752600" cy="371475"/>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other</a:t>
            </a:r>
          </a:p>
        </p:txBody>
      </p:sp>
      <p:cxnSp>
        <p:nvCxnSpPr>
          <p:cNvPr id="13329" name="Straight Connector 21">
            <a:extLst>
              <a:ext uri="{FF2B5EF4-FFF2-40B4-BE49-F238E27FC236}">
                <a16:creationId xmlns:a16="http://schemas.microsoft.com/office/drawing/2014/main" id="{5ED19B26-B5B5-6DB5-0176-929B0041A807}"/>
              </a:ext>
            </a:extLst>
          </p:cNvPr>
          <p:cNvCxnSpPr>
            <a:cxnSpLocks noChangeShapeType="1"/>
          </p:cNvCxnSpPr>
          <p:nvPr/>
        </p:nvCxnSpPr>
        <p:spPr bwMode="auto">
          <a:xfrm flipH="1">
            <a:off x="2362200" y="2058988"/>
            <a:ext cx="1735138" cy="450850"/>
          </a:xfrm>
          <a:prstGeom prst="line">
            <a:avLst/>
          </a:prstGeom>
          <a:noFill/>
          <a:ln w="38100">
            <a:solidFill>
              <a:schemeClr val="tx1"/>
            </a:solidFill>
            <a:round/>
            <a:headEnd/>
            <a:tailEnd type="triangle" w="med" len="med"/>
          </a:ln>
          <a:effectLst/>
        </p:spPr>
      </p:cxnSp>
      <p:cxnSp>
        <p:nvCxnSpPr>
          <p:cNvPr id="13330" name="Straight Connector 22">
            <a:extLst>
              <a:ext uri="{FF2B5EF4-FFF2-40B4-BE49-F238E27FC236}">
                <a16:creationId xmlns:a16="http://schemas.microsoft.com/office/drawing/2014/main" id="{18645213-321F-4E4B-E05B-69559F589FBE}"/>
              </a:ext>
            </a:extLst>
          </p:cNvPr>
          <p:cNvCxnSpPr>
            <a:cxnSpLocks noChangeShapeType="1"/>
            <a:endCxn id="6" idx="0"/>
          </p:cNvCxnSpPr>
          <p:nvPr/>
        </p:nvCxnSpPr>
        <p:spPr bwMode="auto">
          <a:xfrm>
            <a:off x="4686300" y="2058988"/>
            <a:ext cx="1147763" cy="450850"/>
          </a:xfrm>
          <a:prstGeom prst="line">
            <a:avLst/>
          </a:prstGeom>
          <a:noFill/>
          <a:ln w="38100">
            <a:solidFill>
              <a:schemeClr val="tx1"/>
            </a:solidFill>
            <a:round/>
            <a:headEnd/>
            <a:tailEnd type="triangle" w="med" len="med"/>
          </a:ln>
          <a:effectLst/>
        </p:spPr>
      </p:cxnSp>
      <p:cxnSp>
        <p:nvCxnSpPr>
          <p:cNvPr id="13331" name="Straight Connector 26">
            <a:extLst>
              <a:ext uri="{FF2B5EF4-FFF2-40B4-BE49-F238E27FC236}">
                <a16:creationId xmlns:a16="http://schemas.microsoft.com/office/drawing/2014/main" id="{11F27FCA-1ECD-E1F5-93AF-F525E426144A}"/>
              </a:ext>
            </a:extLst>
          </p:cNvPr>
          <p:cNvCxnSpPr>
            <a:cxnSpLocks noChangeShapeType="1"/>
          </p:cNvCxnSpPr>
          <p:nvPr/>
        </p:nvCxnSpPr>
        <p:spPr bwMode="auto">
          <a:xfrm>
            <a:off x="5334000" y="2058988"/>
            <a:ext cx="2514600" cy="442912"/>
          </a:xfrm>
          <a:prstGeom prst="line">
            <a:avLst/>
          </a:prstGeom>
          <a:noFill/>
          <a:ln w="38100">
            <a:solidFill>
              <a:schemeClr val="tx1"/>
            </a:solidFill>
            <a:round/>
            <a:headEnd/>
            <a:tailEnd type="triangle" w="med" len="med"/>
          </a:ln>
          <a:effectLst/>
        </p:spPr>
      </p:cxnSp>
      <p:cxnSp>
        <p:nvCxnSpPr>
          <p:cNvPr id="13332" name="Straight Connector 28">
            <a:extLst>
              <a:ext uri="{FF2B5EF4-FFF2-40B4-BE49-F238E27FC236}">
                <a16:creationId xmlns:a16="http://schemas.microsoft.com/office/drawing/2014/main" id="{A96FB09B-730D-16BF-77C7-BC00233AC195}"/>
              </a:ext>
            </a:extLst>
          </p:cNvPr>
          <p:cNvCxnSpPr>
            <a:cxnSpLocks noChangeShapeType="1"/>
            <a:endCxn id="14" idx="0"/>
          </p:cNvCxnSpPr>
          <p:nvPr/>
        </p:nvCxnSpPr>
        <p:spPr bwMode="auto">
          <a:xfrm>
            <a:off x="1562100" y="2894013"/>
            <a:ext cx="665163" cy="441325"/>
          </a:xfrm>
          <a:prstGeom prst="line">
            <a:avLst/>
          </a:prstGeom>
          <a:noFill/>
          <a:ln w="38100">
            <a:solidFill>
              <a:schemeClr val="tx1"/>
            </a:solidFill>
            <a:round/>
            <a:headEnd/>
            <a:tailEnd type="triangle" w="med" len="med"/>
          </a:ln>
          <a:effectLst/>
        </p:spPr>
      </p:cxnSp>
      <p:cxnSp>
        <p:nvCxnSpPr>
          <p:cNvPr id="13333" name="Straight Connector 30">
            <a:extLst>
              <a:ext uri="{FF2B5EF4-FFF2-40B4-BE49-F238E27FC236}">
                <a16:creationId xmlns:a16="http://schemas.microsoft.com/office/drawing/2014/main" id="{895A96DC-94B2-AE9B-A33E-B9A5FBB0AD93}"/>
              </a:ext>
            </a:extLst>
          </p:cNvPr>
          <p:cNvCxnSpPr>
            <a:cxnSpLocks noChangeShapeType="1"/>
          </p:cNvCxnSpPr>
          <p:nvPr/>
        </p:nvCxnSpPr>
        <p:spPr bwMode="auto">
          <a:xfrm>
            <a:off x="5954713" y="2892425"/>
            <a:ext cx="0" cy="414338"/>
          </a:xfrm>
          <a:prstGeom prst="line">
            <a:avLst/>
          </a:prstGeom>
          <a:noFill/>
          <a:ln w="38100">
            <a:solidFill>
              <a:schemeClr val="tx1"/>
            </a:solidFill>
            <a:round/>
            <a:headEnd/>
            <a:tailEnd type="triangle" w="med" len="med"/>
          </a:ln>
          <a:effectLst/>
        </p:spPr>
      </p:cxnSp>
      <p:cxnSp>
        <p:nvCxnSpPr>
          <p:cNvPr id="13334" name="Straight Connector 32">
            <a:extLst>
              <a:ext uri="{FF2B5EF4-FFF2-40B4-BE49-F238E27FC236}">
                <a16:creationId xmlns:a16="http://schemas.microsoft.com/office/drawing/2014/main" id="{E76251F3-2B83-5060-C0A0-AFE001B797AB}"/>
              </a:ext>
            </a:extLst>
          </p:cNvPr>
          <p:cNvCxnSpPr>
            <a:cxnSpLocks noChangeShapeType="1"/>
            <a:endCxn id="8" idx="0"/>
          </p:cNvCxnSpPr>
          <p:nvPr/>
        </p:nvCxnSpPr>
        <p:spPr bwMode="auto">
          <a:xfrm flipH="1">
            <a:off x="781050" y="3721100"/>
            <a:ext cx="895350" cy="304800"/>
          </a:xfrm>
          <a:prstGeom prst="line">
            <a:avLst/>
          </a:prstGeom>
          <a:noFill/>
          <a:ln w="38100">
            <a:solidFill>
              <a:schemeClr val="tx1"/>
            </a:solidFill>
            <a:round/>
            <a:headEnd/>
            <a:tailEnd type="triangle" w="med" len="med"/>
          </a:ln>
          <a:effectLst/>
        </p:spPr>
      </p:cxnSp>
      <p:cxnSp>
        <p:nvCxnSpPr>
          <p:cNvPr id="13335" name="Straight Connector 35">
            <a:extLst>
              <a:ext uri="{FF2B5EF4-FFF2-40B4-BE49-F238E27FC236}">
                <a16:creationId xmlns:a16="http://schemas.microsoft.com/office/drawing/2014/main" id="{306A0403-7A27-C62E-B5FB-C04356438F1C}"/>
              </a:ext>
            </a:extLst>
          </p:cNvPr>
          <p:cNvCxnSpPr>
            <a:cxnSpLocks noChangeShapeType="1"/>
            <a:stCxn id="18" idx="2"/>
          </p:cNvCxnSpPr>
          <p:nvPr/>
        </p:nvCxnSpPr>
        <p:spPr bwMode="auto">
          <a:xfrm flipH="1">
            <a:off x="5259388" y="3621088"/>
            <a:ext cx="593725" cy="471487"/>
          </a:xfrm>
          <a:prstGeom prst="line">
            <a:avLst/>
          </a:prstGeom>
          <a:noFill/>
          <a:ln w="38100">
            <a:solidFill>
              <a:schemeClr val="tx1"/>
            </a:solidFill>
            <a:round/>
            <a:headEnd/>
            <a:tailEnd type="triangle" w="med" len="med"/>
          </a:ln>
          <a:effectLst/>
        </p:spPr>
      </p:cxnSp>
      <p:cxnSp>
        <p:nvCxnSpPr>
          <p:cNvPr id="13336" name="Straight Connector 37">
            <a:extLst>
              <a:ext uri="{FF2B5EF4-FFF2-40B4-BE49-F238E27FC236}">
                <a16:creationId xmlns:a16="http://schemas.microsoft.com/office/drawing/2014/main" id="{D73BC10A-BCE0-0532-1BCE-A95B0F14768F}"/>
              </a:ext>
            </a:extLst>
          </p:cNvPr>
          <p:cNvCxnSpPr>
            <a:cxnSpLocks noChangeShapeType="1"/>
            <a:endCxn id="11" idx="0"/>
          </p:cNvCxnSpPr>
          <p:nvPr/>
        </p:nvCxnSpPr>
        <p:spPr bwMode="auto">
          <a:xfrm>
            <a:off x="6248400" y="3621088"/>
            <a:ext cx="977107" cy="471487"/>
          </a:xfrm>
          <a:prstGeom prst="line">
            <a:avLst/>
          </a:prstGeom>
          <a:noFill/>
          <a:ln w="38100">
            <a:solidFill>
              <a:schemeClr val="tx1"/>
            </a:solidFill>
            <a:round/>
            <a:headEnd/>
            <a:tailEnd type="triangle" w="med" len="med"/>
          </a:ln>
          <a:effectLst/>
        </p:spPr>
      </p:cxnSp>
      <p:cxnSp>
        <p:nvCxnSpPr>
          <p:cNvPr id="13337" name="Straight Connector 39">
            <a:extLst>
              <a:ext uri="{FF2B5EF4-FFF2-40B4-BE49-F238E27FC236}">
                <a16:creationId xmlns:a16="http://schemas.microsoft.com/office/drawing/2014/main" id="{CBAB5042-B609-2A25-F5A2-58E4A2F886BC}"/>
              </a:ext>
            </a:extLst>
          </p:cNvPr>
          <p:cNvCxnSpPr>
            <a:cxnSpLocks noChangeShapeType="1"/>
            <a:endCxn id="13" idx="0"/>
          </p:cNvCxnSpPr>
          <p:nvPr/>
        </p:nvCxnSpPr>
        <p:spPr bwMode="auto">
          <a:xfrm>
            <a:off x="2971800" y="3721100"/>
            <a:ext cx="1138238" cy="311150"/>
          </a:xfrm>
          <a:prstGeom prst="line">
            <a:avLst/>
          </a:prstGeom>
          <a:noFill/>
          <a:ln w="38100">
            <a:solidFill>
              <a:schemeClr val="tx1"/>
            </a:solidFill>
            <a:round/>
            <a:headEnd/>
            <a:tailEnd type="triangle" w="med" len="med"/>
          </a:ln>
          <a:effectLst/>
        </p:spPr>
      </p:cxnSp>
      <p:cxnSp>
        <p:nvCxnSpPr>
          <p:cNvPr id="13338" name="Straight Connector 41">
            <a:extLst>
              <a:ext uri="{FF2B5EF4-FFF2-40B4-BE49-F238E27FC236}">
                <a16:creationId xmlns:a16="http://schemas.microsoft.com/office/drawing/2014/main" id="{CE31F5D9-AEE9-3E39-0D62-022DA4EE7B74}"/>
              </a:ext>
            </a:extLst>
          </p:cNvPr>
          <p:cNvCxnSpPr>
            <a:cxnSpLocks noChangeShapeType="1"/>
          </p:cNvCxnSpPr>
          <p:nvPr/>
        </p:nvCxnSpPr>
        <p:spPr bwMode="auto">
          <a:xfrm>
            <a:off x="2743200" y="3721100"/>
            <a:ext cx="0" cy="317500"/>
          </a:xfrm>
          <a:prstGeom prst="line">
            <a:avLst/>
          </a:prstGeom>
          <a:noFill/>
          <a:ln w="38100">
            <a:solidFill>
              <a:schemeClr val="tx1"/>
            </a:solidFill>
            <a:round/>
            <a:headEnd/>
            <a:tailEnd type="triangle" w="med" len="med"/>
          </a:ln>
          <a:effectLst/>
        </p:spPr>
      </p:cxnSp>
      <p:cxnSp>
        <p:nvCxnSpPr>
          <p:cNvPr id="13339" name="Straight Connector 43">
            <a:extLst>
              <a:ext uri="{FF2B5EF4-FFF2-40B4-BE49-F238E27FC236}">
                <a16:creationId xmlns:a16="http://schemas.microsoft.com/office/drawing/2014/main" id="{9E600D7C-61BB-8DC5-7E03-3F9EFDE01397}"/>
              </a:ext>
            </a:extLst>
          </p:cNvPr>
          <p:cNvCxnSpPr>
            <a:cxnSpLocks noChangeShapeType="1"/>
          </p:cNvCxnSpPr>
          <p:nvPr/>
        </p:nvCxnSpPr>
        <p:spPr bwMode="auto">
          <a:xfrm>
            <a:off x="1981200" y="3721100"/>
            <a:ext cx="0" cy="317500"/>
          </a:xfrm>
          <a:prstGeom prst="line">
            <a:avLst/>
          </a:prstGeom>
          <a:noFill/>
          <a:ln w="38100">
            <a:solidFill>
              <a:schemeClr val="tx1"/>
            </a:solidFill>
            <a:round/>
            <a:headEnd/>
            <a:tailEnd type="triangle" w="med" len="med"/>
          </a:ln>
          <a:effectLst/>
        </p:spPr>
      </p:cxnSp>
      <p:sp>
        <p:nvSpPr>
          <p:cNvPr id="46" name="Rectangle 45">
            <a:extLst>
              <a:ext uri="{FF2B5EF4-FFF2-40B4-BE49-F238E27FC236}">
                <a16:creationId xmlns:a16="http://schemas.microsoft.com/office/drawing/2014/main" id="{46F10C1D-9030-784F-2D57-D2862EB70495}"/>
              </a:ext>
            </a:extLst>
          </p:cNvPr>
          <p:cNvSpPr/>
          <p:nvPr/>
        </p:nvSpPr>
        <p:spPr bwMode="auto">
          <a:xfrm>
            <a:off x="377825" y="4940300"/>
            <a:ext cx="876300" cy="914400"/>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CALL point</a:t>
            </a:r>
          </a:p>
          <a:p>
            <a:pPr algn="ctr" eaLnBrk="1" hangingPunct="1">
              <a:defRPr/>
            </a:pPr>
            <a:r>
              <a:rPr lang="en-US" dirty="0">
                <a:solidFill>
                  <a:schemeClr val="tx1"/>
                </a:solidFill>
              </a:rPr>
              <a:t>to </a:t>
            </a:r>
            <a:r>
              <a:rPr lang="en-US" dirty="0" err="1">
                <a:solidFill>
                  <a:schemeClr val="tx1"/>
                </a:solidFill>
              </a:rPr>
              <a:t>kml</a:t>
            </a:r>
            <a:endParaRPr lang="en-US" dirty="0">
              <a:solidFill>
                <a:schemeClr val="tx1"/>
              </a:solidFill>
            </a:endParaRPr>
          </a:p>
        </p:txBody>
      </p:sp>
      <p:sp>
        <p:nvSpPr>
          <p:cNvPr id="51" name="Rectangle 50">
            <a:extLst>
              <a:ext uri="{FF2B5EF4-FFF2-40B4-BE49-F238E27FC236}">
                <a16:creationId xmlns:a16="http://schemas.microsoft.com/office/drawing/2014/main" id="{23D494B3-16F8-F424-FC30-7D6E69CB5A0E}"/>
              </a:ext>
            </a:extLst>
          </p:cNvPr>
          <p:cNvSpPr/>
          <p:nvPr/>
        </p:nvSpPr>
        <p:spPr bwMode="auto">
          <a:xfrm>
            <a:off x="6777038" y="4943475"/>
            <a:ext cx="971550" cy="923925"/>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CALL </a:t>
            </a:r>
          </a:p>
          <a:p>
            <a:pPr algn="ctr" eaLnBrk="1" hangingPunct="1">
              <a:defRPr/>
            </a:pPr>
            <a:r>
              <a:rPr lang="en-US" dirty="0">
                <a:solidFill>
                  <a:schemeClr val="tx1"/>
                </a:solidFill>
              </a:rPr>
              <a:t>convert to TIFF</a:t>
            </a:r>
          </a:p>
        </p:txBody>
      </p:sp>
      <p:sp>
        <p:nvSpPr>
          <p:cNvPr id="52" name="Rectangle 51">
            <a:extLst>
              <a:ext uri="{FF2B5EF4-FFF2-40B4-BE49-F238E27FC236}">
                <a16:creationId xmlns:a16="http://schemas.microsoft.com/office/drawing/2014/main" id="{7D3BCBED-D592-17A0-F91B-59C1FC156CBF}"/>
              </a:ext>
            </a:extLst>
          </p:cNvPr>
          <p:cNvSpPr/>
          <p:nvPr/>
        </p:nvSpPr>
        <p:spPr bwMode="auto">
          <a:xfrm>
            <a:off x="1371600" y="4953000"/>
            <a:ext cx="876300" cy="914400"/>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CALL line</a:t>
            </a:r>
          </a:p>
          <a:p>
            <a:pPr algn="ctr" eaLnBrk="1" hangingPunct="1">
              <a:defRPr/>
            </a:pPr>
            <a:r>
              <a:rPr lang="en-US" dirty="0">
                <a:solidFill>
                  <a:schemeClr val="tx1"/>
                </a:solidFill>
              </a:rPr>
              <a:t>to </a:t>
            </a:r>
            <a:r>
              <a:rPr lang="en-US" dirty="0" err="1">
                <a:solidFill>
                  <a:schemeClr val="tx1"/>
                </a:solidFill>
              </a:rPr>
              <a:t>kml</a:t>
            </a:r>
            <a:endParaRPr lang="en-US" dirty="0">
              <a:solidFill>
                <a:schemeClr val="tx1"/>
              </a:solidFill>
            </a:endParaRPr>
          </a:p>
        </p:txBody>
      </p:sp>
      <p:sp>
        <p:nvSpPr>
          <p:cNvPr id="53" name="Rectangle 52">
            <a:extLst>
              <a:ext uri="{FF2B5EF4-FFF2-40B4-BE49-F238E27FC236}">
                <a16:creationId xmlns:a16="http://schemas.microsoft.com/office/drawing/2014/main" id="{6EF46759-2AD3-F3D2-C579-09DC17C633BE}"/>
              </a:ext>
            </a:extLst>
          </p:cNvPr>
          <p:cNvSpPr/>
          <p:nvPr/>
        </p:nvSpPr>
        <p:spPr bwMode="auto">
          <a:xfrm>
            <a:off x="2438400" y="4940300"/>
            <a:ext cx="990600" cy="914400"/>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CALL polygon</a:t>
            </a:r>
          </a:p>
          <a:p>
            <a:pPr algn="ctr" eaLnBrk="1" hangingPunct="1">
              <a:defRPr/>
            </a:pPr>
            <a:r>
              <a:rPr lang="en-US" dirty="0">
                <a:solidFill>
                  <a:schemeClr val="tx1"/>
                </a:solidFill>
              </a:rPr>
              <a:t>to </a:t>
            </a:r>
            <a:r>
              <a:rPr lang="en-US" dirty="0" err="1">
                <a:solidFill>
                  <a:schemeClr val="tx1"/>
                </a:solidFill>
              </a:rPr>
              <a:t>kml</a:t>
            </a:r>
            <a:endParaRPr lang="en-US" dirty="0">
              <a:solidFill>
                <a:schemeClr val="tx1"/>
              </a:solidFill>
            </a:endParaRPr>
          </a:p>
        </p:txBody>
      </p:sp>
      <p:sp>
        <p:nvSpPr>
          <p:cNvPr id="54" name="Rectangle 53">
            <a:extLst>
              <a:ext uri="{FF2B5EF4-FFF2-40B4-BE49-F238E27FC236}">
                <a16:creationId xmlns:a16="http://schemas.microsoft.com/office/drawing/2014/main" id="{BE0ADEE3-F481-5716-1A3C-340496BF1726}"/>
              </a:ext>
            </a:extLst>
          </p:cNvPr>
          <p:cNvSpPr/>
          <p:nvPr/>
        </p:nvSpPr>
        <p:spPr bwMode="auto">
          <a:xfrm>
            <a:off x="3671888" y="4953000"/>
            <a:ext cx="876300" cy="914400"/>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rPr>
              <a:t>CALL layer</a:t>
            </a:r>
          </a:p>
          <a:p>
            <a:pPr algn="ctr" eaLnBrk="1" hangingPunct="1">
              <a:defRPr/>
            </a:pPr>
            <a:r>
              <a:rPr lang="en-US" dirty="0">
                <a:solidFill>
                  <a:schemeClr val="tx1"/>
                </a:solidFill>
              </a:rPr>
              <a:t>to </a:t>
            </a:r>
            <a:r>
              <a:rPr lang="en-US" dirty="0" err="1">
                <a:solidFill>
                  <a:schemeClr val="tx1"/>
                </a:solidFill>
              </a:rPr>
              <a:t>kml</a:t>
            </a:r>
            <a:endParaRPr lang="en-US" dirty="0">
              <a:solidFill>
                <a:schemeClr val="tx1"/>
              </a:solidFill>
            </a:endParaRPr>
          </a:p>
        </p:txBody>
      </p:sp>
      <p:cxnSp>
        <p:nvCxnSpPr>
          <p:cNvPr id="13345" name="Straight Connector 54">
            <a:extLst>
              <a:ext uri="{FF2B5EF4-FFF2-40B4-BE49-F238E27FC236}">
                <a16:creationId xmlns:a16="http://schemas.microsoft.com/office/drawing/2014/main" id="{8E6BF440-33C2-8A67-4A16-469EBBA8EB38}"/>
              </a:ext>
            </a:extLst>
          </p:cNvPr>
          <p:cNvCxnSpPr>
            <a:cxnSpLocks noChangeShapeType="1"/>
          </p:cNvCxnSpPr>
          <p:nvPr/>
        </p:nvCxnSpPr>
        <p:spPr bwMode="auto">
          <a:xfrm>
            <a:off x="798513" y="4408488"/>
            <a:ext cx="0" cy="531812"/>
          </a:xfrm>
          <a:prstGeom prst="line">
            <a:avLst/>
          </a:prstGeom>
          <a:noFill/>
          <a:ln w="38100">
            <a:solidFill>
              <a:schemeClr val="tx1"/>
            </a:solidFill>
            <a:round/>
            <a:headEnd/>
            <a:tailEnd type="triangle" w="med" len="med"/>
          </a:ln>
          <a:effectLst/>
        </p:spPr>
      </p:cxnSp>
      <p:cxnSp>
        <p:nvCxnSpPr>
          <p:cNvPr id="13346" name="Straight Connector 57">
            <a:extLst>
              <a:ext uri="{FF2B5EF4-FFF2-40B4-BE49-F238E27FC236}">
                <a16:creationId xmlns:a16="http://schemas.microsoft.com/office/drawing/2014/main" id="{7322CD05-A5D0-AC1A-BE58-4E82B33D8A18}"/>
              </a:ext>
            </a:extLst>
          </p:cNvPr>
          <p:cNvCxnSpPr>
            <a:cxnSpLocks noChangeShapeType="1"/>
          </p:cNvCxnSpPr>
          <p:nvPr/>
        </p:nvCxnSpPr>
        <p:spPr bwMode="auto">
          <a:xfrm>
            <a:off x="1831975" y="4421188"/>
            <a:ext cx="0" cy="531812"/>
          </a:xfrm>
          <a:prstGeom prst="line">
            <a:avLst/>
          </a:prstGeom>
          <a:noFill/>
          <a:ln w="38100">
            <a:solidFill>
              <a:schemeClr val="tx1"/>
            </a:solidFill>
            <a:round/>
            <a:headEnd/>
            <a:tailEnd type="triangle" w="med" len="med"/>
          </a:ln>
          <a:effectLst/>
        </p:spPr>
      </p:cxnSp>
      <p:cxnSp>
        <p:nvCxnSpPr>
          <p:cNvPr id="13347" name="Straight Connector 58">
            <a:extLst>
              <a:ext uri="{FF2B5EF4-FFF2-40B4-BE49-F238E27FC236}">
                <a16:creationId xmlns:a16="http://schemas.microsoft.com/office/drawing/2014/main" id="{67501D17-B070-3375-EC3E-2B637ADD4AC1}"/>
              </a:ext>
            </a:extLst>
          </p:cNvPr>
          <p:cNvCxnSpPr>
            <a:cxnSpLocks noChangeShapeType="1"/>
          </p:cNvCxnSpPr>
          <p:nvPr/>
        </p:nvCxnSpPr>
        <p:spPr bwMode="auto">
          <a:xfrm>
            <a:off x="2971800" y="4421188"/>
            <a:ext cx="0" cy="531812"/>
          </a:xfrm>
          <a:prstGeom prst="line">
            <a:avLst/>
          </a:prstGeom>
          <a:noFill/>
          <a:ln w="38100">
            <a:solidFill>
              <a:schemeClr val="tx1"/>
            </a:solidFill>
            <a:round/>
            <a:headEnd/>
            <a:tailEnd type="triangle" w="med" len="med"/>
          </a:ln>
          <a:effectLst/>
        </p:spPr>
      </p:cxnSp>
      <p:cxnSp>
        <p:nvCxnSpPr>
          <p:cNvPr id="13348" name="Straight Connector 59">
            <a:extLst>
              <a:ext uri="{FF2B5EF4-FFF2-40B4-BE49-F238E27FC236}">
                <a16:creationId xmlns:a16="http://schemas.microsoft.com/office/drawing/2014/main" id="{99DDE967-95B1-7749-E8AF-E6427532953A}"/>
              </a:ext>
            </a:extLst>
          </p:cNvPr>
          <p:cNvCxnSpPr>
            <a:cxnSpLocks noChangeShapeType="1"/>
          </p:cNvCxnSpPr>
          <p:nvPr/>
        </p:nvCxnSpPr>
        <p:spPr bwMode="auto">
          <a:xfrm>
            <a:off x="4111625" y="4406900"/>
            <a:ext cx="0" cy="531813"/>
          </a:xfrm>
          <a:prstGeom prst="line">
            <a:avLst/>
          </a:prstGeom>
          <a:noFill/>
          <a:ln w="38100">
            <a:solidFill>
              <a:schemeClr val="tx1"/>
            </a:solidFill>
            <a:round/>
            <a:headEnd/>
            <a:tailEnd type="triangle" w="med" len="med"/>
          </a:ln>
          <a:effectLst/>
        </p:spPr>
      </p:cxnSp>
      <p:cxnSp>
        <p:nvCxnSpPr>
          <p:cNvPr id="13349" name="Straight Connector 60">
            <a:extLst>
              <a:ext uri="{FF2B5EF4-FFF2-40B4-BE49-F238E27FC236}">
                <a16:creationId xmlns:a16="http://schemas.microsoft.com/office/drawing/2014/main" id="{E4AC481A-6CAB-8E88-99C7-AE9BE10CC2BE}"/>
              </a:ext>
            </a:extLst>
          </p:cNvPr>
          <p:cNvCxnSpPr>
            <a:cxnSpLocks noChangeShapeType="1"/>
          </p:cNvCxnSpPr>
          <p:nvPr/>
        </p:nvCxnSpPr>
        <p:spPr bwMode="auto">
          <a:xfrm>
            <a:off x="7262813" y="4421188"/>
            <a:ext cx="0" cy="531812"/>
          </a:xfrm>
          <a:prstGeom prst="line">
            <a:avLst/>
          </a:prstGeom>
          <a:noFill/>
          <a:ln w="38100">
            <a:solidFill>
              <a:schemeClr val="tx1"/>
            </a:solidFill>
            <a:round/>
            <a:headEnd/>
            <a:tailEnd type="triangle" w="med" len="med"/>
          </a:ln>
          <a:effectLst/>
        </p:spPr>
      </p:cxnSp>
      <p:sp>
        <p:nvSpPr>
          <p:cNvPr id="62" name="Rectangle 61">
            <a:extLst>
              <a:ext uri="{FF2B5EF4-FFF2-40B4-BE49-F238E27FC236}">
                <a16:creationId xmlns:a16="http://schemas.microsoft.com/office/drawing/2014/main" id="{6DF2E1A8-8359-283B-8C5B-37703F0FBDE4}"/>
              </a:ext>
            </a:extLst>
          </p:cNvPr>
          <p:cNvSpPr/>
          <p:nvPr/>
        </p:nvSpPr>
        <p:spPr bwMode="auto">
          <a:xfrm>
            <a:off x="7316788" y="3115468"/>
            <a:ext cx="1728787" cy="925513"/>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a:solidFill>
                  <a:schemeClr val="tx1"/>
                </a:solidFill>
                <a:ea typeface="ＭＳ Ｐゴシック" pitchFamily="34" charset="-128"/>
              </a:rPr>
              <a:t>PRINT </a:t>
            </a:r>
          </a:p>
          <a:p>
            <a:pPr algn="ctr" eaLnBrk="1" hangingPunct="1">
              <a:defRPr/>
            </a:pPr>
            <a:r>
              <a:rPr lang="en-US" altLang="ja-JP" dirty="0">
                <a:solidFill>
                  <a:schemeClr val="tx1"/>
                </a:solidFill>
                <a:ea typeface="ＭＳ Ｐゴシック" pitchFamily="34" charset="-128"/>
              </a:rPr>
              <a:t>'warning, knuckle head'</a:t>
            </a:r>
            <a:endParaRPr lang="en-US" dirty="0">
              <a:solidFill>
                <a:schemeClr val="tx1"/>
              </a:solidFill>
              <a:ea typeface="ＭＳ Ｐゴシック" pitchFamily="34" charset="-128"/>
            </a:endParaRPr>
          </a:p>
        </p:txBody>
      </p:sp>
      <p:cxnSp>
        <p:nvCxnSpPr>
          <p:cNvPr id="13351" name="Straight Connector 63">
            <a:extLst>
              <a:ext uri="{FF2B5EF4-FFF2-40B4-BE49-F238E27FC236}">
                <a16:creationId xmlns:a16="http://schemas.microsoft.com/office/drawing/2014/main" id="{F18A6C62-3F4F-8C61-9C7D-CD47C497C981}"/>
              </a:ext>
            </a:extLst>
          </p:cNvPr>
          <p:cNvCxnSpPr>
            <a:cxnSpLocks noChangeShapeType="1"/>
            <a:stCxn id="20" idx="2"/>
          </p:cNvCxnSpPr>
          <p:nvPr/>
        </p:nvCxnSpPr>
        <p:spPr bwMode="auto">
          <a:xfrm>
            <a:off x="7962900" y="2882900"/>
            <a:ext cx="42863" cy="223838"/>
          </a:xfrm>
          <a:prstGeom prst="line">
            <a:avLst/>
          </a:prstGeom>
          <a:noFill/>
          <a:ln w="38100">
            <a:solidFill>
              <a:schemeClr val="tx1"/>
            </a:solidFill>
            <a:round/>
            <a:headEnd/>
            <a:tailEnd type="triangle" w="med" len="med"/>
          </a:ln>
          <a:effectLst/>
        </p:spPr>
      </p:cxnSp>
      <p:sp>
        <p:nvSpPr>
          <p:cNvPr id="70" name="Rectangle 69">
            <a:extLst>
              <a:ext uri="{FF2B5EF4-FFF2-40B4-BE49-F238E27FC236}">
                <a16:creationId xmlns:a16="http://schemas.microsoft.com/office/drawing/2014/main" id="{68167C09-9002-2880-6412-FD562F9AD2EA}"/>
              </a:ext>
            </a:extLst>
          </p:cNvPr>
          <p:cNvSpPr/>
          <p:nvPr/>
        </p:nvSpPr>
        <p:spPr bwMode="auto">
          <a:xfrm>
            <a:off x="2628900" y="2522538"/>
            <a:ext cx="1752600" cy="381000"/>
          </a:xfrm>
          <a:prstGeom prst="rect">
            <a:avLst/>
          </a:prstGeom>
          <a:solidFill>
            <a:schemeClr val="accent2">
              <a:lumMod val="20000"/>
              <a:lumOff val="80000"/>
            </a:schemeClr>
          </a:solidFill>
          <a:ln/>
        </p:spPr>
        <p:style>
          <a:lnRef idx="2">
            <a:schemeClr val="dk1"/>
          </a:lnRef>
          <a:fillRef idx="1">
            <a:schemeClr val="lt1"/>
          </a:fillRef>
          <a:effectRef idx="0">
            <a:schemeClr val="dk1"/>
          </a:effectRef>
          <a:fontRef idx="minor">
            <a:schemeClr val="dk1"/>
          </a:fontRef>
        </p:style>
        <p:txBody>
          <a:bodyPr/>
          <a:lstStyle/>
          <a:p>
            <a:pPr algn="ctr" eaLnBrk="1" hangingPunct="1">
              <a:defRPr/>
            </a:pPr>
            <a:r>
              <a:rPr lang="en-US" dirty="0" err="1">
                <a:solidFill>
                  <a:schemeClr val="tx1"/>
                </a:solidFill>
              </a:rPr>
              <a:t>shapefile</a:t>
            </a:r>
            <a:endParaRPr lang="en-US" dirty="0">
              <a:solidFill>
                <a:schemeClr val="tx1"/>
              </a:solidFill>
            </a:endParaRPr>
          </a:p>
        </p:txBody>
      </p:sp>
      <p:cxnSp>
        <p:nvCxnSpPr>
          <p:cNvPr id="13353" name="Straight Connector 70">
            <a:extLst>
              <a:ext uri="{FF2B5EF4-FFF2-40B4-BE49-F238E27FC236}">
                <a16:creationId xmlns:a16="http://schemas.microsoft.com/office/drawing/2014/main" id="{E86D3A2A-4829-7ECF-E95A-77DD74A0EE7C}"/>
              </a:ext>
            </a:extLst>
          </p:cNvPr>
          <p:cNvCxnSpPr>
            <a:cxnSpLocks noChangeShapeType="1"/>
          </p:cNvCxnSpPr>
          <p:nvPr/>
        </p:nvCxnSpPr>
        <p:spPr bwMode="auto">
          <a:xfrm flipH="1">
            <a:off x="3451225" y="2058988"/>
            <a:ext cx="660400" cy="463550"/>
          </a:xfrm>
          <a:prstGeom prst="line">
            <a:avLst/>
          </a:prstGeom>
          <a:noFill/>
          <a:ln w="38100">
            <a:solidFill>
              <a:schemeClr val="tx1"/>
            </a:solidFill>
            <a:round/>
            <a:headEnd/>
            <a:tailEnd type="triangle" w="med" len="med"/>
          </a:ln>
          <a:effectLst/>
        </p:spPr>
      </p:cxnSp>
      <p:cxnSp>
        <p:nvCxnSpPr>
          <p:cNvPr id="13354" name="Straight Connector 73">
            <a:extLst>
              <a:ext uri="{FF2B5EF4-FFF2-40B4-BE49-F238E27FC236}">
                <a16:creationId xmlns:a16="http://schemas.microsoft.com/office/drawing/2014/main" id="{AB8AACA1-B08A-5C5C-93BE-0543864C434E}"/>
              </a:ext>
            </a:extLst>
          </p:cNvPr>
          <p:cNvCxnSpPr>
            <a:cxnSpLocks noChangeShapeType="1"/>
          </p:cNvCxnSpPr>
          <p:nvPr/>
        </p:nvCxnSpPr>
        <p:spPr bwMode="auto">
          <a:xfrm flipH="1">
            <a:off x="2438400" y="2903538"/>
            <a:ext cx="1103313" cy="403225"/>
          </a:xfrm>
          <a:prstGeom prst="line">
            <a:avLst/>
          </a:prstGeom>
          <a:noFill/>
          <a:ln w="38100">
            <a:solidFill>
              <a:schemeClr val="tx1"/>
            </a:solidFill>
            <a:round/>
            <a:headEnd/>
            <a:tailEnd type="triangle" w="med" len="med"/>
          </a:ln>
          <a:effectLst/>
        </p:spPr>
      </p:cxn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546" name="Rectangle 2">
            <a:extLst>
              <a:ext uri="{FF2B5EF4-FFF2-40B4-BE49-F238E27FC236}">
                <a16:creationId xmlns:a16="http://schemas.microsoft.com/office/drawing/2014/main" id="{194CB581-8246-6F6E-B2C1-3DF827981D99}"/>
              </a:ext>
            </a:extLst>
          </p:cNvPr>
          <p:cNvSpPr>
            <a:spLocks noGrp="1" noChangeArrowheads="1"/>
          </p:cNvSpPr>
          <p:nvPr>
            <p:ph type="title"/>
          </p:nvPr>
        </p:nvSpPr>
        <p:spPr/>
        <p:txBody>
          <a:bodyPr/>
          <a:lstStyle/>
          <a:p>
            <a:pPr eaLnBrk="1" hangingPunct="1">
              <a:defRPr/>
            </a:pPr>
            <a:r>
              <a:rPr lang="en-US" sz="3600">
                <a:ea typeface="ＭＳ Ｐゴシック" pitchFamily="34" charset="-128"/>
              </a:rPr>
              <a:t>Describe Object</a:t>
            </a:r>
          </a:p>
        </p:txBody>
      </p:sp>
      <p:sp>
        <p:nvSpPr>
          <p:cNvPr id="3" name="Content Placeholder 2">
            <a:extLst>
              <a:ext uri="{FF2B5EF4-FFF2-40B4-BE49-F238E27FC236}">
                <a16:creationId xmlns:a16="http://schemas.microsoft.com/office/drawing/2014/main" id="{7C91A3D3-FD38-6E3C-6E50-376D04647711}"/>
              </a:ext>
            </a:extLst>
          </p:cNvPr>
          <p:cNvSpPr>
            <a:spLocks noGrp="1"/>
          </p:cNvSpPr>
          <p:nvPr>
            <p:ph idx="1"/>
          </p:nvPr>
        </p:nvSpPr>
        <p:spPr/>
        <p:txBody>
          <a:bodyPr/>
          <a:lstStyle/>
          <a:p>
            <a:pPr>
              <a:defRPr/>
            </a:pPr>
            <a:endParaRPr lang="en-US"/>
          </a:p>
        </p:txBody>
      </p:sp>
      <p:sp>
        <p:nvSpPr>
          <p:cNvPr id="14341" name="Rectangle 4">
            <a:extLst>
              <a:ext uri="{FF2B5EF4-FFF2-40B4-BE49-F238E27FC236}">
                <a16:creationId xmlns:a16="http://schemas.microsoft.com/office/drawing/2014/main" id="{434B1B05-510D-1F14-8282-F57A8D9B97C2}"/>
              </a:ext>
            </a:extLst>
          </p:cNvPr>
          <p:cNvSpPr>
            <a:spLocks noChangeArrowheads="1"/>
          </p:cNvSpPr>
          <p:nvPr/>
        </p:nvSpPr>
        <p:spPr bwMode="auto">
          <a:xfrm>
            <a:off x="4648200" y="6327775"/>
            <a:ext cx="4329113" cy="461963"/>
          </a:xfrm>
          <a:prstGeom prst="rect">
            <a:avLst/>
          </a:prstGeom>
          <a:noFill/>
          <a:ln>
            <a:noFill/>
          </a:ln>
          <a:effectLst/>
        </p:spPr>
        <p:txBody>
          <a:bodyPr wrap="none">
            <a:spAutoFit/>
          </a:bodyPr>
          <a:lstStyle/>
          <a:p>
            <a:pPr eaLnBrk="1" hangingPunct="1">
              <a:defRPr/>
            </a:pPr>
            <a:r>
              <a:rPr lang="en-US" sz="2400">
                <a:latin typeface="Arial" charset="0"/>
                <a:ea typeface="ＭＳ Ｐゴシック" charset="0"/>
              </a:rPr>
              <a:t>desc = arcpy.Describe(rastfile)</a:t>
            </a:r>
          </a:p>
        </p:txBody>
      </p:sp>
      <p:pic>
        <p:nvPicPr>
          <p:cNvPr id="24582" name="Picture 3">
            <a:extLst>
              <a:ext uri="{FF2B5EF4-FFF2-40B4-BE49-F238E27FC236}">
                <a16:creationId xmlns:a16="http://schemas.microsoft.com/office/drawing/2014/main" id="{7D80D1F5-2014-2340-F91F-7CAD927FA62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723900"/>
            <a:ext cx="70866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570" name="Rectangle 2">
            <a:extLst>
              <a:ext uri="{FF2B5EF4-FFF2-40B4-BE49-F238E27FC236}">
                <a16:creationId xmlns:a16="http://schemas.microsoft.com/office/drawing/2014/main" id="{883F676A-30F0-A809-0CEF-A59DF603BF8F}"/>
              </a:ext>
            </a:extLst>
          </p:cNvPr>
          <p:cNvSpPr>
            <a:spLocks noGrp="1" noChangeArrowheads="1"/>
          </p:cNvSpPr>
          <p:nvPr>
            <p:ph type="title"/>
          </p:nvPr>
        </p:nvSpPr>
        <p:spPr/>
        <p:txBody>
          <a:bodyPr/>
          <a:lstStyle/>
          <a:p>
            <a:pPr eaLnBrk="1" hangingPunct="1">
              <a:defRPr/>
            </a:pPr>
            <a:r>
              <a:rPr lang="en-US" sz="3600">
                <a:ea typeface="ＭＳ Ｐゴシック" pitchFamily="34" charset="-128"/>
              </a:rPr>
              <a:t>Creating a describe object</a:t>
            </a:r>
          </a:p>
        </p:txBody>
      </p:sp>
      <p:sp>
        <p:nvSpPr>
          <p:cNvPr id="237571" name="Rectangle 3">
            <a:extLst>
              <a:ext uri="{FF2B5EF4-FFF2-40B4-BE49-F238E27FC236}">
                <a16:creationId xmlns:a16="http://schemas.microsoft.com/office/drawing/2014/main" id="{4A356E57-A7C9-69CB-7833-BA8D285E55A9}"/>
              </a:ext>
            </a:extLst>
          </p:cNvPr>
          <p:cNvSpPr>
            <a:spLocks noGrp="1" noChangeArrowheads="1"/>
          </p:cNvSpPr>
          <p:nvPr>
            <p:ph idx="1"/>
          </p:nvPr>
        </p:nvSpPr>
        <p:spPr/>
        <p:txBody>
          <a:bodyPr/>
          <a:lstStyle/>
          <a:p>
            <a:pPr eaLnBrk="1" hangingPunct="1">
              <a:buFontTx/>
              <a:buNone/>
              <a:defRPr/>
            </a:pPr>
            <a:r>
              <a:rPr lang="en-US" sz="2000" dirty="0">
                <a:ea typeface="ＭＳ Ｐゴシック" pitchFamily="34" charset="-128"/>
              </a:rPr>
              <a:t>     &gt;&gt;&gt; </a:t>
            </a:r>
            <a:r>
              <a:rPr lang="en-US" sz="2000" i="1" dirty="0">
                <a:solidFill>
                  <a:srgbClr val="669900"/>
                </a:solidFill>
                <a:ea typeface="ＭＳ Ｐゴシック" pitchFamily="34" charset="-128"/>
              </a:rPr>
              <a:t># Create </a:t>
            </a:r>
            <a:r>
              <a:rPr lang="en-US" sz="2000" i="1" dirty="0" err="1">
                <a:solidFill>
                  <a:srgbClr val="669900"/>
                </a:solidFill>
                <a:ea typeface="ＭＳ Ｐゴシック" pitchFamily="34" charset="-128"/>
              </a:rPr>
              <a:t>geoprocessing</a:t>
            </a:r>
            <a:r>
              <a:rPr lang="en-US" sz="2000" i="1" dirty="0">
                <a:solidFill>
                  <a:srgbClr val="669900"/>
                </a:solidFill>
                <a:ea typeface="ＭＳ Ｐゴシック" pitchFamily="34" charset="-128"/>
              </a:rPr>
              <a:t> objects</a:t>
            </a:r>
            <a:br>
              <a:rPr lang="en-US" sz="2000" i="1" dirty="0">
                <a:ea typeface="ＭＳ Ｐゴシック" pitchFamily="34" charset="-128"/>
              </a:rPr>
            </a:br>
            <a:r>
              <a:rPr lang="en-US" sz="2000" dirty="0">
                <a:ea typeface="ＭＳ Ｐゴシック" pitchFamily="34" charset="-128"/>
              </a:rPr>
              <a:t>&gt;&gt;&gt; </a:t>
            </a:r>
            <a:r>
              <a:rPr lang="en-US" sz="2000" dirty="0">
                <a:solidFill>
                  <a:srgbClr val="3333FF"/>
                </a:solidFill>
                <a:ea typeface="ＭＳ Ｐゴシック" pitchFamily="34" charset="-128"/>
              </a:rPr>
              <a:t>import</a:t>
            </a:r>
            <a:r>
              <a:rPr lang="en-US" sz="2000" dirty="0">
                <a:ea typeface="ＭＳ Ｐゴシック" pitchFamily="34" charset="-128"/>
              </a:rPr>
              <a:t> arcpy</a:t>
            </a:r>
          </a:p>
          <a:p>
            <a:pPr eaLnBrk="1" hangingPunct="1">
              <a:buFontTx/>
              <a:buNone/>
              <a:defRPr/>
            </a:pPr>
            <a:endParaRPr lang="en-US" sz="2000" dirty="0">
              <a:ea typeface="ＭＳ Ｐゴシック" pitchFamily="34" charset="-128"/>
            </a:endParaRPr>
          </a:p>
          <a:p>
            <a:pPr eaLnBrk="1" hangingPunct="1">
              <a:buFontTx/>
              <a:buNone/>
              <a:defRPr/>
            </a:pPr>
            <a:br>
              <a:rPr lang="en-US" sz="2000" dirty="0">
                <a:ea typeface="ＭＳ Ｐゴシック" pitchFamily="34" charset="-128"/>
              </a:rPr>
            </a:br>
            <a:r>
              <a:rPr lang="en-US" sz="2000" dirty="0">
                <a:ea typeface="ＭＳ Ｐゴシック" pitchFamily="34" charset="-128"/>
              </a:rPr>
              <a:t>&gt;&gt;&gt; </a:t>
            </a:r>
            <a:r>
              <a:rPr lang="en-US" sz="2000" i="1" dirty="0">
                <a:solidFill>
                  <a:srgbClr val="669900"/>
                </a:solidFill>
                <a:ea typeface="ＭＳ Ｐゴシック" pitchFamily="34" charset="-128"/>
              </a:rPr>
              <a:t># Set the data element</a:t>
            </a:r>
            <a:br>
              <a:rPr lang="en-US" sz="2000" dirty="0">
                <a:ea typeface="ＭＳ Ｐゴシック" pitchFamily="34" charset="-128"/>
              </a:rPr>
            </a:br>
            <a:r>
              <a:rPr lang="en-US" sz="2000" dirty="0">
                <a:ea typeface="ＭＳ Ｐゴシック" pitchFamily="34" charset="-128"/>
              </a:rPr>
              <a:t>&gt;&gt;&gt; </a:t>
            </a:r>
            <a:r>
              <a:rPr lang="en-US" sz="2000" dirty="0" err="1">
                <a:ea typeface="ＭＳ Ｐゴシック" pitchFamily="34" charset="-128"/>
              </a:rPr>
              <a:t>rastfile</a:t>
            </a:r>
            <a:r>
              <a:rPr lang="en-US" sz="2000" dirty="0">
                <a:ea typeface="ＭＳ Ｐゴシック" pitchFamily="34" charset="-128"/>
              </a:rPr>
              <a:t> = 'C:/Temp/raster1' </a:t>
            </a:r>
          </a:p>
          <a:p>
            <a:pPr eaLnBrk="1" hangingPunct="1">
              <a:buFontTx/>
              <a:buNone/>
              <a:defRPr/>
            </a:pPr>
            <a:r>
              <a:rPr lang="en-US" sz="2000" dirty="0">
                <a:ea typeface="ＭＳ Ｐゴシック" pitchFamily="34" charset="-128"/>
              </a:rPr>
              <a:t>     </a:t>
            </a:r>
            <a:br>
              <a:rPr lang="en-US" sz="2000" dirty="0">
                <a:ea typeface="ＭＳ Ｐゴシック" pitchFamily="34" charset="-128"/>
              </a:rPr>
            </a:br>
            <a:br>
              <a:rPr lang="en-US" sz="2000" dirty="0">
                <a:ea typeface="ＭＳ Ｐゴシック" pitchFamily="34" charset="-128"/>
              </a:rPr>
            </a:br>
            <a:br>
              <a:rPr lang="en-US" sz="2000" dirty="0">
                <a:ea typeface="ＭＳ Ｐゴシック" pitchFamily="34" charset="-128"/>
              </a:rPr>
            </a:br>
            <a:r>
              <a:rPr lang="en-US" sz="2000" dirty="0">
                <a:ea typeface="ＭＳ Ｐゴシック" pitchFamily="34" charset="-128"/>
              </a:rPr>
              <a:t>&gt;&gt;&gt; </a:t>
            </a:r>
            <a:r>
              <a:rPr lang="en-US" sz="2000" i="1" dirty="0">
                <a:solidFill>
                  <a:srgbClr val="669900"/>
                </a:solidFill>
                <a:ea typeface="ＭＳ Ｐゴシック" pitchFamily="34" charset="-128"/>
              </a:rPr>
              <a:t># Call describe method</a:t>
            </a:r>
            <a:br>
              <a:rPr lang="en-US" sz="2000" i="1" dirty="0">
                <a:solidFill>
                  <a:srgbClr val="669900"/>
                </a:solidFill>
                <a:ea typeface="ＭＳ Ｐゴシック" pitchFamily="34" charset="-128"/>
              </a:rPr>
            </a:br>
            <a:r>
              <a:rPr lang="en-US" sz="2000" dirty="0">
                <a:ea typeface="ＭＳ Ｐゴシック" pitchFamily="34" charset="-128"/>
              </a:rPr>
              <a:t>&gt;&gt;&gt; </a:t>
            </a:r>
            <a:r>
              <a:rPr lang="en-US" sz="2000" dirty="0" err="1">
                <a:ea typeface="ＭＳ Ｐゴシック" pitchFamily="34" charset="-128"/>
              </a:rPr>
              <a:t>dsc</a:t>
            </a:r>
            <a:r>
              <a:rPr lang="en-US" sz="2000" dirty="0">
                <a:ea typeface="ＭＳ Ｐゴシック" pitchFamily="34" charset="-128"/>
              </a:rPr>
              <a:t> = </a:t>
            </a:r>
            <a:r>
              <a:rPr lang="en-US" sz="2000" dirty="0" err="1">
                <a:ea typeface="ＭＳ Ｐゴシック" pitchFamily="34" charset="-128"/>
              </a:rPr>
              <a:t>arcpy.Describe</a:t>
            </a:r>
            <a:r>
              <a:rPr lang="en-US" sz="2000" dirty="0">
                <a:ea typeface="ＭＳ Ｐゴシック" pitchFamily="34" charset="-128"/>
              </a:rPr>
              <a:t>(</a:t>
            </a:r>
            <a:r>
              <a:rPr lang="en-US" sz="2000" dirty="0" err="1">
                <a:ea typeface="ＭＳ Ｐゴシック" pitchFamily="34" charset="-128"/>
              </a:rPr>
              <a:t>rastfile</a:t>
            </a:r>
            <a:r>
              <a:rPr lang="en-US" sz="2000" dirty="0">
                <a:ea typeface="ＭＳ Ｐゴシック" pitchFamily="34" charset="-128"/>
              </a:rPr>
              <a:t>)</a:t>
            </a:r>
            <a:r>
              <a:rPr lang="en-US" dirty="0">
                <a:ea typeface="ＭＳ Ｐゴシック" pitchFamily="34" charset="-128"/>
              </a:rPr>
              <a:t> </a:t>
            </a:r>
            <a:endParaRPr lang="en-US" sz="2000" dirty="0">
              <a:ea typeface="ＭＳ Ｐゴシック" pitchFamily="34" charset="-128"/>
            </a:endParaRPr>
          </a:p>
          <a:p>
            <a:pPr eaLnBrk="1" hangingPunct="1">
              <a:buFontTx/>
              <a:buNone/>
              <a:defRPr/>
            </a:pPr>
            <a:endParaRPr lang="en-US" sz="2000" dirty="0">
              <a:ea typeface="ＭＳ Ｐゴシック" pitchFamily="34" charset="-128"/>
            </a:endParaRPr>
          </a:p>
          <a:p>
            <a:pPr eaLnBrk="1" hangingPunct="1">
              <a:buFontTx/>
              <a:buNone/>
              <a:defRPr/>
            </a:pPr>
            <a:endParaRPr lang="en-US" sz="2000" dirty="0">
              <a:ea typeface="ＭＳ Ｐゴシック" pitchFamily="34" charset="-128"/>
            </a:endParaRPr>
          </a:p>
          <a:p>
            <a:pPr eaLnBrk="1" hangingPunct="1">
              <a:buFontTx/>
              <a:buNone/>
              <a:defRPr/>
            </a:pPr>
            <a:r>
              <a:rPr lang="en-US" sz="2000" dirty="0">
                <a:ea typeface="ＭＳ Ｐゴシック" pitchFamily="34" charset="-128"/>
              </a:rPr>
              <a:t>     </a:t>
            </a:r>
            <a:br>
              <a:rPr lang="en-US" sz="2000" dirty="0">
                <a:ea typeface="ＭＳ Ｐゴシック" pitchFamily="34" charset="-128"/>
              </a:rPr>
            </a:br>
            <a:r>
              <a:rPr lang="en-US" sz="2000" dirty="0">
                <a:ea typeface="ＭＳ Ｐゴシック" pitchFamily="34" charset="-128"/>
              </a:rPr>
              <a:t>&gt;&gt;&gt;  </a:t>
            </a:r>
            <a:r>
              <a:rPr lang="en-US" sz="2000" dirty="0">
                <a:solidFill>
                  <a:srgbClr val="3333FF"/>
                </a:solidFill>
                <a:ea typeface="ＭＳ Ｐゴシック" pitchFamily="34" charset="-128"/>
              </a:rPr>
              <a:t>print</a:t>
            </a:r>
            <a:r>
              <a:rPr lang="en-US" sz="2000" dirty="0">
                <a:ea typeface="ＭＳ Ｐゴシック" pitchFamily="34" charset="-128"/>
              </a:rPr>
              <a:t>(</a:t>
            </a:r>
            <a:r>
              <a:rPr lang="en-US" sz="2000" dirty="0" err="1">
                <a:ea typeface="ＭＳ Ｐゴシック" pitchFamily="34" charset="-128"/>
              </a:rPr>
              <a:t>dsc</a:t>
            </a:r>
            <a:r>
              <a:rPr lang="en-US" sz="2000" dirty="0">
                <a:ea typeface="ＭＳ Ｐゴシック" pitchFamily="34" charset="-128"/>
              </a:rPr>
              <a:t>)</a:t>
            </a:r>
            <a:br>
              <a:rPr lang="en-US" sz="2000" dirty="0">
                <a:ea typeface="ＭＳ Ｐゴシック" pitchFamily="34" charset="-128"/>
              </a:rPr>
            </a:br>
            <a:r>
              <a:rPr lang="en-US" sz="2000" dirty="0">
                <a:ea typeface="ＭＳ Ｐゴシック" pitchFamily="34" charset="-128"/>
              </a:rPr>
              <a:t>&lt;geoprocessing describe data object </a:t>
            </a:r>
            <a:r>
              <a:rPr lang="en-US" sz="2000" dirty="0" err="1">
                <a:ea typeface="ＭＳ Ｐゴシック" pitchFamily="34" charset="-128"/>
              </a:rPr>
              <a:t>object</a:t>
            </a:r>
            <a:r>
              <a:rPr lang="en-US" sz="2000" dirty="0">
                <a:ea typeface="ＭＳ Ｐゴシック" pitchFamily="34" charset="-128"/>
              </a:rPr>
              <a:t> at 0x0092D2D0&gt; </a:t>
            </a:r>
          </a:p>
        </p:txBody>
      </p:sp>
      <p:sp>
        <p:nvSpPr>
          <p:cNvPr id="237572" name="Line 4">
            <a:extLst>
              <a:ext uri="{FF2B5EF4-FFF2-40B4-BE49-F238E27FC236}">
                <a16:creationId xmlns:a16="http://schemas.microsoft.com/office/drawing/2014/main" id="{DB556B67-8AA5-463D-5E84-9736D877D2AE}"/>
              </a:ext>
            </a:extLst>
          </p:cNvPr>
          <p:cNvSpPr>
            <a:spLocks noChangeShapeType="1"/>
          </p:cNvSpPr>
          <p:nvPr/>
        </p:nvSpPr>
        <p:spPr bwMode="auto">
          <a:xfrm flipH="1" flipV="1">
            <a:off x="3886200" y="4678363"/>
            <a:ext cx="304800" cy="3810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37573" name="Rectangle 5">
            <a:extLst>
              <a:ext uri="{FF2B5EF4-FFF2-40B4-BE49-F238E27FC236}">
                <a16:creationId xmlns:a16="http://schemas.microsoft.com/office/drawing/2014/main" id="{45B7E954-8FFA-5E67-83AE-B17277284D12}"/>
              </a:ext>
            </a:extLst>
          </p:cNvPr>
          <p:cNvSpPr>
            <a:spLocks noChangeArrowheads="1"/>
          </p:cNvSpPr>
          <p:nvPr/>
        </p:nvSpPr>
        <p:spPr bwMode="auto">
          <a:xfrm>
            <a:off x="1244600" y="3251200"/>
            <a:ext cx="4572000" cy="533400"/>
          </a:xfrm>
          <a:prstGeom prst="rect">
            <a:avLst/>
          </a:prstGeom>
          <a:solidFill>
            <a:schemeClr val="accent1"/>
          </a:solidFill>
          <a:ln w="9525">
            <a:solidFill>
              <a:schemeClr val="tx1"/>
            </a:solidFill>
            <a:miter lim="800000"/>
            <a:headEnd/>
            <a:tailEnd/>
          </a:ln>
          <a:effectLst/>
        </p:spPr>
        <p:txBody>
          <a:bodyPr wrap="none" anchor="ctr"/>
          <a:lstStyle/>
          <a:p>
            <a:pPr algn="ctr" eaLnBrk="1" hangingPunct="1">
              <a:lnSpc>
                <a:spcPct val="80000"/>
              </a:lnSpc>
              <a:spcBef>
                <a:spcPct val="20000"/>
              </a:spcBef>
              <a:defRPr/>
            </a:pPr>
            <a:r>
              <a:rPr lang="en-US" sz="2400" b="1" dirty="0" err="1">
                <a:solidFill>
                  <a:srgbClr val="FF0066"/>
                </a:solidFill>
                <a:latin typeface="Comic Sans MS" pitchFamily="66" charset="0"/>
                <a:ea typeface="ＭＳ Ｐゴシック" pitchFamily="34" charset="-128"/>
              </a:rPr>
              <a:t>object.method</a:t>
            </a:r>
            <a:r>
              <a:rPr lang="en-US" sz="2400" b="1" dirty="0">
                <a:solidFill>
                  <a:srgbClr val="FF0066"/>
                </a:solidFill>
                <a:latin typeface="Comic Sans MS" pitchFamily="66" charset="0"/>
                <a:ea typeface="ＭＳ Ｐゴシック" pitchFamily="34" charset="-128"/>
              </a:rPr>
              <a:t>(arg1,arg2, …)</a:t>
            </a:r>
            <a:endParaRPr lang="en-US" sz="2400" dirty="0">
              <a:solidFill>
                <a:srgbClr val="FF0066"/>
              </a:solidFill>
              <a:latin typeface="Comic Sans MS" pitchFamily="66" charset="0"/>
              <a:ea typeface="ＭＳ Ｐゴシック" pitchFamily="34" charset="-128"/>
            </a:endParaRPr>
          </a:p>
        </p:txBody>
      </p:sp>
      <p:sp>
        <p:nvSpPr>
          <p:cNvPr id="237575" name="Text Box 7">
            <a:extLst>
              <a:ext uri="{FF2B5EF4-FFF2-40B4-BE49-F238E27FC236}">
                <a16:creationId xmlns:a16="http://schemas.microsoft.com/office/drawing/2014/main" id="{1840B6E6-F69D-0AB9-DBBE-A55CDCEEFCF9}"/>
              </a:ext>
            </a:extLst>
          </p:cNvPr>
          <p:cNvSpPr txBox="1">
            <a:spLocks noChangeArrowheads="1"/>
          </p:cNvSpPr>
          <p:nvPr/>
        </p:nvSpPr>
        <p:spPr bwMode="auto">
          <a:xfrm>
            <a:off x="3429000" y="5108575"/>
            <a:ext cx="31305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FF0066"/>
                </a:solidFill>
              </a:rPr>
              <a:t>data element to be described</a:t>
            </a:r>
          </a:p>
        </p:txBody>
      </p:sp>
      <p:sp>
        <p:nvSpPr>
          <p:cNvPr id="237576" name="Line 8">
            <a:extLst>
              <a:ext uri="{FF2B5EF4-FFF2-40B4-BE49-F238E27FC236}">
                <a16:creationId xmlns:a16="http://schemas.microsoft.com/office/drawing/2014/main" id="{186D80F6-6851-8E4A-5219-7DD649FDD948}"/>
              </a:ext>
            </a:extLst>
          </p:cNvPr>
          <p:cNvSpPr>
            <a:spLocks noChangeShapeType="1"/>
          </p:cNvSpPr>
          <p:nvPr/>
        </p:nvSpPr>
        <p:spPr bwMode="auto">
          <a:xfrm flipV="1">
            <a:off x="990600" y="4724400"/>
            <a:ext cx="228600" cy="3810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37577" name="Text Box 9">
            <a:extLst>
              <a:ext uri="{FF2B5EF4-FFF2-40B4-BE49-F238E27FC236}">
                <a16:creationId xmlns:a16="http://schemas.microsoft.com/office/drawing/2014/main" id="{E6A2899E-C2FA-8E9E-46B1-73F6A2F0CB9F}"/>
              </a:ext>
            </a:extLst>
          </p:cNvPr>
          <p:cNvSpPr txBox="1">
            <a:spLocks noChangeArrowheads="1"/>
          </p:cNvSpPr>
          <p:nvPr/>
        </p:nvSpPr>
        <p:spPr bwMode="auto">
          <a:xfrm>
            <a:off x="304800" y="5105400"/>
            <a:ext cx="17208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FF0066"/>
                </a:solidFill>
              </a:rPr>
              <a:t>describe object</a:t>
            </a:r>
          </a:p>
        </p:txBody>
      </p:sp>
      <p:sp>
        <p:nvSpPr>
          <p:cNvPr id="237578" name="Line 10">
            <a:extLst>
              <a:ext uri="{FF2B5EF4-FFF2-40B4-BE49-F238E27FC236}">
                <a16:creationId xmlns:a16="http://schemas.microsoft.com/office/drawing/2014/main" id="{E14007A4-6F39-6C63-107F-87ECBC6DA494}"/>
              </a:ext>
            </a:extLst>
          </p:cNvPr>
          <p:cNvSpPr>
            <a:spLocks noChangeShapeType="1"/>
          </p:cNvSpPr>
          <p:nvPr/>
        </p:nvSpPr>
        <p:spPr bwMode="auto">
          <a:xfrm>
            <a:off x="1905000" y="3962400"/>
            <a:ext cx="0" cy="3810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7571">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7573"/>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7571">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75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3757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757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757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757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757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3" grpId="0" animBg="1"/>
      <p:bldP spid="237575" grpId="0"/>
      <p:bldP spid="23757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594" name="Rectangle 2">
            <a:extLst>
              <a:ext uri="{FF2B5EF4-FFF2-40B4-BE49-F238E27FC236}">
                <a16:creationId xmlns:a16="http://schemas.microsoft.com/office/drawing/2014/main" id="{4FB6CB71-9B4D-B70D-9551-90BF7FF23DBE}"/>
              </a:ext>
            </a:extLst>
          </p:cNvPr>
          <p:cNvSpPr>
            <a:spLocks noGrp="1" noChangeArrowheads="1"/>
          </p:cNvSpPr>
          <p:nvPr>
            <p:ph type="title"/>
          </p:nvPr>
        </p:nvSpPr>
        <p:spPr/>
        <p:txBody>
          <a:bodyPr/>
          <a:lstStyle/>
          <a:p>
            <a:pPr eaLnBrk="1" hangingPunct="1">
              <a:defRPr/>
            </a:pPr>
            <a:r>
              <a:rPr lang="en-US" sz="3600">
                <a:ea typeface="ＭＳ Ｐゴシック" pitchFamily="34" charset="-128"/>
              </a:rPr>
              <a:t>Using a describe object</a:t>
            </a:r>
          </a:p>
        </p:txBody>
      </p:sp>
      <p:sp>
        <p:nvSpPr>
          <p:cNvPr id="238595" name="Rectangle 3">
            <a:extLst>
              <a:ext uri="{FF2B5EF4-FFF2-40B4-BE49-F238E27FC236}">
                <a16:creationId xmlns:a16="http://schemas.microsoft.com/office/drawing/2014/main" id="{CBE85F48-80F1-3916-6B11-33231F336C11}"/>
              </a:ext>
            </a:extLst>
          </p:cNvPr>
          <p:cNvSpPr>
            <a:spLocks noGrp="1" noChangeArrowheads="1"/>
          </p:cNvSpPr>
          <p:nvPr>
            <p:ph idx="1"/>
          </p:nvPr>
        </p:nvSpPr>
        <p:spPr/>
        <p:txBody>
          <a:bodyPr/>
          <a:lstStyle/>
          <a:p>
            <a:pPr eaLnBrk="1" hangingPunct="1">
              <a:buFontTx/>
              <a:buNone/>
              <a:defRPr/>
            </a:pPr>
            <a:r>
              <a:rPr lang="en-US" sz="1800" dirty="0">
                <a:ea typeface="ＭＳ Ｐゴシック" pitchFamily="34" charset="-128"/>
              </a:rPr>
              <a:t>      &gt;&gt;&gt; import arcpy</a:t>
            </a:r>
            <a:br>
              <a:rPr lang="en-US" sz="1800" dirty="0">
                <a:ea typeface="ＭＳ Ｐゴシック" pitchFamily="34" charset="-128"/>
              </a:rPr>
            </a:br>
            <a:r>
              <a:rPr lang="en-US" sz="1800" dirty="0">
                <a:ea typeface="ＭＳ Ｐゴシック" pitchFamily="34" charset="-128"/>
              </a:rPr>
              <a:t>&gt;&gt;&gt; </a:t>
            </a:r>
            <a:r>
              <a:rPr lang="en-US" sz="1800" dirty="0" err="1">
                <a:ea typeface="ＭＳ Ｐゴシック" pitchFamily="34" charset="-128"/>
              </a:rPr>
              <a:t>rastfile</a:t>
            </a:r>
            <a:r>
              <a:rPr lang="en-US" sz="1800" dirty="0">
                <a:ea typeface="ＭＳ Ｐゴシック" pitchFamily="34" charset="-128"/>
              </a:rPr>
              <a:t> = 'C:/Temp/raster1'</a:t>
            </a:r>
            <a:br>
              <a:rPr lang="en-US" sz="1800" dirty="0">
                <a:ea typeface="ＭＳ Ｐゴシック" pitchFamily="34" charset="-128"/>
              </a:rPr>
            </a:br>
            <a:r>
              <a:rPr lang="en-US" sz="1800" dirty="0">
                <a:ea typeface="ＭＳ Ｐゴシック" pitchFamily="34" charset="-128"/>
              </a:rPr>
              <a:t>&gt;&gt;&gt; </a:t>
            </a:r>
            <a:r>
              <a:rPr lang="en-US" sz="1800" dirty="0" err="1">
                <a:ea typeface="ＭＳ Ｐゴシック" pitchFamily="34" charset="-128"/>
              </a:rPr>
              <a:t>dsc</a:t>
            </a:r>
            <a:r>
              <a:rPr lang="en-US" sz="1800" dirty="0">
                <a:ea typeface="ＭＳ Ｐゴシック" pitchFamily="34" charset="-128"/>
              </a:rPr>
              <a:t> = </a:t>
            </a:r>
            <a:r>
              <a:rPr lang="en-US" sz="1800" dirty="0" err="1">
                <a:ea typeface="ＭＳ Ｐゴシック" pitchFamily="34" charset="-128"/>
              </a:rPr>
              <a:t>arcpy.Describe</a:t>
            </a:r>
            <a:r>
              <a:rPr lang="en-US" sz="1800" dirty="0">
                <a:ea typeface="ＭＳ Ｐゴシック" pitchFamily="34" charset="-128"/>
              </a:rPr>
              <a:t>(</a:t>
            </a:r>
            <a:r>
              <a:rPr lang="en-US" sz="1800" dirty="0" err="1">
                <a:ea typeface="ＭＳ Ｐゴシック" pitchFamily="34" charset="-128"/>
              </a:rPr>
              <a:t>rastfile</a:t>
            </a:r>
            <a:r>
              <a:rPr lang="en-US" sz="1800" dirty="0">
                <a:ea typeface="ＭＳ Ｐゴシック" pitchFamily="34" charset="-128"/>
              </a:rPr>
              <a:t>) </a:t>
            </a:r>
            <a:br>
              <a:rPr lang="en-US" sz="1800" dirty="0">
                <a:ea typeface="ＭＳ Ｐゴシック" pitchFamily="34" charset="-128"/>
              </a:rPr>
            </a:br>
            <a:br>
              <a:rPr lang="en-US" sz="1800" dirty="0">
                <a:ea typeface="ＭＳ Ｐゴシック" pitchFamily="34" charset="-128"/>
              </a:rPr>
            </a:br>
            <a:r>
              <a:rPr lang="en-US" dirty="0">
                <a:ea typeface="ＭＳ Ｐゴシック" pitchFamily="34" charset="-128"/>
              </a:rPr>
              <a:t>&gt;&gt;&gt; print(</a:t>
            </a:r>
            <a:r>
              <a:rPr lang="en-US" dirty="0" err="1">
                <a:ea typeface="ＭＳ Ｐゴシック" pitchFamily="34" charset="-128"/>
              </a:rPr>
              <a:t>dsc.datatype</a:t>
            </a:r>
            <a:r>
              <a:rPr lang="en-US" dirty="0">
                <a:ea typeface="ＭＳ Ｐゴシック" pitchFamily="34" charset="-128"/>
              </a:rPr>
              <a:t>)</a:t>
            </a:r>
            <a:br>
              <a:rPr lang="en-US" dirty="0">
                <a:ea typeface="ＭＳ Ｐゴシック" pitchFamily="34" charset="-128"/>
              </a:rPr>
            </a:br>
            <a:r>
              <a:rPr lang="en-US" dirty="0">
                <a:solidFill>
                  <a:srgbClr val="009999"/>
                </a:solidFill>
                <a:ea typeface="ＭＳ Ｐゴシック" pitchFamily="34" charset="-128"/>
              </a:rPr>
              <a:t>'RasterDataset' </a:t>
            </a:r>
          </a:p>
          <a:p>
            <a:pPr eaLnBrk="1" hangingPunct="1">
              <a:buFontTx/>
              <a:buNone/>
              <a:defRPr/>
            </a:pPr>
            <a:endParaRPr lang="en-US" dirty="0">
              <a:solidFill>
                <a:srgbClr val="009999"/>
              </a:solidFill>
              <a:ea typeface="ＭＳ Ｐゴシック" pitchFamily="34" charset="-128"/>
            </a:endParaRPr>
          </a:p>
          <a:p>
            <a:pPr eaLnBrk="1" hangingPunct="1">
              <a:buFontTx/>
              <a:buNone/>
              <a:defRPr/>
            </a:pPr>
            <a:r>
              <a:rPr lang="en-US" dirty="0">
                <a:ea typeface="ＭＳ Ｐゴシック" pitchFamily="34" charset="-128"/>
              </a:rPr>
              <a:t>    &gt;&gt;&gt;  print(</a:t>
            </a:r>
            <a:r>
              <a:rPr lang="en-US" dirty="0" err="1">
                <a:ea typeface="ＭＳ Ｐゴシック" pitchFamily="34" charset="-128"/>
              </a:rPr>
              <a:t>dsc.format</a:t>
            </a:r>
            <a:r>
              <a:rPr lang="en-US" dirty="0">
                <a:ea typeface="ＭＳ Ｐゴシック" pitchFamily="34" charset="-128"/>
              </a:rPr>
              <a:t>)</a:t>
            </a:r>
            <a:br>
              <a:rPr lang="en-US" dirty="0">
                <a:ea typeface="ＭＳ Ｐゴシック" pitchFamily="34" charset="-128"/>
              </a:rPr>
            </a:br>
            <a:r>
              <a:rPr lang="en-US" dirty="0">
                <a:solidFill>
                  <a:srgbClr val="009999"/>
                </a:solidFill>
                <a:ea typeface="ＭＳ Ｐゴシック" pitchFamily="34" charset="-128"/>
              </a:rPr>
              <a:t>'IMAGINE image</a:t>
            </a:r>
            <a:r>
              <a:rPr lang="ja-JP" altLang="en-US" dirty="0">
                <a:solidFill>
                  <a:srgbClr val="009999"/>
                </a:solidFill>
                <a:ea typeface="ＭＳ Ｐゴシック" pitchFamily="34" charset="-128"/>
              </a:rPr>
              <a:t>‘</a:t>
            </a:r>
            <a:endParaRPr lang="en-US" altLang="ja-JP" dirty="0">
              <a:solidFill>
                <a:srgbClr val="009999"/>
              </a:solidFill>
              <a:ea typeface="ＭＳ Ｐゴシック" pitchFamily="34" charset="-128"/>
            </a:endParaRPr>
          </a:p>
          <a:p>
            <a:pPr eaLnBrk="1" hangingPunct="1">
              <a:buFontTx/>
              <a:buNone/>
              <a:defRPr/>
            </a:pPr>
            <a:endParaRPr lang="en-US" dirty="0">
              <a:ea typeface="ＭＳ Ｐゴシック" pitchFamily="34" charset="-128"/>
            </a:endParaRPr>
          </a:p>
          <a:p>
            <a:pPr eaLnBrk="1" hangingPunct="1">
              <a:buFontTx/>
              <a:buNone/>
              <a:defRPr/>
            </a:pPr>
            <a:r>
              <a:rPr lang="en-US" dirty="0">
                <a:ea typeface="ＭＳ Ｐゴシック" pitchFamily="34" charset="-128"/>
              </a:rPr>
              <a:t>See note view for demo</a:t>
            </a:r>
          </a:p>
        </p:txBody>
      </p:sp>
      <p:pic>
        <p:nvPicPr>
          <p:cNvPr id="26629" name="Picture 7">
            <a:extLst>
              <a:ext uri="{FF2B5EF4-FFF2-40B4-BE49-F238E27FC236}">
                <a16:creationId xmlns:a16="http://schemas.microsoft.com/office/drawing/2014/main" id="{FCA058F4-FAB1-7643-5827-11E324333A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96863"/>
            <a:ext cx="2914650" cy="6210300"/>
          </a:xfrm>
          <a:prstGeom prst="rect">
            <a:avLst/>
          </a:prstGeom>
          <a:noFill/>
          <a:ln>
            <a:noFill/>
          </a:ln>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FF0066"/>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859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C495E1E6-56E3-404A-8B2D-B05BC3077B35}"/>
              </a:ext>
            </a:extLst>
          </p:cNvPr>
          <p:cNvSpPr>
            <a:spLocks noGrp="1" noChangeArrowheads="1"/>
          </p:cNvSpPr>
          <p:nvPr>
            <p:ph type="title"/>
          </p:nvPr>
        </p:nvSpPr>
        <p:spPr/>
        <p:txBody>
          <a:bodyPr/>
          <a:lstStyle/>
          <a:p>
            <a:pPr eaLnBrk="1" hangingPunct="1">
              <a:defRPr/>
            </a:pPr>
            <a:r>
              <a:rPr lang="en-US" sz="3600">
                <a:ea typeface="ＭＳ Ｐゴシック" pitchFamily="34" charset="-128"/>
              </a:rPr>
              <a:t>Selection Syntax</a:t>
            </a:r>
          </a:p>
        </p:txBody>
      </p:sp>
      <p:sp>
        <p:nvSpPr>
          <p:cNvPr id="17412" name="Rectangle 3">
            <a:extLst>
              <a:ext uri="{FF2B5EF4-FFF2-40B4-BE49-F238E27FC236}">
                <a16:creationId xmlns:a16="http://schemas.microsoft.com/office/drawing/2014/main" id="{8E3E984F-8F72-A00F-4220-FEB9E6D7BED6}"/>
              </a:ext>
            </a:extLst>
          </p:cNvPr>
          <p:cNvSpPr>
            <a:spLocks noGrp="1" noChangeArrowheads="1"/>
          </p:cNvSpPr>
          <p:nvPr>
            <p:ph idx="1"/>
          </p:nvPr>
        </p:nvSpPr>
        <p:spPr/>
        <p:txBody>
          <a:bodyPr/>
          <a:lstStyle/>
          <a:p>
            <a:pPr eaLnBrk="1" hangingPunct="1">
              <a:defRPr/>
            </a:pPr>
            <a:r>
              <a:rPr lang="en-US" sz="2800">
                <a:ea typeface="ＭＳ Ｐゴシック" charset="0"/>
              </a:rPr>
              <a:t>Convert the pseudocode to Python </a:t>
            </a:r>
          </a:p>
          <a:p>
            <a:pPr eaLnBrk="1" hangingPunct="1">
              <a:defRPr/>
            </a:pPr>
            <a:r>
              <a:rPr lang="en-US" sz="2800">
                <a:ea typeface="ＭＳ Ｐゴシック" charset="0"/>
              </a:rPr>
              <a:t>Python conditional keywords: </a:t>
            </a:r>
            <a:r>
              <a:rPr lang="en-US" sz="2800">
                <a:solidFill>
                  <a:srgbClr val="0000FF"/>
                </a:solidFill>
                <a:ea typeface="ＭＳ Ｐゴシック" charset="0"/>
              </a:rPr>
              <a:t>if</a:t>
            </a:r>
            <a:r>
              <a:rPr lang="en-US" sz="2800">
                <a:ea typeface="ＭＳ Ｐゴシック" charset="0"/>
              </a:rPr>
              <a:t>, </a:t>
            </a:r>
            <a:r>
              <a:rPr lang="en-US" sz="2800">
                <a:solidFill>
                  <a:srgbClr val="0000FF"/>
                </a:solidFill>
                <a:ea typeface="ＭＳ Ｐゴシック" charset="0"/>
              </a:rPr>
              <a:t>elif</a:t>
            </a:r>
            <a:r>
              <a:rPr lang="en-US" sz="2800">
                <a:ea typeface="ＭＳ Ｐゴシック" charset="0"/>
              </a:rPr>
              <a:t>, </a:t>
            </a:r>
            <a:r>
              <a:rPr lang="en-US" sz="2800">
                <a:solidFill>
                  <a:srgbClr val="0000FF"/>
                </a:solidFill>
                <a:ea typeface="ＭＳ Ｐゴシック" charset="0"/>
              </a:rPr>
              <a:t>else</a:t>
            </a:r>
          </a:p>
          <a:p>
            <a:pPr eaLnBrk="1" hangingPunct="1">
              <a:defRPr/>
            </a:pPr>
            <a:r>
              <a:rPr lang="en-US" sz="2800">
                <a:ea typeface="ＭＳ Ｐゴシック" charset="0"/>
              </a:rPr>
              <a:t>Use a describe object to get the shapeType</a:t>
            </a:r>
          </a:p>
        </p:txBody>
      </p:sp>
      <p:sp>
        <p:nvSpPr>
          <p:cNvPr id="235524" name="Text Box 4">
            <a:extLst>
              <a:ext uri="{FF2B5EF4-FFF2-40B4-BE49-F238E27FC236}">
                <a16:creationId xmlns:a16="http://schemas.microsoft.com/office/drawing/2014/main" id="{D04B8A2D-9C65-EDD0-6D2E-3547896FC1A4}"/>
              </a:ext>
            </a:extLst>
          </p:cNvPr>
          <p:cNvSpPr txBox="1">
            <a:spLocks noChangeArrowheads="1"/>
          </p:cNvSpPr>
          <p:nvPr/>
        </p:nvSpPr>
        <p:spPr bwMode="auto">
          <a:xfrm>
            <a:off x="3867150" y="2438400"/>
            <a:ext cx="5410200" cy="4154488"/>
          </a:xfrm>
          <a:prstGeom prst="rect">
            <a:avLst/>
          </a:prstGeom>
          <a:noFill/>
          <a:ln>
            <a:noFill/>
          </a:ln>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dirty="0">
                <a:solidFill>
                  <a:srgbClr val="FF0066"/>
                </a:solidFill>
                <a:latin typeface="Comic Sans MS" pitchFamily="66" charset="0"/>
              </a:rPr>
              <a:t>     Python</a:t>
            </a:r>
          </a:p>
          <a:p>
            <a:pPr eaLnBrk="1" hangingPunct="1">
              <a:defRPr/>
            </a:pPr>
            <a:r>
              <a:rPr lang="en-US" dirty="0">
                <a:solidFill>
                  <a:srgbClr val="FF0066"/>
                </a:solidFill>
                <a:latin typeface="Comic Sans MS" pitchFamily="66" charset="0"/>
              </a:rPr>
              <a:t>     </a:t>
            </a:r>
            <a:r>
              <a:rPr lang="en-US" sz="2000" dirty="0">
                <a:solidFill>
                  <a:srgbClr val="3333FF"/>
                </a:solidFill>
              </a:rPr>
              <a:t>import</a:t>
            </a:r>
            <a:r>
              <a:rPr lang="en-US" sz="2000" dirty="0"/>
              <a:t> arcpy</a:t>
            </a:r>
          </a:p>
          <a:p>
            <a:pPr eaLnBrk="1" hangingPunct="1">
              <a:defRPr/>
            </a:pPr>
            <a:r>
              <a:rPr lang="en-US" sz="2000" dirty="0">
                <a:solidFill>
                  <a:srgbClr val="FF0066"/>
                </a:solidFill>
                <a:latin typeface="Comic Sans MS" pitchFamily="66" charset="0"/>
              </a:rPr>
              <a:t>      </a:t>
            </a:r>
            <a:r>
              <a:rPr lang="en-US" sz="2000" dirty="0" err="1"/>
              <a:t>mydata</a:t>
            </a:r>
            <a:r>
              <a:rPr lang="en-US" sz="2000" dirty="0"/>
              <a:t> = "C:/Temp/data.shp" </a:t>
            </a:r>
          </a:p>
          <a:p>
            <a:pPr eaLnBrk="1" hangingPunct="1">
              <a:defRPr/>
            </a:pPr>
            <a:r>
              <a:rPr lang="en-US" sz="2000" dirty="0">
                <a:solidFill>
                  <a:srgbClr val="FF0066"/>
                </a:solidFill>
                <a:latin typeface="Comic Sans MS" pitchFamily="66" charset="0"/>
              </a:rPr>
              <a:t>      </a:t>
            </a:r>
            <a:r>
              <a:rPr lang="en-US" sz="2000" dirty="0" err="1"/>
              <a:t>dsc</a:t>
            </a:r>
            <a:r>
              <a:rPr lang="en-US" sz="2000" dirty="0"/>
              <a:t> = </a:t>
            </a:r>
            <a:r>
              <a:rPr lang="en-US" sz="2000" dirty="0" err="1"/>
              <a:t>arcpy.Describe</a:t>
            </a:r>
            <a:r>
              <a:rPr lang="en-US" sz="2000" dirty="0"/>
              <a:t>(</a:t>
            </a:r>
            <a:r>
              <a:rPr lang="en-US" sz="2000" dirty="0" err="1"/>
              <a:t>mydata</a:t>
            </a:r>
            <a:r>
              <a:rPr lang="en-US" sz="2000" dirty="0"/>
              <a:t>) </a:t>
            </a:r>
          </a:p>
          <a:p>
            <a:pPr eaLnBrk="1" hangingPunct="1">
              <a:defRPr/>
            </a:pPr>
            <a:r>
              <a:rPr lang="en-US" sz="2000" dirty="0">
                <a:solidFill>
                  <a:srgbClr val="FF0066"/>
                </a:solidFill>
                <a:latin typeface="Comic Sans MS" pitchFamily="66" charset="0"/>
              </a:rPr>
              <a:t>      </a:t>
            </a:r>
            <a:r>
              <a:rPr lang="en-US" sz="2000" dirty="0"/>
              <a:t>shapeType = </a:t>
            </a:r>
            <a:r>
              <a:rPr lang="en-US" sz="2000" dirty="0" err="1"/>
              <a:t>dsc.shapeType</a:t>
            </a:r>
            <a:br>
              <a:rPr lang="en-US" dirty="0">
                <a:solidFill>
                  <a:srgbClr val="FF0066"/>
                </a:solidFill>
                <a:latin typeface="Comic Sans MS" pitchFamily="66" charset="0"/>
              </a:rPr>
            </a:br>
            <a:endParaRPr lang="en-US" sz="1800" dirty="0"/>
          </a:p>
          <a:p>
            <a:pPr lvl="1" eaLnBrk="1" hangingPunct="1">
              <a:defRPr/>
            </a:pPr>
            <a:r>
              <a:rPr lang="en-US" sz="2000" dirty="0">
                <a:solidFill>
                  <a:srgbClr val="0000FF"/>
                </a:solidFill>
              </a:rPr>
              <a:t>if</a:t>
            </a:r>
            <a:r>
              <a:rPr lang="en-US" sz="2000" dirty="0"/>
              <a:t> shapeType == "</a:t>
            </a:r>
            <a:r>
              <a:rPr lang="en-US" altLang="ja-JP" sz="2000" dirty="0"/>
              <a:t>Polygon":</a:t>
            </a:r>
          </a:p>
          <a:p>
            <a:pPr lvl="2" eaLnBrk="1" hangingPunct="1">
              <a:defRPr/>
            </a:pPr>
            <a:r>
              <a:rPr lang="en-US" sz="2000" dirty="0"/>
              <a:t>    </a:t>
            </a:r>
            <a:r>
              <a:rPr lang="en-US" sz="2000" dirty="0">
                <a:solidFill>
                  <a:srgbClr val="3333FF"/>
                </a:solidFill>
              </a:rPr>
              <a:t>print</a:t>
            </a:r>
            <a:r>
              <a:rPr lang="en-US" sz="2000" dirty="0"/>
              <a:t>(</a:t>
            </a:r>
            <a:r>
              <a:rPr lang="en-US" altLang="ja-JP" sz="2000" dirty="0"/>
              <a:t>"Shape is polygon")</a:t>
            </a:r>
          </a:p>
          <a:p>
            <a:pPr lvl="1" eaLnBrk="1" hangingPunct="1">
              <a:defRPr/>
            </a:pPr>
            <a:r>
              <a:rPr lang="en-US" sz="2000" dirty="0" err="1">
                <a:solidFill>
                  <a:srgbClr val="0000FF"/>
                </a:solidFill>
              </a:rPr>
              <a:t>elif</a:t>
            </a:r>
            <a:r>
              <a:rPr lang="en-US" sz="2000" dirty="0"/>
              <a:t> shapeType == </a:t>
            </a:r>
            <a:r>
              <a:rPr lang="en-US" altLang="ja-JP" sz="2000" dirty="0"/>
              <a:t>"Polyline":</a:t>
            </a:r>
          </a:p>
          <a:p>
            <a:pPr lvl="2" eaLnBrk="1" hangingPunct="1">
              <a:defRPr/>
            </a:pPr>
            <a:r>
              <a:rPr lang="en-US" sz="2000" dirty="0"/>
              <a:t>    </a:t>
            </a:r>
            <a:r>
              <a:rPr lang="en-US" sz="2000" dirty="0">
                <a:solidFill>
                  <a:srgbClr val="3333FF"/>
                </a:solidFill>
              </a:rPr>
              <a:t>print</a:t>
            </a:r>
            <a:r>
              <a:rPr lang="en-US" sz="2000" dirty="0"/>
              <a:t>(</a:t>
            </a:r>
            <a:r>
              <a:rPr lang="en-US" altLang="ja-JP" sz="2000" dirty="0"/>
              <a:t>"Shape is line")</a:t>
            </a:r>
          </a:p>
          <a:p>
            <a:pPr lvl="1" eaLnBrk="1" hangingPunct="1">
              <a:defRPr/>
            </a:pPr>
            <a:r>
              <a:rPr lang="en-US" sz="2000" dirty="0">
                <a:solidFill>
                  <a:srgbClr val="0000FF"/>
                </a:solidFill>
              </a:rPr>
              <a:t>else</a:t>
            </a:r>
            <a:r>
              <a:rPr lang="en-US" sz="2000" dirty="0"/>
              <a:t>:</a:t>
            </a:r>
            <a:r>
              <a:rPr lang="en-US" sz="2000" dirty="0">
                <a:solidFill>
                  <a:srgbClr val="0000FF"/>
                </a:solidFill>
              </a:rPr>
              <a:t> </a:t>
            </a:r>
          </a:p>
          <a:p>
            <a:pPr lvl="2" eaLnBrk="1" hangingPunct="1">
              <a:defRPr/>
            </a:pPr>
            <a:r>
              <a:rPr lang="en-US" sz="2000" dirty="0"/>
              <a:t>    </a:t>
            </a:r>
            <a:r>
              <a:rPr lang="en-US" sz="2000" dirty="0">
                <a:solidFill>
                  <a:srgbClr val="3333FF"/>
                </a:solidFill>
              </a:rPr>
              <a:t>print</a:t>
            </a:r>
            <a:r>
              <a:rPr lang="en-US" sz="2000" dirty="0"/>
              <a:t>(</a:t>
            </a:r>
            <a:r>
              <a:rPr lang="en-US" altLang="ja-JP" sz="2000" dirty="0"/>
              <a:t>"Shape is not line or polygon")</a:t>
            </a:r>
          </a:p>
          <a:p>
            <a:pPr eaLnBrk="1" hangingPunct="1">
              <a:defRPr/>
            </a:pPr>
            <a:endParaRPr lang="en-US" sz="1800" dirty="0"/>
          </a:p>
        </p:txBody>
      </p:sp>
      <p:sp>
        <p:nvSpPr>
          <p:cNvPr id="17414" name="Text Box 5">
            <a:extLst>
              <a:ext uri="{FF2B5EF4-FFF2-40B4-BE49-F238E27FC236}">
                <a16:creationId xmlns:a16="http://schemas.microsoft.com/office/drawing/2014/main" id="{AE19ABE5-741D-A32A-DDB7-F82EE5DBEC13}"/>
              </a:ext>
            </a:extLst>
          </p:cNvPr>
          <p:cNvSpPr txBox="1">
            <a:spLocks noChangeArrowheads="1"/>
          </p:cNvSpPr>
          <p:nvPr/>
        </p:nvSpPr>
        <p:spPr bwMode="auto">
          <a:xfrm>
            <a:off x="31750" y="2674938"/>
            <a:ext cx="4340225" cy="3878262"/>
          </a:xfrm>
          <a:prstGeom prst="rect">
            <a:avLst/>
          </a:prstGeom>
          <a:noFill/>
          <a:ln>
            <a:noFill/>
          </a:ln>
          <a:effec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2800" dirty="0" err="1">
                <a:solidFill>
                  <a:srgbClr val="FF0066"/>
                </a:solidFill>
                <a:latin typeface="Comic Sans MS" pitchFamily="66" charset="0"/>
              </a:rPr>
              <a:t>Pseudocode</a:t>
            </a:r>
            <a:br>
              <a:rPr lang="en-US" sz="2800" dirty="0">
                <a:solidFill>
                  <a:srgbClr val="FF0066"/>
                </a:solidFill>
                <a:latin typeface="Comic Sans MS" pitchFamily="66" charset="0"/>
              </a:rPr>
            </a:br>
            <a:endParaRPr lang="en-US" sz="1800" dirty="0"/>
          </a:p>
          <a:p>
            <a:pPr eaLnBrk="1" hangingPunct="1">
              <a:defRPr/>
            </a:pPr>
            <a:r>
              <a:rPr lang="en-US" sz="2000" dirty="0"/>
              <a:t>GET </a:t>
            </a:r>
            <a:r>
              <a:rPr lang="en-US" sz="2000" dirty="0" err="1"/>
              <a:t>shapefile</a:t>
            </a:r>
            <a:endParaRPr lang="en-US" sz="2000" dirty="0"/>
          </a:p>
          <a:p>
            <a:pPr eaLnBrk="1" hangingPunct="1">
              <a:defRPr/>
            </a:pPr>
            <a:r>
              <a:rPr lang="en-US" sz="2000" dirty="0"/>
              <a:t>GET shape type</a:t>
            </a:r>
          </a:p>
          <a:p>
            <a:pPr eaLnBrk="1" hangingPunct="1">
              <a:defRPr/>
            </a:pPr>
            <a:endParaRPr lang="en-US" sz="2000" dirty="0"/>
          </a:p>
          <a:p>
            <a:pPr eaLnBrk="1" hangingPunct="1">
              <a:defRPr/>
            </a:pPr>
            <a:r>
              <a:rPr lang="en-US" sz="2000" dirty="0"/>
              <a:t>IF shape type is polygon THEN</a:t>
            </a:r>
            <a:br>
              <a:rPr lang="en-US" sz="2000" dirty="0"/>
            </a:br>
            <a:r>
              <a:rPr lang="en-US" sz="2000" dirty="0"/>
              <a:t>     PRINT shape is polygon</a:t>
            </a:r>
          </a:p>
          <a:p>
            <a:pPr eaLnBrk="1" hangingPunct="1">
              <a:defRPr/>
            </a:pPr>
            <a:r>
              <a:rPr lang="en-US" sz="2000" dirty="0"/>
              <a:t>ELSE IF shape type is line THEN</a:t>
            </a:r>
            <a:br>
              <a:rPr lang="en-US" sz="2000" dirty="0"/>
            </a:br>
            <a:r>
              <a:rPr lang="en-US" sz="2000" dirty="0"/>
              <a:t>     PRINT shape is line</a:t>
            </a:r>
          </a:p>
          <a:p>
            <a:pPr eaLnBrk="1" hangingPunct="1">
              <a:defRPr/>
            </a:pPr>
            <a:r>
              <a:rPr lang="en-US" sz="2000" dirty="0"/>
              <a:t>ELSE</a:t>
            </a:r>
          </a:p>
          <a:p>
            <a:pPr eaLnBrk="1" hangingPunct="1">
              <a:defRPr/>
            </a:pPr>
            <a:r>
              <a:rPr lang="en-US" sz="2000" dirty="0"/>
              <a:t>     PRINT shape isn’</a:t>
            </a:r>
            <a:r>
              <a:rPr lang="en-US" altLang="ja-JP" sz="2000" dirty="0"/>
              <a:t>t line or polygon</a:t>
            </a:r>
            <a:br>
              <a:rPr lang="en-US" altLang="ja-JP" sz="2000" dirty="0"/>
            </a:br>
            <a:r>
              <a:rPr lang="en-US" altLang="ja-JP" sz="2000" dirty="0"/>
              <a:t>ENDIF</a:t>
            </a:r>
            <a:endParaRPr lang="en-US" sz="2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5524">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5524">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35524">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5524">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35524">
                                            <p:txEl>
                                              <p:pRg st="7" end="7"/>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35524">
                                            <p:txEl>
                                              <p:pRg st="8" end="8"/>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35524">
                                            <p:txEl>
                                              <p:pRg st="9" end="9"/>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552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26816"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Conditional statement</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2957671"/>
            <a:ext cx="7344354" cy="3171423"/>
          </a:xfrm>
        </p:spPr>
        <p:txBody>
          <a:bodyPr>
            <a:normAutofit/>
          </a:bodyPr>
          <a:lstStyle/>
          <a:p>
            <a:pPr marL="0" indent="0">
              <a:buNone/>
            </a:pP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if slope &gt;= 15:</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grade = "steep"</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print(</a:t>
            </a:r>
            <a:r>
              <a:rPr lang="en-US" sz="2000" dirty="0" err="1">
                <a:solidFill>
                  <a:srgbClr val="FFFFFF"/>
                </a:solidFill>
                <a:latin typeface="Roboto" panose="02000000000000000000" pitchFamily="2" charset="0"/>
                <a:ea typeface="Roboto" panose="02000000000000000000" pitchFamily="2" charset="0"/>
                <a:cs typeface="Roboto" panose="02000000000000000000" pitchFamily="2" charset="0"/>
              </a:rPr>
              <a:t>f"Trail</a:t>
            </a: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 slope: {slope}")</a:t>
            </a:r>
          </a:p>
        </p:txBody>
      </p:sp>
      <p:sp>
        <p:nvSpPr>
          <p:cNvPr id="11" name="TextBox 10">
            <a:extLst>
              <a:ext uri="{FF2B5EF4-FFF2-40B4-BE49-F238E27FC236}">
                <a16:creationId xmlns:a16="http://schemas.microsoft.com/office/drawing/2014/main" id="{B835C601-E0F2-FBD9-9A27-4DAFB44D6FAA}"/>
              </a:ext>
            </a:extLst>
          </p:cNvPr>
          <p:cNvSpPr txBox="1"/>
          <p:nvPr/>
        </p:nvSpPr>
        <p:spPr>
          <a:xfrm>
            <a:off x="922492" y="2044088"/>
            <a:ext cx="7096815" cy="369332"/>
          </a:xfrm>
          <a:prstGeom prst="rect">
            <a:avLst/>
          </a:prstGeom>
          <a:noFill/>
        </p:spPr>
        <p:txBody>
          <a:bodyPr wrap="none" rtlCol="0">
            <a:spAutoFit/>
          </a:bodyPr>
          <a:lstStyle/>
          <a:p>
            <a:r>
              <a:rPr lang="en-US" dirty="0">
                <a:solidFill>
                  <a:schemeClr val="bg1">
                    <a:lumMod val="95000"/>
                  </a:schemeClr>
                </a:solidFill>
              </a:rPr>
              <a:t>Used to execute specific blocks of code based on certain conditions</a:t>
            </a:r>
          </a:p>
        </p:txBody>
      </p:sp>
      <p:sp>
        <p:nvSpPr>
          <p:cNvPr id="12" name="Rectangle 11">
            <a:extLst>
              <a:ext uri="{FF2B5EF4-FFF2-40B4-BE49-F238E27FC236}">
                <a16:creationId xmlns:a16="http://schemas.microsoft.com/office/drawing/2014/main" id="{7B38984C-801C-3961-F008-E2257824094B}"/>
              </a:ext>
            </a:extLst>
          </p:cNvPr>
          <p:cNvSpPr/>
          <p:nvPr/>
        </p:nvSpPr>
        <p:spPr bwMode="auto">
          <a:xfrm>
            <a:off x="914400" y="2957670"/>
            <a:ext cx="1752600" cy="395130"/>
          </a:xfrm>
          <a:prstGeom prst="rect">
            <a:avLst/>
          </a:prstGeom>
          <a:noFill/>
          <a:ln>
            <a:headEnd type="none" w="med" len="med"/>
            <a:tailEnd type="triangl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Freeform: Shape 12">
            <a:extLst>
              <a:ext uri="{FF2B5EF4-FFF2-40B4-BE49-F238E27FC236}">
                <a16:creationId xmlns:a16="http://schemas.microsoft.com/office/drawing/2014/main" id="{943D5332-F4AD-1009-995D-0BE204DBA7CD}"/>
              </a:ext>
            </a:extLst>
          </p:cNvPr>
          <p:cNvSpPr/>
          <p:nvPr/>
        </p:nvSpPr>
        <p:spPr bwMode="auto">
          <a:xfrm>
            <a:off x="291313" y="1739768"/>
            <a:ext cx="631179" cy="1529497"/>
          </a:xfrm>
          <a:custGeom>
            <a:avLst/>
            <a:gdLst>
              <a:gd name="connsiteX0" fmla="*/ 631179 w 631179"/>
              <a:gd name="connsiteY0" fmla="*/ 16204 h 1529497"/>
              <a:gd name="connsiteX1" fmla="*/ 574535 w 631179"/>
              <a:gd name="connsiteY1" fmla="*/ 20 h 1529497"/>
              <a:gd name="connsiteX2" fmla="*/ 347958 w 631179"/>
              <a:gd name="connsiteY2" fmla="*/ 24296 h 1529497"/>
              <a:gd name="connsiteX3" fmla="*/ 242761 w 631179"/>
              <a:gd name="connsiteY3" fmla="*/ 56664 h 1529497"/>
              <a:gd name="connsiteX4" fmla="*/ 186117 w 631179"/>
              <a:gd name="connsiteY4" fmla="*/ 97124 h 1529497"/>
              <a:gd name="connsiteX5" fmla="*/ 97105 w 631179"/>
              <a:gd name="connsiteY5" fmla="*/ 267057 h 1529497"/>
              <a:gd name="connsiteX6" fmla="*/ 56645 w 631179"/>
              <a:gd name="connsiteY6" fmla="*/ 339885 h 1529497"/>
              <a:gd name="connsiteX7" fmla="*/ 40460 w 631179"/>
              <a:gd name="connsiteY7" fmla="*/ 526002 h 1529497"/>
              <a:gd name="connsiteX8" fmla="*/ 24276 w 631179"/>
              <a:gd name="connsiteY8" fmla="*/ 606922 h 1529497"/>
              <a:gd name="connsiteX9" fmla="*/ 16184 w 631179"/>
              <a:gd name="connsiteY9" fmla="*/ 687843 h 1529497"/>
              <a:gd name="connsiteX10" fmla="*/ 8092 w 631179"/>
              <a:gd name="connsiteY10" fmla="*/ 760671 h 1529497"/>
              <a:gd name="connsiteX11" fmla="*/ 0 w 631179"/>
              <a:gd name="connsiteY11" fmla="*/ 1027708 h 1529497"/>
              <a:gd name="connsiteX12" fmla="*/ 8092 w 631179"/>
              <a:gd name="connsiteY12" fmla="*/ 1149089 h 1529497"/>
              <a:gd name="connsiteX13" fmla="*/ 40460 w 631179"/>
              <a:gd name="connsiteY13" fmla="*/ 1189549 h 1529497"/>
              <a:gd name="connsiteX14" fmla="*/ 56645 w 631179"/>
              <a:gd name="connsiteY14" fmla="*/ 1213825 h 1529497"/>
              <a:gd name="connsiteX15" fmla="*/ 105197 w 631179"/>
              <a:gd name="connsiteY15" fmla="*/ 1262377 h 1529497"/>
              <a:gd name="connsiteX16" fmla="*/ 129473 w 631179"/>
              <a:gd name="connsiteY16" fmla="*/ 1286653 h 1529497"/>
              <a:gd name="connsiteX17" fmla="*/ 153749 w 631179"/>
              <a:gd name="connsiteY17" fmla="*/ 1319021 h 1529497"/>
              <a:gd name="connsiteX18" fmla="*/ 186117 w 631179"/>
              <a:gd name="connsiteY18" fmla="*/ 1327113 h 1529497"/>
              <a:gd name="connsiteX19" fmla="*/ 372234 w 631179"/>
              <a:gd name="connsiteY19" fmla="*/ 1343297 h 1529497"/>
              <a:gd name="connsiteX20" fmla="*/ 396510 w 631179"/>
              <a:gd name="connsiteY20" fmla="*/ 1335205 h 1529497"/>
              <a:gd name="connsiteX21" fmla="*/ 388418 w 631179"/>
              <a:gd name="connsiteY21" fmla="*/ 1302837 h 1529497"/>
              <a:gd name="connsiteX22" fmla="*/ 372234 w 631179"/>
              <a:gd name="connsiteY22" fmla="*/ 1270469 h 1529497"/>
              <a:gd name="connsiteX23" fmla="*/ 364142 w 631179"/>
              <a:gd name="connsiteY23" fmla="*/ 1246193 h 1529497"/>
              <a:gd name="connsiteX24" fmla="*/ 331774 w 631179"/>
              <a:gd name="connsiteY24" fmla="*/ 1213825 h 1529497"/>
              <a:gd name="connsiteX25" fmla="*/ 307498 w 631179"/>
              <a:gd name="connsiteY25" fmla="*/ 1173365 h 1529497"/>
              <a:gd name="connsiteX26" fmla="*/ 258945 w 631179"/>
              <a:gd name="connsiteY26" fmla="*/ 1149089 h 1529497"/>
              <a:gd name="connsiteX27" fmla="*/ 234669 w 631179"/>
              <a:gd name="connsiteY27" fmla="*/ 1116720 h 1529497"/>
              <a:gd name="connsiteX28" fmla="*/ 242761 w 631179"/>
              <a:gd name="connsiteY28" fmla="*/ 1149089 h 1529497"/>
              <a:gd name="connsiteX29" fmla="*/ 267037 w 631179"/>
              <a:gd name="connsiteY29" fmla="*/ 1189549 h 1529497"/>
              <a:gd name="connsiteX30" fmla="*/ 291314 w 631179"/>
              <a:gd name="connsiteY30" fmla="*/ 1238101 h 1529497"/>
              <a:gd name="connsiteX31" fmla="*/ 315590 w 631179"/>
              <a:gd name="connsiteY31" fmla="*/ 1254285 h 1529497"/>
              <a:gd name="connsiteX32" fmla="*/ 372234 w 631179"/>
              <a:gd name="connsiteY32" fmla="*/ 1310929 h 1529497"/>
              <a:gd name="connsiteX33" fmla="*/ 388418 w 631179"/>
              <a:gd name="connsiteY33" fmla="*/ 1359482 h 1529497"/>
              <a:gd name="connsiteX34" fmla="*/ 396510 w 631179"/>
              <a:gd name="connsiteY34" fmla="*/ 1383758 h 1529497"/>
              <a:gd name="connsiteX35" fmla="*/ 404602 w 631179"/>
              <a:gd name="connsiteY35" fmla="*/ 1408034 h 1529497"/>
              <a:gd name="connsiteX36" fmla="*/ 380326 w 631179"/>
              <a:gd name="connsiteY36" fmla="*/ 1448494 h 1529497"/>
              <a:gd name="connsiteX37" fmla="*/ 283222 w 631179"/>
              <a:gd name="connsiteY37" fmla="*/ 1505138 h 1529497"/>
              <a:gd name="connsiteX38" fmla="*/ 218485 w 631179"/>
              <a:gd name="connsiteY38" fmla="*/ 1521322 h 1529497"/>
              <a:gd name="connsiteX39" fmla="*/ 105197 w 631179"/>
              <a:gd name="connsiteY39" fmla="*/ 1529414 h 15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179" h="1529497">
                <a:moveTo>
                  <a:pt x="631179" y="16204"/>
                </a:moveTo>
                <a:cubicBezTo>
                  <a:pt x="612298" y="10809"/>
                  <a:pt x="594164" y="-541"/>
                  <a:pt x="574535" y="20"/>
                </a:cubicBezTo>
                <a:cubicBezTo>
                  <a:pt x="498608" y="2189"/>
                  <a:pt x="423153" y="13554"/>
                  <a:pt x="347958" y="24296"/>
                </a:cubicBezTo>
                <a:cubicBezTo>
                  <a:pt x="329698" y="26905"/>
                  <a:pt x="262346" y="50136"/>
                  <a:pt x="242761" y="56664"/>
                </a:cubicBezTo>
                <a:cubicBezTo>
                  <a:pt x="223880" y="70151"/>
                  <a:pt x="202524" y="80717"/>
                  <a:pt x="186117" y="97124"/>
                </a:cubicBezTo>
                <a:cubicBezTo>
                  <a:pt x="122771" y="160470"/>
                  <a:pt x="136456" y="180484"/>
                  <a:pt x="97105" y="267057"/>
                </a:cubicBezTo>
                <a:cubicBezTo>
                  <a:pt x="85613" y="292339"/>
                  <a:pt x="70132" y="315609"/>
                  <a:pt x="56645" y="339885"/>
                </a:cubicBezTo>
                <a:cubicBezTo>
                  <a:pt x="32376" y="485479"/>
                  <a:pt x="73657" y="227225"/>
                  <a:pt x="40460" y="526002"/>
                </a:cubicBezTo>
                <a:cubicBezTo>
                  <a:pt x="37422" y="553341"/>
                  <a:pt x="29671" y="579949"/>
                  <a:pt x="24276" y="606922"/>
                </a:cubicBezTo>
                <a:cubicBezTo>
                  <a:pt x="21579" y="633896"/>
                  <a:pt x="19022" y="660884"/>
                  <a:pt x="16184" y="687843"/>
                </a:cubicBezTo>
                <a:cubicBezTo>
                  <a:pt x="13627" y="712134"/>
                  <a:pt x="9254" y="736273"/>
                  <a:pt x="8092" y="760671"/>
                </a:cubicBezTo>
                <a:cubicBezTo>
                  <a:pt x="3856" y="849623"/>
                  <a:pt x="2697" y="938696"/>
                  <a:pt x="0" y="1027708"/>
                </a:cubicBezTo>
                <a:cubicBezTo>
                  <a:pt x="2697" y="1068168"/>
                  <a:pt x="-1743" y="1109750"/>
                  <a:pt x="8092" y="1149089"/>
                </a:cubicBezTo>
                <a:cubicBezTo>
                  <a:pt x="12281" y="1165845"/>
                  <a:pt x="30097" y="1175732"/>
                  <a:pt x="40460" y="1189549"/>
                </a:cubicBezTo>
                <a:cubicBezTo>
                  <a:pt x="46295" y="1197329"/>
                  <a:pt x="50184" y="1206556"/>
                  <a:pt x="56645" y="1213825"/>
                </a:cubicBezTo>
                <a:cubicBezTo>
                  <a:pt x="71851" y="1230931"/>
                  <a:pt x="89013" y="1246193"/>
                  <a:pt x="105197" y="1262377"/>
                </a:cubicBezTo>
                <a:cubicBezTo>
                  <a:pt x="113289" y="1270469"/>
                  <a:pt x="122607" y="1277498"/>
                  <a:pt x="129473" y="1286653"/>
                </a:cubicBezTo>
                <a:cubicBezTo>
                  <a:pt x="137565" y="1297442"/>
                  <a:pt x="142774" y="1311182"/>
                  <a:pt x="153749" y="1319021"/>
                </a:cubicBezTo>
                <a:cubicBezTo>
                  <a:pt x="162799" y="1325485"/>
                  <a:pt x="175212" y="1324932"/>
                  <a:pt x="186117" y="1327113"/>
                </a:cubicBezTo>
                <a:cubicBezTo>
                  <a:pt x="257817" y="1341453"/>
                  <a:pt x="280335" y="1337891"/>
                  <a:pt x="372234" y="1343297"/>
                </a:cubicBezTo>
                <a:cubicBezTo>
                  <a:pt x="380326" y="1340600"/>
                  <a:pt x="393342" y="1343125"/>
                  <a:pt x="396510" y="1335205"/>
                </a:cubicBezTo>
                <a:cubicBezTo>
                  <a:pt x="400640" y="1324879"/>
                  <a:pt x="392323" y="1313250"/>
                  <a:pt x="388418" y="1302837"/>
                </a:cubicBezTo>
                <a:cubicBezTo>
                  <a:pt x="384182" y="1291542"/>
                  <a:pt x="376986" y="1281557"/>
                  <a:pt x="372234" y="1270469"/>
                </a:cubicBezTo>
                <a:cubicBezTo>
                  <a:pt x="368874" y="1262629"/>
                  <a:pt x="369100" y="1253134"/>
                  <a:pt x="364142" y="1246193"/>
                </a:cubicBezTo>
                <a:cubicBezTo>
                  <a:pt x="355273" y="1233777"/>
                  <a:pt x="341142" y="1225869"/>
                  <a:pt x="331774" y="1213825"/>
                </a:cubicBezTo>
                <a:cubicBezTo>
                  <a:pt x="322118" y="1201410"/>
                  <a:pt x="319253" y="1183814"/>
                  <a:pt x="307498" y="1173365"/>
                </a:cubicBezTo>
                <a:cubicBezTo>
                  <a:pt x="293974" y="1161344"/>
                  <a:pt x="275129" y="1157181"/>
                  <a:pt x="258945" y="1149089"/>
                </a:cubicBezTo>
                <a:cubicBezTo>
                  <a:pt x="250853" y="1138299"/>
                  <a:pt x="248156" y="1116720"/>
                  <a:pt x="234669" y="1116720"/>
                </a:cubicBezTo>
                <a:cubicBezTo>
                  <a:pt x="223547" y="1116720"/>
                  <a:pt x="238244" y="1138926"/>
                  <a:pt x="242761" y="1149089"/>
                </a:cubicBezTo>
                <a:cubicBezTo>
                  <a:pt x="249149" y="1163461"/>
                  <a:pt x="260003" y="1175481"/>
                  <a:pt x="267037" y="1189549"/>
                </a:cubicBezTo>
                <a:cubicBezTo>
                  <a:pt x="280201" y="1215877"/>
                  <a:pt x="268121" y="1214909"/>
                  <a:pt x="291314" y="1238101"/>
                </a:cubicBezTo>
                <a:cubicBezTo>
                  <a:pt x="298191" y="1244978"/>
                  <a:pt x="307810" y="1248450"/>
                  <a:pt x="315590" y="1254285"/>
                </a:cubicBezTo>
                <a:cubicBezTo>
                  <a:pt x="339164" y="1271966"/>
                  <a:pt x="360254" y="1283974"/>
                  <a:pt x="372234" y="1310929"/>
                </a:cubicBezTo>
                <a:cubicBezTo>
                  <a:pt x="379163" y="1326518"/>
                  <a:pt x="383023" y="1343298"/>
                  <a:pt x="388418" y="1359482"/>
                </a:cubicBezTo>
                <a:lnTo>
                  <a:pt x="396510" y="1383758"/>
                </a:lnTo>
                <a:lnTo>
                  <a:pt x="404602" y="1408034"/>
                </a:lnTo>
                <a:cubicBezTo>
                  <a:pt x="396510" y="1421521"/>
                  <a:pt x="392608" y="1438669"/>
                  <a:pt x="380326" y="1448494"/>
                </a:cubicBezTo>
                <a:cubicBezTo>
                  <a:pt x="351065" y="1471903"/>
                  <a:pt x="319576" y="1496050"/>
                  <a:pt x="283222" y="1505138"/>
                </a:cubicBezTo>
                <a:cubicBezTo>
                  <a:pt x="261643" y="1510533"/>
                  <a:pt x="240390" y="1517457"/>
                  <a:pt x="218485" y="1521322"/>
                </a:cubicBezTo>
                <a:cubicBezTo>
                  <a:pt x="164190" y="1530903"/>
                  <a:pt x="152448" y="1529414"/>
                  <a:pt x="105197" y="1529414"/>
                </a:cubicBez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105C9F0B-52AE-741A-DB6A-B0BDCA042F79}"/>
              </a:ext>
            </a:extLst>
          </p:cNvPr>
          <p:cNvSpPr/>
          <p:nvPr/>
        </p:nvSpPr>
        <p:spPr bwMode="auto">
          <a:xfrm>
            <a:off x="2590800" y="2362200"/>
            <a:ext cx="2532808" cy="145657"/>
          </a:xfrm>
          <a:custGeom>
            <a:avLst/>
            <a:gdLst>
              <a:gd name="connsiteX0" fmla="*/ 0 w 2532808"/>
              <a:gd name="connsiteY0" fmla="*/ 145657 h 145657"/>
              <a:gd name="connsiteX1" fmla="*/ 679731 w 2532808"/>
              <a:gd name="connsiteY1" fmla="*/ 0 h 145657"/>
              <a:gd name="connsiteX2" fmla="*/ 2192942 w 2532808"/>
              <a:gd name="connsiteY2" fmla="*/ 24276 h 145657"/>
              <a:gd name="connsiteX3" fmla="*/ 2532808 w 2532808"/>
              <a:gd name="connsiteY3" fmla="*/ 72829 h 145657"/>
            </a:gdLst>
            <a:ahLst/>
            <a:cxnLst>
              <a:cxn ang="0">
                <a:pos x="connsiteX0" y="connsiteY0"/>
              </a:cxn>
              <a:cxn ang="0">
                <a:pos x="connsiteX1" y="connsiteY1"/>
              </a:cxn>
              <a:cxn ang="0">
                <a:pos x="connsiteX2" y="connsiteY2"/>
              </a:cxn>
              <a:cxn ang="0">
                <a:pos x="connsiteX3" y="connsiteY3"/>
              </a:cxn>
            </a:cxnLst>
            <a:rect l="l" t="t" r="r" b="b"/>
            <a:pathLst>
              <a:path w="2532808" h="145657">
                <a:moveTo>
                  <a:pt x="0" y="145657"/>
                </a:moveTo>
                <a:cubicBezTo>
                  <a:pt x="598114" y="6964"/>
                  <a:pt x="368972" y="41435"/>
                  <a:pt x="679731" y="0"/>
                </a:cubicBezTo>
                <a:lnTo>
                  <a:pt x="2192942" y="24276"/>
                </a:lnTo>
                <a:cubicBezTo>
                  <a:pt x="2498294" y="34990"/>
                  <a:pt x="2446971" y="-13008"/>
                  <a:pt x="2532808" y="72829"/>
                </a:cubicBezTo>
              </a:path>
            </a:pathLst>
          </a:cu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9" name="Freeform: Shape 18">
            <a:extLst>
              <a:ext uri="{FF2B5EF4-FFF2-40B4-BE49-F238E27FC236}">
                <a16:creationId xmlns:a16="http://schemas.microsoft.com/office/drawing/2014/main" id="{7CF42B0C-4B0B-FDE0-6DCB-DBE29E169890}"/>
              </a:ext>
            </a:extLst>
          </p:cNvPr>
          <p:cNvSpPr/>
          <p:nvPr/>
        </p:nvSpPr>
        <p:spPr bwMode="auto">
          <a:xfrm>
            <a:off x="4644828" y="2662280"/>
            <a:ext cx="777865" cy="1497026"/>
          </a:xfrm>
          <a:custGeom>
            <a:avLst/>
            <a:gdLst>
              <a:gd name="connsiteX0" fmla="*/ 64737 w 777865"/>
              <a:gd name="connsiteY0" fmla="*/ 0 h 1497026"/>
              <a:gd name="connsiteX1" fmla="*/ 315590 w 777865"/>
              <a:gd name="connsiteY1" fmla="*/ 210393 h 1497026"/>
              <a:gd name="connsiteX2" fmla="*/ 631179 w 777865"/>
              <a:gd name="connsiteY2" fmla="*/ 347957 h 1497026"/>
              <a:gd name="connsiteX3" fmla="*/ 687823 w 777865"/>
              <a:gd name="connsiteY3" fmla="*/ 477430 h 1497026"/>
              <a:gd name="connsiteX4" fmla="*/ 720191 w 777865"/>
              <a:gd name="connsiteY4" fmla="*/ 639270 h 1497026"/>
              <a:gd name="connsiteX5" fmla="*/ 752560 w 777865"/>
              <a:gd name="connsiteY5" fmla="*/ 736375 h 1497026"/>
              <a:gd name="connsiteX6" fmla="*/ 744468 w 777865"/>
              <a:gd name="connsiteY6" fmla="*/ 1060056 h 1497026"/>
              <a:gd name="connsiteX7" fmla="*/ 364142 w 777865"/>
              <a:gd name="connsiteY7" fmla="*/ 1254265 h 1497026"/>
              <a:gd name="connsiteX8" fmla="*/ 242761 w 777865"/>
              <a:gd name="connsiteY8" fmla="*/ 1262357 h 1497026"/>
              <a:gd name="connsiteX9" fmla="*/ 161841 w 777865"/>
              <a:gd name="connsiteY9" fmla="*/ 1246173 h 1497026"/>
              <a:gd name="connsiteX10" fmla="*/ 234669 w 777865"/>
              <a:gd name="connsiteY10" fmla="*/ 1157161 h 1497026"/>
              <a:gd name="connsiteX11" fmla="*/ 64737 w 777865"/>
              <a:gd name="connsiteY11" fmla="*/ 1246173 h 1497026"/>
              <a:gd name="connsiteX12" fmla="*/ 0 w 777865"/>
              <a:gd name="connsiteY12" fmla="*/ 1310909 h 1497026"/>
              <a:gd name="connsiteX13" fmla="*/ 210393 w 777865"/>
              <a:gd name="connsiteY13" fmla="*/ 1383738 h 1497026"/>
              <a:gd name="connsiteX14" fmla="*/ 453154 w 777865"/>
              <a:gd name="connsiteY14" fmla="*/ 1497026 h 1497026"/>
              <a:gd name="connsiteX15" fmla="*/ 485522 w 777865"/>
              <a:gd name="connsiteY15" fmla="*/ 1488934 h 149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7865" h="1497026">
                <a:moveTo>
                  <a:pt x="64737" y="0"/>
                </a:moveTo>
                <a:cubicBezTo>
                  <a:pt x="144696" y="95951"/>
                  <a:pt x="160504" y="122113"/>
                  <a:pt x="315590" y="210393"/>
                </a:cubicBezTo>
                <a:cubicBezTo>
                  <a:pt x="415320" y="267163"/>
                  <a:pt x="525983" y="302102"/>
                  <a:pt x="631179" y="347957"/>
                </a:cubicBezTo>
                <a:cubicBezTo>
                  <a:pt x="651520" y="388639"/>
                  <a:pt x="676225" y="436194"/>
                  <a:pt x="687823" y="477430"/>
                </a:cubicBezTo>
                <a:cubicBezTo>
                  <a:pt x="702718" y="530390"/>
                  <a:pt x="706848" y="585898"/>
                  <a:pt x="720191" y="639270"/>
                </a:cubicBezTo>
                <a:cubicBezTo>
                  <a:pt x="728466" y="672371"/>
                  <a:pt x="741770" y="704007"/>
                  <a:pt x="752560" y="736375"/>
                </a:cubicBezTo>
                <a:cubicBezTo>
                  <a:pt x="762425" y="805433"/>
                  <a:pt x="808593" y="990101"/>
                  <a:pt x="744468" y="1060056"/>
                </a:cubicBezTo>
                <a:cubicBezTo>
                  <a:pt x="700329" y="1108208"/>
                  <a:pt x="459020" y="1231264"/>
                  <a:pt x="364142" y="1254265"/>
                </a:cubicBezTo>
                <a:cubicBezTo>
                  <a:pt x="324733" y="1263819"/>
                  <a:pt x="283221" y="1259660"/>
                  <a:pt x="242761" y="1262357"/>
                </a:cubicBezTo>
                <a:cubicBezTo>
                  <a:pt x="215788" y="1256962"/>
                  <a:pt x="163951" y="1273599"/>
                  <a:pt x="161841" y="1246173"/>
                </a:cubicBezTo>
                <a:cubicBezTo>
                  <a:pt x="158901" y="1207950"/>
                  <a:pt x="210984" y="1187306"/>
                  <a:pt x="234669" y="1157161"/>
                </a:cubicBezTo>
                <a:cubicBezTo>
                  <a:pt x="309265" y="1062221"/>
                  <a:pt x="123805" y="1204254"/>
                  <a:pt x="64737" y="1246173"/>
                </a:cubicBezTo>
                <a:cubicBezTo>
                  <a:pt x="39850" y="1263835"/>
                  <a:pt x="21579" y="1289330"/>
                  <a:pt x="0" y="1310909"/>
                </a:cubicBezTo>
                <a:cubicBezTo>
                  <a:pt x="259427" y="1452416"/>
                  <a:pt x="-107952" y="1263475"/>
                  <a:pt x="210393" y="1383738"/>
                </a:cubicBezTo>
                <a:cubicBezTo>
                  <a:pt x="293929" y="1415296"/>
                  <a:pt x="372234" y="1459263"/>
                  <a:pt x="453154" y="1497026"/>
                </a:cubicBezTo>
                <a:lnTo>
                  <a:pt x="485522" y="1488934"/>
                </a:lnTo>
              </a:path>
            </a:pathLst>
          </a:cu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DB83DD55-8D3A-33F7-0950-6B5A55D791B1}"/>
              </a:ext>
            </a:extLst>
          </p:cNvPr>
          <p:cNvSpPr/>
          <p:nvPr/>
        </p:nvSpPr>
        <p:spPr bwMode="auto">
          <a:xfrm>
            <a:off x="1385041" y="3404724"/>
            <a:ext cx="3186959" cy="696402"/>
          </a:xfrm>
          <a:prstGeom prst="rect">
            <a:avLst/>
          </a:prstGeom>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155612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22" name="Rectangle 2">
            <a:extLst>
              <a:ext uri="{FF2B5EF4-FFF2-40B4-BE49-F238E27FC236}">
                <a16:creationId xmlns:a16="http://schemas.microsoft.com/office/drawing/2014/main" id="{203DE173-341C-14F2-78C2-83B568229AD8}"/>
              </a:ext>
            </a:extLst>
          </p:cNvPr>
          <p:cNvSpPr>
            <a:spLocks noGrp="1" noChangeArrowheads="1"/>
          </p:cNvSpPr>
          <p:nvPr>
            <p:ph type="title"/>
          </p:nvPr>
        </p:nvSpPr>
        <p:spPr/>
        <p:txBody>
          <a:bodyPr/>
          <a:lstStyle/>
          <a:p>
            <a:pPr eaLnBrk="1" hangingPunct="1">
              <a:defRPr/>
            </a:pPr>
            <a:r>
              <a:rPr lang="en-US" sz="3600" dirty="0">
                <a:ea typeface="ＭＳ Ｐゴシック" pitchFamily="34" charset="-128"/>
              </a:rPr>
              <a:t>Using describe with caution</a:t>
            </a:r>
          </a:p>
        </p:txBody>
      </p:sp>
      <p:sp>
        <p:nvSpPr>
          <p:cNvPr id="18437" name="Text Box 4">
            <a:extLst>
              <a:ext uri="{FF2B5EF4-FFF2-40B4-BE49-F238E27FC236}">
                <a16:creationId xmlns:a16="http://schemas.microsoft.com/office/drawing/2014/main" id="{667EDB2E-49D7-6316-6AB4-FAB0E5DF8AC5}"/>
              </a:ext>
            </a:extLst>
          </p:cNvPr>
          <p:cNvSpPr txBox="1">
            <a:spLocks noChangeArrowheads="1"/>
          </p:cNvSpPr>
          <p:nvPr/>
        </p:nvSpPr>
        <p:spPr bwMode="auto">
          <a:xfrm>
            <a:off x="-304800" y="1143000"/>
            <a:ext cx="4191000" cy="4462463"/>
          </a:xfrm>
          <a:prstGeom prst="rect">
            <a:avLst/>
          </a:prstGeom>
          <a:noFill/>
          <a:ln>
            <a:noFill/>
          </a:ln>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dirty="0">
                <a:solidFill>
                  <a:srgbClr val="FF0066"/>
                </a:solidFill>
                <a:latin typeface="Comic Sans MS" pitchFamily="66" charset="0"/>
              </a:rPr>
              <a:t>     Previous slide</a:t>
            </a:r>
          </a:p>
          <a:p>
            <a:pPr eaLnBrk="1" hangingPunct="1">
              <a:defRPr/>
            </a:pPr>
            <a:r>
              <a:rPr lang="en-US" dirty="0">
                <a:solidFill>
                  <a:srgbClr val="FF0066"/>
                </a:solidFill>
                <a:latin typeface="Comic Sans MS" pitchFamily="66" charset="0"/>
              </a:rPr>
              <a:t>     </a:t>
            </a:r>
            <a:r>
              <a:rPr lang="en-US" sz="2000" dirty="0">
                <a:solidFill>
                  <a:srgbClr val="3333FF"/>
                </a:solidFill>
              </a:rPr>
              <a:t>import</a:t>
            </a:r>
            <a:r>
              <a:rPr lang="en-US" sz="2000" dirty="0"/>
              <a:t> arcpy</a:t>
            </a:r>
          </a:p>
          <a:p>
            <a:pPr eaLnBrk="1" hangingPunct="1">
              <a:defRPr/>
            </a:pPr>
            <a:r>
              <a:rPr lang="en-US" sz="2000" dirty="0">
                <a:solidFill>
                  <a:srgbClr val="FF0066"/>
                </a:solidFill>
                <a:latin typeface="Comic Sans MS" pitchFamily="66" charset="0"/>
              </a:rPr>
              <a:t>      </a:t>
            </a:r>
            <a:r>
              <a:rPr lang="en-US" sz="2000" dirty="0" err="1"/>
              <a:t>mydata</a:t>
            </a:r>
            <a:r>
              <a:rPr lang="en-US" sz="2000" dirty="0"/>
              <a:t> = "C:/Temp/data.shp" </a:t>
            </a:r>
          </a:p>
          <a:p>
            <a:pPr eaLnBrk="1" hangingPunct="1">
              <a:defRPr/>
            </a:pPr>
            <a:r>
              <a:rPr lang="en-US" sz="2000" dirty="0">
                <a:solidFill>
                  <a:srgbClr val="FF0066"/>
                </a:solidFill>
                <a:latin typeface="Comic Sans MS" pitchFamily="66" charset="0"/>
              </a:rPr>
              <a:t>      </a:t>
            </a:r>
            <a:r>
              <a:rPr lang="en-US" sz="2000" dirty="0" err="1"/>
              <a:t>dsc</a:t>
            </a:r>
            <a:r>
              <a:rPr lang="en-US" sz="2000" dirty="0"/>
              <a:t> = </a:t>
            </a:r>
            <a:r>
              <a:rPr lang="en-US" sz="2000" dirty="0" err="1"/>
              <a:t>arcpy.Describe</a:t>
            </a:r>
            <a:r>
              <a:rPr lang="en-US" sz="2000" dirty="0"/>
              <a:t>(</a:t>
            </a:r>
            <a:r>
              <a:rPr lang="en-US" sz="2000" dirty="0" err="1"/>
              <a:t>mydata</a:t>
            </a:r>
            <a:r>
              <a:rPr lang="en-US" sz="2000" dirty="0"/>
              <a:t>) </a:t>
            </a:r>
          </a:p>
          <a:p>
            <a:pPr eaLnBrk="1" hangingPunct="1">
              <a:defRPr/>
            </a:pPr>
            <a:r>
              <a:rPr lang="en-US" sz="2000" dirty="0">
                <a:solidFill>
                  <a:srgbClr val="FF0066"/>
                </a:solidFill>
                <a:latin typeface="Comic Sans MS" pitchFamily="66" charset="0"/>
              </a:rPr>
              <a:t>      </a:t>
            </a:r>
            <a:r>
              <a:rPr lang="en-US" sz="2000" dirty="0"/>
              <a:t>shapeType = </a:t>
            </a:r>
            <a:r>
              <a:rPr lang="en-US" sz="2000" dirty="0" err="1"/>
              <a:t>dsc.ShapeType</a:t>
            </a:r>
            <a:br>
              <a:rPr lang="en-US" dirty="0">
                <a:solidFill>
                  <a:srgbClr val="FF0066"/>
                </a:solidFill>
                <a:latin typeface="Comic Sans MS" pitchFamily="66" charset="0"/>
              </a:rPr>
            </a:br>
            <a:endParaRPr lang="en-US" sz="1800" dirty="0"/>
          </a:p>
          <a:p>
            <a:pPr lvl="1" eaLnBrk="1" hangingPunct="1">
              <a:defRPr/>
            </a:pPr>
            <a:r>
              <a:rPr lang="en-US" sz="2000" dirty="0">
                <a:solidFill>
                  <a:srgbClr val="0000FF"/>
                </a:solidFill>
              </a:rPr>
              <a:t>if</a:t>
            </a:r>
            <a:r>
              <a:rPr lang="en-US" sz="2000" dirty="0"/>
              <a:t> </a:t>
            </a:r>
            <a:r>
              <a:rPr lang="en-US" sz="2000" dirty="0" err="1"/>
              <a:t>shapeType</a:t>
            </a:r>
            <a:r>
              <a:rPr lang="en-US" sz="2000" dirty="0"/>
              <a:t> == "</a:t>
            </a:r>
            <a:r>
              <a:rPr lang="en-US" altLang="ja-JP" sz="2000" dirty="0"/>
              <a:t>Polygon":</a:t>
            </a:r>
          </a:p>
          <a:p>
            <a:pPr lvl="2" eaLnBrk="1" hangingPunct="1">
              <a:defRPr/>
            </a:pPr>
            <a:r>
              <a:rPr lang="en-US" sz="2000" dirty="0"/>
              <a:t>    </a:t>
            </a:r>
            <a:r>
              <a:rPr lang="en-US" sz="2000" dirty="0">
                <a:solidFill>
                  <a:srgbClr val="3333FF"/>
                </a:solidFill>
              </a:rPr>
              <a:t>print</a:t>
            </a:r>
            <a:r>
              <a:rPr lang="en-US" sz="2000" dirty="0"/>
              <a:t>(</a:t>
            </a:r>
            <a:r>
              <a:rPr lang="en-US" altLang="ja-JP" sz="2000" dirty="0"/>
              <a:t>"Shape is polygon")</a:t>
            </a:r>
          </a:p>
          <a:p>
            <a:pPr lvl="1" eaLnBrk="1" hangingPunct="1">
              <a:defRPr/>
            </a:pPr>
            <a:r>
              <a:rPr lang="en-US" sz="2000" dirty="0" err="1">
                <a:solidFill>
                  <a:srgbClr val="0000FF"/>
                </a:solidFill>
              </a:rPr>
              <a:t>elif</a:t>
            </a:r>
            <a:r>
              <a:rPr lang="en-US" sz="2000" dirty="0"/>
              <a:t> </a:t>
            </a:r>
            <a:r>
              <a:rPr lang="en-US" sz="2000" dirty="0" err="1"/>
              <a:t>shapeType</a:t>
            </a:r>
            <a:r>
              <a:rPr lang="en-US" sz="2000" dirty="0"/>
              <a:t> == </a:t>
            </a:r>
            <a:r>
              <a:rPr lang="en-US" altLang="ja-JP" sz="2000" dirty="0"/>
              <a:t>"Polyline":</a:t>
            </a:r>
          </a:p>
          <a:p>
            <a:pPr lvl="2" eaLnBrk="1" hangingPunct="1">
              <a:defRPr/>
            </a:pPr>
            <a:r>
              <a:rPr lang="en-US" sz="2000" dirty="0"/>
              <a:t>    </a:t>
            </a:r>
            <a:r>
              <a:rPr lang="en-US" sz="2000" dirty="0">
                <a:solidFill>
                  <a:srgbClr val="3333FF"/>
                </a:solidFill>
              </a:rPr>
              <a:t>print</a:t>
            </a:r>
            <a:r>
              <a:rPr lang="en-US" sz="2000" dirty="0"/>
              <a:t>(</a:t>
            </a:r>
            <a:r>
              <a:rPr lang="en-US" altLang="ja-JP" sz="2000" dirty="0"/>
              <a:t>"Shape is line")</a:t>
            </a:r>
          </a:p>
          <a:p>
            <a:pPr lvl="1" eaLnBrk="1" hangingPunct="1">
              <a:defRPr/>
            </a:pPr>
            <a:r>
              <a:rPr lang="en-US" sz="2000" dirty="0">
                <a:solidFill>
                  <a:srgbClr val="0000FF"/>
                </a:solidFill>
              </a:rPr>
              <a:t>else</a:t>
            </a:r>
            <a:r>
              <a:rPr lang="en-US" sz="2000" dirty="0"/>
              <a:t>:</a:t>
            </a:r>
            <a:r>
              <a:rPr lang="en-US" sz="2000" dirty="0">
                <a:solidFill>
                  <a:srgbClr val="0000FF"/>
                </a:solidFill>
              </a:rPr>
              <a:t> </a:t>
            </a:r>
          </a:p>
          <a:p>
            <a:pPr lvl="2" eaLnBrk="1" hangingPunct="1">
              <a:defRPr/>
            </a:pPr>
            <a:r>
              <a:rPr lang="en-US" sz="2000" dirty="0"/>
              <a:t>    </a:t>
            </a:r>
            <a:r>
              <a:rPr lang="en-US" sz="2000" dirty="0">
                <a:solidFill>
                  <a:srgbClr val="3333FF"/>
                </a:solidFill>
              </a:rPr>
              <a:t>print</a:t>
            </a:r>
            <a:r>
              <a:rPr lang="en-US" sz="2000" dirty="0"/>
              <a:t>(</a:t>
            </a:r>
            <a:r>
              <a:rPr lang="en-US" altLang="ja-JP" sz="2000" dirty="0"/>
              <a:t>"Shape is not \</a:t>
            </a:r>
          </a:p>
          <a:p>
            <a:pPr lvl="2" eaLnBrk="1" hangingPunct="1">
              <a:defRPr/>
            </a:pPr>
            <a:r>
              <a:rPr lang="en-US" altLang="ja-JP" sz="2000" dirty="0"/>
              <a:t>             line or polygon")</a:t>
            </a:r>
          </a:p>
          <a:p>
            <a:pPr eaLnBrk="1" hangingPunct="1">
              <a:defRPr/>
            </a:pPr>
            <a:endParaRPr lang="en-US" sz="1800" dirty="0"/>
          </a:p>
        </p:txBody>
      </p:sp>
      <p:sp>
        <p:nvSpPr>
          <p:cNvPr id="7" name="Text Box 4">
            <a:extLst>
              <a:ext uri="{FF2B5EF4-FFF2-40B4-BE49-F238E27FC236}">
                <a16:creationId xmlns:a16="http://schemas.microsoft.com/office/drawing/2014/main" id="{369B1A73-1938-150B-7D49-693F3705E48E}"/>
              </a:ext>
            </a:extLst>
          </p:cNvPr>
          <p:cNvSpPr txBox="1">
            <a:spLocks noChangeArrowheads="1"/>
          </p:cNvSpPr>
          <p:nvPr/>
        </p:nvSpPr>
        <p:spPr bwMode="auto">
          <a:xfrm>
            <a:off x="3810000" y="1100138"/>
            <a:ext cx="4800600" cy="4494212"/>
          </a:xfrm>
          <a:prstGeom prst="rect">
            <a:avLst/>
          </a:prstGeom>
          <a:noFill/>
          <a:ln>
            <a:noFill/>
          </a:ln>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dirty="0">
                <a:solidFill>
                  <a:srgbClr val="FF0066"/>
                </a:solidFill>
                <a:latin typeface="Comic Sans MS" pitchFamily="66" charset="0"/>
              </a:rPr>
              <a:t>     More cautiously</a:t>
            </a:r>
          </a:p>
          <a:p>
            <a:pPr eaLnBrk="1" hangingPunct="1">
              <a:defRPr/>
            </a:pPr>
            <a:r>
              <a:rPr lang="en-US" dirty="0">
                <a:solidFill>
                  <a:srgbClr val="FF0066"/>
                </a:solidFill>
                <a:latin typeface="Comic Sans MS" pitchFamily="66" charset="0"/>
              </a:rPr>
              <a:t>     </a:t>
            </a:r>
            <a:r>
              <a:rPr lang="en-US" sz="2000" dirty="0">
                <a:solidFill>
                  <a:srgbClr val="3333FF"/>
                </a:solidFill>
              </a:rPr>
              <a:t>import</a:t>
            </a:r>
            <a:r>
              <a:rPr lang="en-US" sz="2000" dirty="0"/>
              <a:t> arcpy</a:t>
            </a:r>
          </a:p>
          <a:p>
            <a:pPr eaLnBrk="1" hangingPunct="1">
              <a:defRPr/>
            </a:pPr>
            <a:r>
              <a:rPr lang="en-US" sz="2000" dirty="0">
                <a:solidFill>
                  <a:srgbClr val="FF0066"/>
                </a:solidFill>
                <a:latin typeface="Comic Sans MS" pitchFamily="66" charset="0"/>
              </a:rPr>
              <a:t>      </a:t>
            </a:r>
            <a:r>
              <a:rPr lang="en-US" sz="2000" dirty="0" err="1"/>
              <a:t>mydata</a:t>
            </a:r>
            <a:r>
              <a:rPr lang="en-US" sz="2000" dirty="0"/>
              <a:t> = "C:/Temp/data.shp" </a:t>
            </a:r>
          </a:p>
          <a:p>
            <a:pPr eaLnBrk="1" hangingPunct="1">
              <a:defRPr/>
            </a:pPr>
            <a:r>
              <a:rPr lang="en-US" sz="2000" dirty="0">
                <a:solidFill>
                  <a:srgbClr val="FF0066"/>
                </a:solidFill>
                <a:latin typeface="Comic Sans MS" pitchFamily="66" charset="0"/>
              </a:rPr>
              <a:t>      </a:t>
            </a:r>
            <a:r>
              <a:rPr lang="en-US" sz="2000" dirty="0" err="1"/>
              <a:t>dsc</a:t>
            </a:r>
            <a:r>
              <a:rPr lang="en-US" sz="2000" dirty="0"/>
              <a:t> = </a:t>
            </a:r>
            <a:r>
              <a:rPr lang="en-US" sz="2000" dirty="0" err="1"/>
              <a:t>arcpy.Describe</a:t>
            </a:r>
            <a:r>
              <a:rPr lang="en-US" sz="2000" dirty="0"/>
              <a:t>(</a:t>
            </a:r>
            <a:r>
              <a:rPr lang="en-US" sz="2000" dirty="0" err="1"/>
              <a:t>mydata</a:t>
            </a:r>
            <a:r>
              <a:rPr lang="en-US" sz="2000" dirty="0"/>
              <a:t>) </a:t>
            </a:r>
          </a:p>
          <a:p>
            <a:pPr eaLnBrk="1" hangingPunct="1">
              <a:defRPr/>
            </a:pPr>
            <a:r>
              <a:rPr lang="en-US" sz="2000" dirty="0">
                <a:solidFill>
                  <a:srgbClr val="FF0066"/>
                </a:solidFill>
                <a:latin typeface="Comic Sans MS" pitchFamily="66" charset="0"/>
              </a:rPr>
              <a:t>      </a:t>
            </a:r>
            <a:r>
              <a:rPr lang="en-US" sz="2000" dirty="0">
                <a:solidFill>
                  <a:srgbClr val="0000FF"/>
                </a:solidFill>
              </a:rPr>
              <a:t>if</a:t>
            </a:r>
            <a:r>
              <a:rPr lang="en-US" sz="2000" dirty="0"/>
              <a:t> </a:t>
            </a:r>
            <a:r>
              <a:rPr lang="en-US" sz="2000" dirty="0" err="1"/>
              <a:t>dsc.dataType</a:t>
            </a:r>
            <a:r>
              <a:rPr lang="en-US" sz="2000" dirty="0"/>
              <a:t> == </a:t>
            </a:r>
            <a:r>
              <a:rPr lang="en-US" altLang="ja-JP" sz="2000" dirty="0"/>
              <a:t>"</a:t>
            </a:r>
            <a:r>
              <a:rPr lang="en-US" altLang="ja-JP" sz="2000" dirty="0" err="1"/>
              <a:t>ShapeFile</a:t>
            </a:r>
            <a:r>
              <a:rPr lang="en-US" altLang="ja-JP" sz="2000" dirty="0"/>
              <a:t>":</a:t>
            </a:r>
          </a:p>
          <a:p>
            <a:pPr eaLnBrk="1" hangingPunct="1">
              <a:defRPr/>
            </a:pPr>
            <a:r>
              <a:rPr lang="en-US" sz="2000" dirty="0"/>
              <a:t> 	shapeType = </a:t>
            </a:r>
            <a:r>
              <a:rPr lang="en-US" sz="2000" dirty="0" err="1"/>
              <a:t>dsc.ShapeType</a:t>
            </a:r>
            <a:br>
              <a:rPr lang="en-US" dirty="0">
                <a:solidFill>
                  <a:srgbClr val="FF0066"/>
                </a:solidFill>
                <a:latin typeface="Comic Sans MS" pitchFamily="66" charset="0"/>
              </a:rPr>
            </a:br>
            <a:endParaRPr lang="en-US" sz="1800" dirty="0"/>
          </a:p>
          <a:p>
            <a:pPr lvl="2" eaLnBrk="1" hangingPunct="1">
              <a:defRPr/>
            </a:pPr>
            <a:r>
              <a:rPr lang="en-US" sz="2000" dirty="0">
                <a:solidFill>
                  <a:srgbClr val="0000FF"/>
                </a:solidFill>
              </a:rPr>
              <a:t>if</a:t>
            </a:r>
            <a:r>
              <a:rPr lang="en-US" sz="2000" dirty="0"/>
              <a:t> shapeType == </a:t>
            </a:r>
            <a:r>
              <a:rPr lang="en-US" altLang="ja-JP" sz="2000" dirty="0"/>
              <a:t>"polygon":</a:t>
            </a:r>
          </a:p>
          <a:p>
            <a:pPr lvl="2" eaLnBrk="1" hangingPunct="1">
              <a:defRPr/>
            </a:pPr>
            <a:r>
              <a:rPr lang="en-US" sz="2000" dirty="0"/>
              <a:t>     </a:t>
            </a:r>
            <a:r>
              <a:rPr lang="en-US" sz="2000" dirty="0">
                <a:solidFill>
                  <a:srgbClr val="3333FF"/>
                </a:solidFill>
              </a:rPr>
              <a:t>print</a:t>
            </a:r>
            <a:r>
              <a:rPr lang="en-US" sz="2000" dirty="0"/>
              <a:t>(</a:t>
            </a:r>
            <a:r>
              <a:rPr lang="en-US" altLang="ja-JP" sz="2000" dirty="0"/>
              <a:t>"Shape is polygon")</a:t>
            </a:r>
          </a:p>
          <a:p>
            <a:pPr lvl="1" eaLnBrk="1" hangingPunct="1">
              <a:defRPr/>
            </a:pPr>
            <a:r>
              <a:rPr lang="en-US" sz="2000" dirty="0">
                <a:solidFill>
                  <a:srgbClr val="0000FF"/>
                </a:solidFill>
              </a:rPr>
              <a:t>		</a:t>
            </a:r>
            <a:r>
              <a:rPr lang="en-US" sz="2000" dirty="0" err="1">
                <a:solidFill>
                  <a:srgbClr val="0000FF"/>
                </a:solidFill>
              </a:rPr>
              <a:t>elif</a:t>
            </a:r>
            <a:r>
              <a:rPr lang="en-US" sz="2000" dirty="0"/>
              <a:t> </a:t>
            </a:r>
            <a:r>
              <a:rPr lang="en-US" sz="2000" dirty="0" err="1"/>
              <a:t>shapeType</a:t>
            </a:r>
            <a:r>
              <a:rPr lang="en-US" sz="2000" dirty="0"/>
              <a:t> == </a:t>
            </a:r>
            <a:r>
              <a:rPr lang="en-US" altLang="ja-JP" sz="2000" dirty="0"/>
              <a:t>"Polyline":</a:t>
            </a:r>
          </a:p>
          <a:p>
            <a:pPr lvl="2" eaLnBrk="1" hangingPunct="1">
              <a:defRPr/>
            </a:pPr>
            <a:r>
              <a:rPr lang="en-US" sz="2000" dirty="0"/>
              <a:t>     </a:t>
            </a:r>
            <a:r>
              <a:rPr lang="en-US" sz="2000" dirty="0">
                <a:solidFill>
                  <a:srgbClr val="3333FF"/>
                </a:solidFill>
              </a:rPr>
              <a:t>print</a:t>
            </a:r>
            <a:r>
              <a:rPr lang="en-US" sz="2000" dirty="0"/>
              <a:t>(</a:t>
            </a:r>
            <a:r>
              <a:rPr lang="en-US" altLang="ja-JP" sz="2000" dirty="0"/>
              <a:t>"Shape is line")</a:t>
            </a:r>
          </a:p>
          <a:p>
            <a:pPr lvl="1" eaLnBrk="1" hangingPunct="1">
              <a:defRPr/>
            </a:pPr>
            <a:r>
              <a:rPr lang="en-US" sz="2000" dirty="0">
                <a:solidFill>
                  <a:srgbClr val="0000FF"/>
                </a:solidFill>
              </a:rPr>
              <a:t>		else</a:t>
            </a:r>
            <a:r>
              <a:rPr lang="en-US" sz="2000" dirty="0"/>
              <a:t>:</a:t>
            </a:r>
            <a:r>
              <a:rPr lang="en-US" sz="2000" dirty="0">
                <a:solidFill>
                  <a:srgbClr val="0000FF"/>
                </a:solidFill>
              </a:rPr>
              <a:t> </a:t>
            </a:r>
          </a:p>
          <a:p>
            <a:pPr lvl="2" eaLnBrk="1" hangingPunct="1">
              <a:defRPr/>
            </a:pPr>
            <a:r>
              <a:rPr lang="en-US" sz="2000" dirty="0"/>
              <a:t>     </a:t>
            </a:r>
            <a:r>
              <a:rPr lang="en-US" sz="2000" dirty="0">
                <a:solidFill>
                  <a:srgbClr val="3333FF"/>
                </a:solidFill>
              </a:rPr>
              <a:t>print</a:t>
            </a:r>
            <a:r>
              <a:rPr lang="en-US" sz="2000" dirty="0"/>
              <a:t>(</a:t>
            </a:r>
            <a:r>
              <a:rPr lang="en-US" altLang="ja-JP" sz="2000" dirty="0"/>
              <a:t>"Shape is not \</a:t>
            </a:r>
          </a:p>
          <a:p>
            <a:pPr lvl="2" eaLnBrk="1" hangingPunct="1">
              <a:defRPr/>
            </a:pPr>
            <a:r>
              <a:rPr lang="en-US" altLang="ja-JP" sz="2000" dirty="0"/>
              <a:t>             line or polygon")</a:t>
            </a:r>
            <a:endParaRPr lang="en-US" sz="1800" dirty="0"/>
          </a:p>
        </p:txBody>
      </p:sp>
      <p:sp>
        <p:nvSpPr>
          <p:cNvPr id="2" name="Rectangle 1">
            <a:extLst>
              <a:ext uri="{FF2B5EF4-FFF2-40B4-BE49-F238E27FC236}">
                <a16:creationId xmlns:a16="http://schemas.microsoft.com/office/drawing/2014/main" id="{17E65888-731B-A0A7-3EBE-DB122049A905}"/>
              </a:ext>
            </a:extLst>
          </p:cNvPr>
          <p:cNvSpPr/>
          <p:nvPr/>
        </p:nvSpPr>
        <p:spPr bwMode="auto">
          <a:xfrm>
            <a:off x="4343400" y="2438400"/>
            <a:ext cx="4114800" cy="3167063"/>
          </a:xfrm>
          <a:prstGeom prst="rect">
            <a:avLst/>
          </a:prstGeom>
          <a:noFill/>
          <a:ln>
            <a:solidFill>
              <a:srgbClr val="FF0066"/>
            </a:solidFill>
          </a:ln>
        </p:spPr>
        <p:style>
          <a:lnRef idx="2">
            <a:schemeClr val="accent2"/>
          </a:lnRef>
          <a:fillRef idx="1">
            <a:schemeClr val="lt1"/>
          </a:fillRef>
          <a:effectRef idx="0">
            <a:schemeClr val="accent2"/>
          </a:effectRef>
          <a:fontRef idx="minor">
            <a:schemeClr val="dk1"/>
          </a:fontRef>
        </p:style>
        <p:txBody>
          <a:bodyPr/>
          <a:lstStyle/>
          <a:p>
            <a:pPr eaLnBrk="1" hangingPunct="1">
              <a:defRPr/>
            </a:pPr>
            <a:endParaRPr lang="en-US">
              <a:solidFill>
                <a:schemeClr val="tx1"/>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24E9D-2163-D448-1149-2A1615E51206}"/>
              </a:ext>
            </a:extLst>
          </p:cNvPr>
          <p:cNvSpPr>
            <a:spLocks noGrp="1"/>
          </p:cNvSpPr>
          <p:nvPr>
            <p:ph type="title"/>
          </p:nvPr>
        </p:nvSpPr>
        <p:spPr/>
        <p:txBody>
          <a:bodyPr/>
          <a:lstStyle/>
          <a:p>
            <a:pPr>
              <a:defRPr/>
            </a:pPr>
            <a:r>
              <a:rPr lang="en-US" dirty="0">
                <a:ea typeface="ＭＳ Ｐゴシック" charset="0"/>
              </a:rPr>
              <a:t>Summing up</a:t>
            </a:r>
          </a:p>
        </p:txBody>
      </p:sp>
      <p:sp>
        <p:nvSpPr>
          <p:cNvPr id="3" name="Content Placeholder 2">
            <a:extLst>
              <a:ext uri="{FF2B5EF4-FFF2-40B4-BE49-F238E27FC236}">
                <a16:creationId xmlns:a16="http://schemas.microsoft.com/office/drawing/2014/main" id="{35BE7578-F270-6A0C-D928-305B43F7220E}"/>
              </a:ext>
            </a:extLst>
          </p:cNvPr>
          <p:cNvSpPr>
            <a:spLocks noGrp="1"/>
          </p:cNvSpPr>
          <p:nvPr>
            <p:ph idx="1"/>
          </p:nvPr>
        </p:nvSpPr>
        <p:spPr/>
        <p:txBody>
          <a:bodyPr/>
          <a:lstStyle/>
          <a:p>
            <a:pPr>
              <a:defRPr/>
            </a:pPr>
            <a:r>
              <a:rPr lang="en-US" sz="2800" dirty="0">
                <a:ea typeface="ＭＳ Ｐゴシック" charset="0"/>
              </a:rPr>
              <a:t>Topics discussed</a:t>
            </a:r>
          </a:p>
          <a:p>
            <a:pPr lvl="2">
              <a:defRPr/>
            </a:pPr>
            <a:r>
              <a:rPr lang="en-US" sz="2000" dirty="0">
                <a:ea typeface="ＭＳ Ｐゴシック" charset="0"/>
              </a:rPr>
              <a:t>Conditional statements</a:t>
            </a:r>
          </a:p>
          <a:p>
            <a:pPr lvl="2">
              <a:defRPr/>
            </a:pPr>
            <a:r>
              <a:rPr lang="en-US" sz="2000" dirty="0">
                <a:ea typeface="ＭＳ Ｐゴシック" charset="0"/>
              </a:rPr>
              <a:t>Decision-making syntax</a:t>
            </a:r>
          </a:p>
          <a:p>
            <a:pPr lvl="2">
              <a:defRPr/>
            </a:pPr>
            <a:r>
              <a:rPr lang="en-US" sz="2000" dirty="0">
                <a:ea typeface="ＭＳ Ｐゴシック" charset="0"/>
              </a:rPr>
              <a:t>Boolean Expressions</a:t>
            </a:r>
          </a:p>
          <a:p>
            <a:pPr lvl="2">
              <a:defRPr/>
            </a:pPr>
            <a:r>
              <a:rPr lang="en-US" sz="2000" dirty="0">
                <a:ea typeface="ＭＳ Ｐゴシック" charset="0"/>
              </a:rPr>
              <a:t>Logical operators</a:t>
            </a:r>
          </a:p>
          <a:p>
            <a:pPr lvl="2">
              <a:defRPr/>
            </a:pPr>
            <a:r>
              <a:rPr lang="en-US" sz="2000" dirty="0">
                <a:ea typeface="ＭＳ Ｐゴシック" charset="0"/>
              </a:rPr>
              <a:t>Comparison operators</a:t>
            </a:r>
          </a:p>
          <a:p>
            <a:pPr lvl="2">
              <a:defRPr/>
            </a:pPr>
            <a:r>
              <a:rPr lang="en-US" sz="2000" dirty="0">
                <a:ea typeface="ＭＳ Ｐゴシック" charset="0"/>
              </a:rPr>
              <a:t>Describing ArcGIS data</a:t>
            </a:r>
          </a:p>
          <a:p>
            <a:pPr>
              <a:defRPr/>
            </a:pPr>
            <a:r>
              <a:rPr lang="en-US" sz="2800" dirty="0">
                <a:ea typeface="ＭＳ Ｐゴシック" charset="0"/>
              </a:rPr>
              <a:t>Coming up</a:t>
            </a:r>
          </a:p>
          <a:p>
            <a:pPr marL="1314450" lvl="2" indent="-457200">
              <a:buFont typeface="Arial" panose="020B0604020202020204" pitchFamily="34" charset="0"/>
              <a:buChar char="•"/>
              <a:defRPr/>
            </a:pPr>
            <a:r>
              <a:rPr lang="en-US" sz="2000" dirty="0">
                <a:ea typeface="ＭＳ Ｐゴシック" charset="0"/>
              </a:rPr>
              <a:t>Looping</a:t>
            </a:r>
          </a:p>
          <a:p>
            <a:pPr>
              <a:defRPr/>
            </a:pPr>
            <a:r>
              <a:rPr lang="en-US" sz="2800" dirty="0">
                <a:ea typeface="ＭＳ Ｐゴシック" charset="0"/>
              </a:rPr>
              <a:t>Additional topics</a:t>
            </a:r>
          </a:p>
          <a:p>
            <a:pPr lvl="2">
              <a:defRPr/>
            </a:pPr>
            <a:r>
              <a:rPr lang="en-US" sz="2000" dirty="0">
                <a:ea typeface="ＭＳ Ｐゴシック" charset="0"/>
              </a:rPr>
              <a:t>Tools that make selections </a:t>
            </a:r>
          </a:p>
          <a:p>
            <a:pPr lvl="2">
              <a:defRPr/>
            </a:pPr>
            <a:r>
              <a:rPr lang="en-US" sz="2000" dirty="0">
                <a:ea typeface="ＭＳ Ｐゴシック" charset="0"/>
              </a:rPr>
              <a:t>Select by attributes</a:t>
            </a:r>
          </a:p>
          <a:p>
            <a:pPr lvl="2">
              <a:defRPr/>
            </a:pPr>
            <a:r>
              <a:rPr lang="en-US" sz="2000" dirty="0">
                <a:ea typeface="ＭＳ Ｐゴシック" charset="0"/>
              </a:rPr>
              <a:t>Compound vs. nested conditions</a:t>
            </a:r>
          </a:p>
          <a:p>
            <a:pPr lvl="2">
              <a:defRPr/>
            </a:pPr>
            <a:r>
              <a:rPr lang="en-US" sz="2000" dirty="0">
                <a:ea typeface="ＭＳ Ｐゴシック" charset="0"/>
              </a:rPr>
              <a:t>Testing conditions</a:t>
            </a:r>
          </a:p>
          <a:p>
            <a:pPr lvl="2">
              <a:defRPr/>
            </a:pPr>
            <a:r>
              <a:rPr lang="en-US" sz="2000" dirty="0">
                <a:ea typeface="ＭＳ Ｐゴシック" charset="0"/>
              </a:rPr>
              <a:t>Using </a:t>
            </a:r>
            <a:r>
              <a:rPr lang="en-US" sz="2000" dirty="0" err="1">
                <a:ea typeface="ＭＳ Ｐゴシック" charset="0"/>
              </a:rPr>
              <a:t>os</a:t>
            </a:r>
            <a:r>
              <a:rPr lang="en-US" sz="2000" dirty="0">
                <a:ea typeface="ＭＳ Ｐゴシック" charset="0"/>
              </a:rPr>
              <a:t> module to check for files</a:t>
            </a:r>
          </a:p>
          <a:p>
            <a:pPr>
              <a:defRPr/>
            </a:pPr>
            <a:endParaRPr lang="en-US" sz="2800" dirty="0">
              <a:ea typeface="ＭＳ Ｐゴシック" charset="0"/>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57E926-4B76-5AEB-84C3-69775D05B441}"/>
              </a:ext>
            </a:extLst>
          </p:cNvPr>
          <p:cNvSpPr>
            <a:spLocks noGrp="1"/>
          </p:cNvSpPr>
          <p:nvPr>
            <p:ph type="title"/>
          </p:nvPr>
        </p:nvSpPr>
        <p:spPr/>
        <p:txBody>
          <a:bodyPr/>
          <a:lstStyle/>
          <a:p>
            <a:pPr>
              <a:defRPr/>
            </a:pPr>
            <a:r>
              <a:rPr lang="en-US" dirty="0">
                <a:ea typeface="ＭＳ Ｐゴシック" pitchFamily="34" charset="-128"/>
              </a:rPr>
              <a:t>In class – conditionalSound.py</a:t>
            </a:r>
            <a:endParaRPr lang="en-US" dirty="0"/>
          </a:p>
        </p:txBody>
      </p:sp>
      <p:sp>
        <p:nvSpPr>
          <p:cNvPr id="3" name="Content Placeholder 2">
            <a:extLst>
              <a:ext uri="{FF2B5EF4-FFF2-40B4-BE49-F238E27FC236}">
                <a16:creationId xmlns:a16="http://schemas.microsoft.com/office/drawing/2014/main" id="{4279BAE7-061B-FFFD-868F-3EF656F59833}"/>
              </a:ext>
            </a:extLst>
          </p:cNvPr>
          <p:cNvSpPr>
            <a:spLocks noGrp="1"/>
          </p:cNvSpPr>
          <p:nvPr>
            <p:ph idx="1"/>
          </p:nvPr>
        </p:nvSpPr>
        <p:spPr/>
        <p:txBody>
          <a:bodyPr/>
          <a:lstStyle/>
          <a:p>
            <a:pPr>
              <a:defRPr/>
            </a:pPr>
            <a:endParaRPr lang="en-US" dirty="0"/>
          </a:p>
        </p:txBody>
      </p:sp>
      <p:pic>
        <p:nvPicPr>
          <p:cNvPr id="31749" name="Picture 5">
            <a:extLst>
              <a:ext uri="{FF2B5EF4-FFF2-40B4-BE49-F238E27FC236}">
                <a16:creationId xmlns:a16="http://schemas.microsoft.com/office/drawing/2014/main" id="{0C39CFBA-2835-0ECB-99CC-A529CA05F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6666"/>
          <a:stretch>
            <a:fillRect/>
          </a:stretch>
        </p:blipFill>
        <p:spPr bwMode="auto">
          <a:xfrm>
            <a:off x="127000" y="838200"/>
            <a:ext cx="6862763" cy="601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0" name="Picture 6">
            <a:extLst>
              <a:ext uri="{FF2B5EF4-FFF2-40B4-BE49-F238E27FC236}">
                <a16:creationId xmlns:a16="http://schemas.microsoft.com/office/drawing/2014/main" id="{08DE8369-B085-D802-5CA0-38844D2FF4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5555" r="14949"/>
          <a:stretch>
            <a:fillRect/>
          </a:stretch>
        </p:blipFill>
        <p:spPr bwMode="auto">
          <a:xfrm>
            <a:off x="4848225" y="5400675"/>
            <a:ext cx="426720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6276-A8BB-CC71-457D-8F5E2BF73298}"/>
              </a:ext>
            </a:extLst>
          </p:cNvPr>
          <p:cNvSpPr>
            <a:spLocks noGrp="1"/>
          </p:cNvSpPr>
          <p:nvPr>
            <p:ph type="title"/>
          </p:nvPr>
        </p:nvSpPr>
        <p:spPr/>
        <p:txBody>
          <a:bodyPr/>
          <a:lstStyle/>
          <a:p>
            <a:pPr>
              <a:defRPr/>
            </a:pPr>
            <a:r>
              <a:rPr lang="en-US" dirty="0">
                <a:ea typeface="ＭＳ Ｐゴシック" pitchFamily="34" charset="-128"/>
              </a:rPr>
              <a:t>Appendix I</a:t>
            </a:r>
          </a:p>
        </p:txBody>
      </p:sp>
      <p:sp>
        <p:nvSpPr>
          <p:cNvPr id="4" name="Content Placeholder 3">
            <a:extLst>
              <a:ext uri="{FF2B5EF4-FFF2-40B4-BE49-F238E27FC236}">
                <a16:creationId xmlns:a16="http://schemas.microsoft.com/office/drawing/2014/main" id="{F99F1A1F-5B9C-DAA1-0A9E-15788CB7FAB5}"/>
              </a:ext>
            </a:extLst>
          </p:cNvPr>
          <p:cNvSpPr>
            <a:spLocks noGrp="1"/>
          </p:cNvSpPr>
          <p:nvPr>
            <p:ph idx="1"/>
          </p:nvPr>
        </p:nvSpPr>
        <p:spPr/>
        <p:txBody>
          <a:bodyPr/>
          <a:lstStyle/>
          <a:p>
            <a:pPr>
              <a:defRPr/>
            </a:pPr>
            <a:endParaRPr 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61FC4374-4722-73BF-2BF1-645697C74B86}"/>
              </a:ext>
            </a:extLst>
          </p:cNvPr>
          <p:cNvSpPr>
            <a:spLocks noGrp="1" noChangeArrowheads="1"/>
          </p:cNvSpPr>
          <p:nvPr>
            <p:ph type="title"/>
          </p:nvPr>
        </p:nvSpPr>
        <p:spPr/>
        <p:txBody>
          <a:bodyPr/>
          <a:lstStyle/>
          <a:p>
            <a:pPr eaLnBrk="1" hangingPunct="1">
              <a:defRPr/>
            </a:pPr>
            <a:r>
              <a:rPr lang="en-US" sz="3600">
                <a:ea typeface="ＭＳ Ｐゴシック" pitchFamily="34" charset="-128"/>
              </a:rPr>
              <a:t>In class – Poor form! FIX IT</a:t>
            </a:r>
          </a:p>
        </p:txBody>
      </p:sp>
      <p:sp>
        <p:nvSpPr>
          <p:cNvPr id="27652" name="AutoShape 3">
            <a:extLst>
              <a:ext uri="{FF2B5EF4-FFF2-40B4-BE49-F238E27FC236}">
                <a16:creationId xmlns:a16="http://schemas.microsoft.com/office/drawing/2014/main" id="{3716B456-A1F8-FCFC-4A81-D359905F718E}"/>
              </a:ext>
            </a:extLst>
          </p:cNvPr>
          <p:cNvSpPr>
            <a:spLocks noGrp="1" noChangeAspect="1" noChangeArrowheads="1"/>
          </p:cNvSpPr>
          <p:nvPr>
            <p:ph idx="1"/>
          </p:nvPr>
        </p:nvSpPr>
        <p:spPr/>
        <p:txBody>
          <a:bodyPr/>
          <a:lstStyle/>
          <a:p>
            <a:pPr marL="514350" indent="-514350" eaLnBrk="1" hangingPunct="1">
              <a:buFont typeface="+mj-lt"/>
              <a:buAutoNum type="arabicPeriod"/>
              <a:defRPr/>
            </a:pPr>
            <a:r>
              <a:rPr lang="en-US" sz="2000">
                <a:ea typeface="ＭＳ Ｐゴシック" charset="0"/>
              </a:rPr>
              <a:t>Point statistics</a:t>
            </a:r>
          </a:p>
          <a:p>
            <a:pPr marL="0" indent="0" eaLnBrk="1" hangingPunct="1">
              <a:buFontTx/>
              <a:buNone/>
              <a:defRPr/>
            </a:pPr>
            <a:endParaRPr lang="en-US">
              <a:ea typeface="ＭＳ Ｐゴシック" charset="0"/>
            </a:endParaRPr>
          </a:p>
          <a:p>
            <a:pPr eaLnBrk="1" hangingPunct="1">
              <a:defRPr/>
            </a:pPr>
            <a:endParaRPr lang="en-US">
              <a:ea typeface="ＭＳ Ｐゴシック" charset="0"/>
            </a:endParaRPr>
          </a:p>
          <a:p>
            <a:pPr marL="0" indent="0" eaLnBrk="1" hangingPunct="1">
              <a:buFontTx/>
              <a:buNone/>
              <a:defRPr/>
            </a:pPr>
            <a:endParaRPr lang="en-US">
              <a:ea typeface="ＭＳ Ｐゴシック" charset="0"/>
            </a:endParaRPr>
          </a:p>
          <a:p>
            <a:pPr marL="0" indent="0" eaLnBrk="1" hangingPunct="1">
              <a:buFontTx/>
              <a:buNone/>
              <a:defRPr/>
            </a:pPr>
            <a:r>
              <a:rPr lang="en-US" sz="2400">
                <a:ea typeface="ＭＳ Ｐゴシック" charset="0"/>
              </a:rPr>
              <a:t>2. </a:t>
            </a:r>
            <a:r>
              <a:rPr lang="en-US" sz="2000">
                <a:ea typeface="ＭＳ Ｐゴシック" charset="0"/>
              </a:rPr>
              <a:t>Currency conversion</a:t>
            </a:r>
          </a:p>
          <a:p>
            <a:pPr eaLnBrk="1" hangingPunct="1">
              <a:defRPr/>
            </a:pPr>
            <a:endParaRPr lang="en-US">
              <a:ea typeface="ＭＳ Ｐゴシック" charset="0"/>
            </a:endParaRPr>
          </a:p>
          <a:p>
            <a:pPr eaLnBrk="1" hangingPunct="1">
              <a:defRPr/>
            </a:pPr>
            <a:endParaRPr lang="en-US">
              <a:ea typeface="ＭＳ Ｐゴシック" charset="0"/>
            </a:endParaRPr>
          </a:p>
          <a:p>
            <a:pPr eaLnBrk="1" hangingPunct="1">
              <a:defRPr/>
            </a:pPr>
            <a:endParaRPr lang="en-US">
              <a:ea typeface="ＭＳ Ｐゴシック" charset="0"/>
            </a:endParaRPr>
          </a:p>
          <a:p>
            <a:pPr eaLnBrk="1" hangingPunct="1">
              <a:defRPr/>
            </a:pPr>
            <a:endParaRPr lang="en-US">
              <a:ea typeface="ＭＳ Ｐゴシック" charset="0"/>
            </a:endParaRPr>
          </a:p>
          <a:p>
            <a:pPr eaLnBrk="1" hangingPunct="1">
              <a:defRPr/>
            </a:pPr>
            <a:endParaRPr lang="en-US">
              <a:ea typeface="ＭＳ Ｐゴシック" charset="0"/>
            </a:endParaRPr>
          </a:p>
        </p:txBody>
      </p:sp>
      <p:pic>
        <p:nvPicPr>
          <p:cNvPr id="27653" name="Picture 5">
            <a:extLst>
              <a:ext uri="{FF2B5EF4-FFF2-40B4-BE49-F238E27FC236}">
                <a16:creationId xmlns:a16="http://schemas.microsoft.com/office/drawing/2014/main" id="{74C2632C-AC9D-2392-1A9A-0274CA9B3DF7}"/>
              </a:ext>
            </a:extLst>
          </p:cNvPr>
          <p:cNvPicPr>
            <a:picLocks noChangeAspect="1" noChangeArrowheads="1"/>
          </p:cNvPicPr>
          <p:nvPr/>
        </p:nvPicPr>
        <p:blipFill>
          <a:blip r:embed="rId2"/>
          <a:srcRect r="41852"/>
          <a:stretch>
            <a:fillRect/>
          </a:stretch>
        </p:blipFill>
        <p:spPr bwMode="auto">
          <a:xfrm>
            <a:off x="755650" y="3163888"/>
            <a:ext cx="3168650" cy="2257425"/>
          </a:xfrm>
          <a:prstGeom prst="rect">
            <a:avLst/>
          </a:prstGeom>
          <a:noFill/>
          <a:ln>
            <a:noFill/>
          </a:ln>
          <a:effectLst/>
        </p:spPr>
      </p:pic>
      <p:pic>
        <p:nvPicPr>
          <p:cNvPr id="27654" name="Picture 4">
            <a:extLst>
              <a:ext uri="{FF2B5EF4-FFF2-40B4-BE49-F238E27FC236}">
                <a16:creationId xmlns:a16="http://schemas.microsoft.com/office/drawing/2014/main" id="{E589B560-4EEA-F284-839B-440214349B2F}"/>
              </a:ext>
            </a:extLst>
          </p:cNvPr>
          <p:cNvPicPr>
            <a:picLocks noChangeAspect="1" noChangeArrowheads="1"/>
          </p:cNvPicPr>
          <p:nvPr/>
        </p:nvPicPr>
        <p:blipFill>
          <a:blip r:embed="rId3"/>
          <a:srcRect r="45024"/>
          <a:stretch>
            <a:fillRect/>
          </a:stretch>
        </p:blipFill>
        <p:spPr bwMode="auto">
          <a:xfrm>
            <a:off x="755650" y="1309688"/>
            <a:ext cx="3168650" cy="1628775"/>
          </a:xfrm>
          <a:prstGeom prst="rect">
            <a:avLst/>
          </a:prstGeom>
          <a:noFill/>
          <a:ln>
            <a:noFill/>
          </a:ln>
          <a:effectLst/>
        </p:spPr>
      </p:pic>
      <p:sp>
        <p:nvSpPr>
          <p:cNvPr id="33799" name="TextBox 1">
            <a:extLst>
              <a:ext uri="{FF2B5EF4-FFF2-40B4-BE49-F238E27FC236}">
                <a16:creationId xmlns:a16="http://schemas.microsoft.com/office/drawing/2014/main" id="{3E50CD7C-5EF4-7962-FA55-A9760EB29A94}"/>
              </a:ext>
            </a:extLst>
          </p:cNvPr>
          <p:cNvSpPr txBox="1">
            <a:spLocks noChangeArrowheads="1"/>
          </p:cNvSpPr>
          <p:nvPr/>
        </p:nvSpPr>
        <p:spPr bwMode="auto">
          <a:xfrm>
            <a:off x="152400" y="5486400"/>
            <a:ext cx="37655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a:t>3.  Grader </a:t>
            </a:r>
          </a:p>
          <a:p>
            <a:pPr lvl="1" eaLnBrk="1" hangingPunct="1">
              <a:spcBef>
                <a:spcPct val="0"/>
              </a:spcBef>
            </a:pPr>
            <a:r>
              <a:rPr lang="en-US" altLang="en-US" sz="1200"/>
              <a:t>IF average &lt; 60 </a:t>
            </a:r>
          </a:p>
          <a:p>
            <a:pPr lvl="1" eaLnBrk="1" hangingPunct="1">
              <a:spcBef>
                <a:spcPct val="0"/>
              </a:spcBef>
            </a:pPr>
            <a:r>
              <a:rPr lang="en-US" altLang="en-US" sz="1200"/>
              <a:t>	NULL </a:t>
            </a:r>
          </a:p>
          <a:p>
            <a:pPr lvl="1" eaLnBrk="1" hangingPunct="1">
              <a:spcBef>
                <a:spcPct val="0"/>
              </a:spcBef>
            </a:pPr>
            <a:r>
              <a:rPr lang="en-US" altLang="en-US" sz="1200"/>
              <a:t>ELSE </a:t>
            </a:r>
          </a:p>
          <a:p>
            <a:pPr lvl="1" eaLnBrk="1" hangingPunct="1">
              <a:spcBef>
                <a:spcPct val="0"/>
              </a:spcBef>
            </a:pPr>
            <a:r>
              <a:rPr lang="en-US" altLang="en-US" sz="1200"/>
              <a:t>	DO GivePassingGrade </a:t>
            </a:r>
          </a:p>
          <a:p>
            <a:pPr lvl="1" eaLnBrk="1" hangingPunct="1">
              <a:spcBef>
                <a:spcPct val="0"/>
              </a:spcBef>
            </a:pPr>
            <a:r>
              <a:rPr lang="en-US" altLang="en-US" sz="1200"/>
              <a:t>ENDIF </a:t>
            </a:r>
          </a:p>
          <a:p>
            <a:pPr eaLnBrk="1" hangingPunct="1">
              <a:spcBef>
                <a:spcPct val="0"/>
              </a:spcBef>
              <a:buFontTx/>
              <a:buNone/>
            </a:pPr>
            <a:endParaRPr lang="en-US" altLang="en-US" sz="1800"/>
          </a:p>
        </p:txBody>
      </p:sp>
      <p:sp>
        <p:nvSpPr>
          <p:cNvPr id="33800" name="Rectangle 2">
            <a:extLst>
              <a:ext uri="{FF2B5EF4-FFF2-40B4-BE49-F238E27FC236}">
                <a16:creationId xmlns:a16="http://schemas.microsoft.com/office/drawing/2014/main" id="{21386E91-CF40-0288-86AE-0E9414E61542}"/>
              </a:ext>
            </a:extLst>
          </p:cNvPr>
          <p:cNvSpPr>
            <a:spLocks noChangeArrowheads="1"/>
          </p:cNvSpPr>
          <p:nvPr/>
        </p:nvSpPr>
        <p:spPr bwMode="auto">
          <a:xfrm>
            <a:off x="3200400" y="3429000"/>
            <a:ext cx="723900" cy="1524000"/>
          </a:xfrm>
          <a:prstGeom prst="rect">
            <a:avLst/>
          </a:prstGeom>
          <a:solidFill>
            <a:srgbClr val="FFE393"/>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2386" name="Rectangle 2">
            <a:extLst>
              <a:ext uri="{FF2B5EF4-FFF2-40B4-BE49-F238E27FC236}">
                <a16:creationId xmlns:a16="http://schemas.microsoft.com/office/drawing/2014/main" id="{CD27DDB5-E78D-61F0-FC21-2CB697007A8C}"/>
              </a:ext>
            </a:extLst>
          </p:cNvPr>
          <p:cNvSpPr>
            <a:spLocks noGrp="1" noChangeArrowheads="1"/>
          </p:cNvSpPr>
          <p:nvPr>
            <p:ph type="title"/>
          </p:nvPr>
        </p:nvSpPr>
        <p:spPr/>
        <p:txBody>
          <a:bodyPr/>
          <a:lstStyle/>
          <a:p>
            <a:pPr eaLnBrk="1" hangingPunct="1">
              <a:defRPr/>
            </a:pPr>
            <a:r>
              <a:rPr lang="en-US" sz="3600">
                <a:ea typeface="ＭＳ Ｐゴシック" pitchFamily="34" charset="-128"/>
              </a:rPr>
              <a:t>FIX IT</a:t>
            </a:r>
          </a:p>
        </p:txBody>
      </p:sp>
      <p:sp>
        <p:nvSpPr>
          <p:cNvPr id="28676" name="AutoShape 3">
            <a:extLst>
              <a:ext uri="{FF2B5EF4-FFF2-40B4-BE49-F238E27FC236}">
                <a16:creationId xmlns:a16="http://schemas.microsoft.com/office/drawing/2014/main" id="{5A3913EB-E4B2-F685-B902-220FF012DFB0}"/>
              </a:ext>
            </a:extLst>
          </p:cNvPr>
          <p:cNvSpPr>
            <a:spLocks noGrp="1" noChangeAspect="1" noChangeArrowheads="1"/>
          </p:cNvSpPr>
          <p:nvPr>
            <p:ph idx="1"/>
          </p:nvPr>
        </p:nvSpPr>
        <p:spPr/>
        <p:txBody>
          <a:bodyPr/>
          <a:lstStyle/>
          <a:p>
            <a:pPr marL="457200" indent="-457200" eaLnBrk="1" hangingPunct="1">
              <a:buFont typeface="+mj-lt"/>
              <a:buAutoNum type="arabicPeriod"/>
              <a:defRPr/>
            </a:pPr>
            <a:r>
              <a:rPr lang="en-US" sz="2000">
                <a:ea typeface="ＭＳ Ｐゴシック" charset="0"/>
              </a:rPr>
              <a:t>Point statistics</a:t>
            </a:r>
          </a:p>
          <a:p>
            <a:pPr eaLnBrk="1" hangingPunct="1">
              <a:defRPr/>
            </a:pPr>
            <a:endParaRPr lang="en-US" sz="2000">
              <a:ea typeface="ＭＳ Ｐゴシック" charset="0"/>
            </a:endParaRPr>
          </a:p>
          <a:p>
            <a:pPr eaLnBrk="1" hangingPunct="1">
              <a:defRPr/>
            </a:pPr>
            <a:endParaRPr lang="en-US" sz="2000">
              <a:ea typeface="ＭＳ Ｐゴシック" charset="0"/>
            </a:endParaRPr>
          </a:p>
          <a:p>
            <a:pPr eaLnBrk="1" hangingPunct="1">
              <a:defRPr/>
            </a:pPr>
            <a:endParaRPr lang="en-US" sz="2000">
              <a:ea typeface="ＭＳ Ｐゴシック" charset="0"/>
            </a:endParaRPr>
          </a:p>
          <a:p>
            <a:pPr marL="0" indent="0" eaLnBrk="1" hangingPunct="1">
              <a:buFontTx/>
              <a:buNone/>
              <a:defRPr/>
            </a:pPr>
            <a:r>
              <a:rPr lang="en-US" sz="2000">
                <a:ea typeface="ＭＳ Ｐゴシック" charset="0"/>
              </a:rPr>
              <a:t>2. Currency conversion</a:t>
            </a:r>
          </a:p>
        </p:txBody>
      </p:sp>
      <p:pic>
        <p:nvPicPr>
          <p:cNvPr id="28677" name="Picture 5">
            <a:extLst>
              <a:ext uri="{FF2B5EF4-FFF2-40B4-BE49-F238E27FC236}">
                <a16:creationId xmlns:a16="http://schemas.microsoft.com/office/drawing/2014/main" id="{F8BE3B22-0B21-30E3-067A-67FEEEA45918}"/>
              </a:ext>
            </a:extLst>
          </p:cNvPr>
          <p:cNvPicPr>
            <a:picLocks noChangeAspect="1" noChangeArrowheads="1"/>
          </p:cNvPicPr>
          <p:nvPr/>
        </p:nvPicPr>
        <p:blipFill>
          <a:blip r:embed="rId2"/>
          <a:srcRect/>
          <a:stretch>
            <a:fillRect/>
          </a:stretch>
        </p:blipFill>
        <p:spPr bwMode="auto">
          <a:xfrm>
            <a:off x="2981325" y="2438400"/>
            <a:ext cx="5448300" cy="2257425"/>
          </a:xfrm>
          <a:prstGeom prst="rect">
            <a:avLst/>
          </a:prstGeom>
          <a:noFill/>
          <a:ln>
            <a:noFill/>
          </a:ln>
          <a:effectLst/>
        </p:spPr>
      </p:pic>
      <p:pic>
        <p:nvPicPr>
          <p:cNvPr id="28678" name="Picture 4">
            <a:extLst>
              <a:ext uri="{FF2B5EF4-FFF2-40B4-BE49-F238E27FC236}">
                <a16:creationId xmlns:a16="http://schemas.microsoft.com/office/drawing/2014/main" id="{0A67B2C2-A3AE-5C53-8673-A0CEE67809AD}"/>
              </a:ext>
            </a:extLst>
          </p:cNvPr>
          <p:cNvPicPr>
            <a:picLocks noChangeAspect="1" noChangeArrowheads="1"/>
          </p:cNvPicPr>
          <p:nvPr/>
        </p:nvPicPr>
        <p:blipFill>
          <a:blip r:embed="rId3"/>
          <a:srcRect/>
          <a:stretch>
            <a:fillRect/>
          </a:stretch>
        </p:blipFill>
        <p:spPr bwMode="auto">
          <a:xfrm>
            <a:off x="2667000" y="685800"/>
            <a:ext cx="5762625" cy="1628775"/>
          </a:xfrm>
          <a:prstGeom prst="rect">
            <a:avLst/>
          </a:prstGeom>
          <a:noFill/>
          <a:ln>
            <a:noFill/>
          </a:ln>
          <a:effectLst/>
        </p:spPr>
      </p:pic>
      <p:sp>
        <p:nvSpPr>
          <p:cNvPr id="34823" name="Rectangle 1">
            <a:extLst>
              <a:ext uri="{FF2B5EF4-FFF2-40B4-BE49-F238E27FC236}">
                <a16:creationId xmlns:a16="http://schemas.microsoft.com/office/drawing/2014/main" id="{36022BBA-C234-A2D1-3470-4D595305DA74}"/>
              </a:ext>
            </a:extLst>
          </p:cNvPr>
          <p:cNvSpPr>
            <a:spLocks noChangeArrowheads="1"/>
          </p:cNvSpPr>
          <p:nvPr/>
        </p:nvSpPr>
        <p:spPr bwMode="auto">
          <a:xfrm>
            <a:off x="228600" y="4826000"/>
            <a:ext cx="8201025" cy="203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a:t>3. It is considered </a:t>
            </a:r>
            <a:r>
              <a:rPr lang="en-US" altLang="en-US" sz="1800" b="1"/>
              <a:t>poor form </a:t>
            </a:r>
            <a:r>
              <a:rPr lang="en-US" altLang="en-US" sz="1800"/>
              <a:t>to have a 1-sided IF stmt where the action is on the 'no' or ELSE side. This could (</a:t>
            </a:r>
            <a:r>
              <a:rPr lang="en-US" altLang="en-US" sz="1800" b="1"/>
              <a:t>and should</a:t>
            </a:r>
            <a:r>
              <a:rPr lang="en-US" altLang="en-US" sz="1800"/>
              <a:t>) be rewritten to eliminate the NULL 'yes' part. To do that, we change the &lt; to its opposite: &gt;= as follows :</a:t>
            </a:r>
          </a:p>
          <a:p>
            <a:pPr eaLnBrk="1" hangingPunct="1">
              <a:spcBef>
                <a:spcPct val="0"/>
              </a:spcBef>
              <a:buFontTx/>
              <a:buNone/>
            </a:pPr>
            <a:endParaRPr lang="en-US" altLang="en-US" sz="1800"/>
          </a:p>
          <a:p>
            <a:pPr eaLnBrk="1" hangingPunct="1">
              <a:spcBef>
                <a:spcPct val="0"/>
              </a:spcBef>
              <a:buFontTx/>
              <a:buNone/>
            </a:pPr>
            <a:r>
              <a:rPr lang="en-US" altLang="en-US" sz="1800"/>
              <a:t>IF average &gt;= 60 </a:t>
            </a:r>
          </a:p>
          <a:p>
            <a:pPr eaLnBrk="1" hangingPunct="1">
              <a:spcBef>
                <a:spcPct val="0"/>
              </a:spcBef>
              <a:buFontTx/>
              <a:buNone/>
            </a:pPr>
            <a:r>
              <a:rPr lang="en-US" altLang="en-US" sz="1800"/>
              <a:t>	DO GivePassingGrade </a:t>
            </a:r>
          </a:p>
          <a:p>
            <a:pPr eaLnBrk="1" hangingPunct="1">
              <a:spcBef>
                <a:spcPct val="0"/>
              </a:spcBef>
              <a:buFontTx/>
              <a:buNone/>
            </a:pPr>
            <a:r>
              <a:rPr lang="en-US" altLang="en-US" sz="1800"/>
              <a:t>ENDIF </a:t>
            </a: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D1C8C21D-A0DF-4041-C53C-7CE0AFAA8191}"/>
              </a:ext>
            </a:extLst>
          </p:cNvPr>
          <p:cNvSpPr>
            <a:spLocks noGrp="1" noChangeArrowheads="1"/>
          </p:cNvSpPr>
          <p:nvPr>
            <p:ph type="title"/>
          </p:nvPr>
        </p:nvSpPr>
        <p:spPr/>
        <p:txBody>
          <a:bodyPr/>
          <a:lstStyle/>
          <a:p>
            <a:pPr eaLnBrk="1" hangingPunct="1">
              <a:defRPr/>
            </a:pPr>
            <a:r>
              <a:rPr lang="en-US" sz="3600">
                <a:ea typeface="ＭＳ Ｐゴシック" pitchFamily="34" charset="-128"/>
              </a:rPr>
              <a:t>Polygon to raster</a:t>
            </a:r>
          </a:p>
        </p:txBody>
      </p:sp>
      <p:sp>
        <p:nvSpPr>
          <p:cNvPr id="30724" name="Rectangle 3">
            <a:extLst>
              <a:ext uri="{FF2B5EF4-FFF2-40B4-BE49-F238E27FC236}">
                <a16:creationId xmlns:a16="http://schemas.microsoft.com/office/drawing/2014/main" id="{CC8A2C51-9D70-25FA-30D8-6999F2AA98D6}"/>
              </a:ext>
            </a:extLst>
          </p:cNvPr>
          <p:cNvSpPr>
            <a:spLocks noGrp="1" noChangeArrowheads="1"/>
          </p:cNvSpPr>
          <p:nvPr>
            <p:ph idx="1"/>
          </p:nvPr>
        </p:nvSpPr>
        <p:spPr/>
        <p:txBody>
          <a:bodyPr/>
          <a:lstStyle/>
          <a:p>
            <a:pPr eaLnBrk="1" hangingPunct="1">
              <a:defRPr/>
            </a:pPr>
            <a:r>
              <a:rPr lang="en-US" sz="1800" i="1">
                <a:ea typeface="ＭＳ Ｐゴシック" pitchFamily="34" charset="-128"/>
              </a:rPr>
              <a:t>Purpose: </a:t>
            </a:r>
            <a:r>
              <a:rPr lang="en-US" sz="1800">
                <a:ea typeface="ＭＳ Ｐゴシック" pitchFamily="34" charset="-128"/>
              </a:rPr>
              <a:t>If the given input is a polygon shapefile, perform polygon to raster conversion using the given field to assign raster values, otherwise inform the user that the conversion did not occur.</a:t>
            </a:r>
          </a:p>
          <a:p>
            <a:pPr eaLnBrk="1" hangingPunct="1">
              <a:buFontTx/>
              <a:buNone/>
              <a:defRPr/>
            </a:pPr>
            <a:endParaRPr lang="en-US" sz="1800">
              <a:ea typeface="ＭＳ Ｐゴシック" pitchFamily="34" charset="-128"/>
            </a:endParaRPr>
          </a:p>
          <a:p>
            <a:pPr eaLnBrk="1" hangingPunct="1">
              <a:buFontTx/>
              <a:buNone/>
              <a:defRPr/>
            </a:pPr>
            <a:endParaRPr lang="en-US" sz="1800">
              <a:ea typeface="ＭＳ Ｐゴシック" pitchFamily="34" charset="-128"/>
            </a:endParaRPr>
          </a:p>
          <a:p>
            <a:pPr eaLnBrk="1" hangingPunct="1">
              <a:buFontTx/>
              <a:buNone/>
              <a:defRPr/>
            </a:pPr>
            <a:endParaRPr lang="en-US" sz="1800">
              <a:ea typeface="ＭＳ Ｐゴシック" pitchFamily="34" charset="-128"/>
            </a:endParaRPr>
          </a:p>
          <a:p>
            <a:pPr eaLnBrk="1" hangingPunct="1">
              <a:buFontTx/>
              <a:buNone/>
              <a:defRPr/>
            </a:pPr>
            <a:endParaRPr lang="en-US" sz="1800">
              <a:ea typeface="ＭＳ Ｐゴシック" pitchFamily="34" charset="-128"/>
            </a:endParaRPr>
          </a:p>
          <a:p>
            <a:pPr eaLnBrk="1" hangingPunct="1">
              <a:buFontTx/>
              <a:buNone/>
              <a:defRPr/>
            </a:pPr>
            <a:endParaRPr lang="en-US" sz="1800">
              <a:ea typeface="ＭＳ Ｐゴシック" pitchFamily="34" charset="-128"/>
            </a:endParaRPr>
          </a:p>
          <a:p>
            <a:pPr eaLnBrk="1" hangingPunct="1">
              <a:buFontTx/>
              <a:buNone/>
              <a:defRPr/>
            </a:pPr>
            <a:endParaRPr lang="en-US" sz="1800">
              <a:ea typeface="ＭＳ Ｐゴシック" pitchFamily="34" charset="-128"/>
            </a:endParaRPr>
          </a:p>
          <a:p>
            <a:pPr eaLnBrk="1" hangingPunct="1">
              <a:buFontTx/>
              <a:buNone/>
              <a:defRPr/>
            </a:pPr>
            <a:endParaRPr lang="en-US" sz="1800">
              <a:ea typeface="ＭＳ Ｐゴシック" pitchFamily="34" charset="-128"/>
            </a:endParaRPr>
          </a:p>
          <a:p>
            <a:pPr eaLnBrk="1" hangingPunct="1">
              <a:defRPr/>
            </a:pPr>
            <a:r>
              <a:rPr lang="en-US" sz="1800">
                <a:ea typeface="ＭＳ Ｐゴシック" pitchFamily="34" charset="-128"/>
              </a:rPr>
              <a:t>What will happen if the input file is…</a:t>
            </a:r>
          </a:p>
          <a:p>
            <a:pPr lvl="1" eaLnBrk="1" hangingPunct="1">
              <a:defRPr/>
            </a:pPr>
            <a:r>
              <a:rPr lang="en-US" sz="1400">
                <a:ea typeface="ＭＳ Ｐゴシック" pitchFamily="34" charset="-128"/>
              </a:rPr>
              <a:t>a polygon shapefile?</a:t>
            </a:r>
          </a:p>
          <a:p>
            <a:pPr lvl="1" eaLnBrk="1" hangingPunct="1">
              <a:defRPr/>
            </a:pPr>
            <a:r>
              <a:rPr lang="en-US" sz="1400">
                <a:ea typeface="ＭＳ Ｐゴシック" pitchFamily="34" charset="-128"/>
              </a:rPr>
              <a:t>	convert the data to raster (</a:t>
            </a:r>
            <a:r>
              <a:rPr lang="en-US" sz="1400" b="1">
                <a:ea typeface="ＭＳ Ｐゴシック" pitchFamily="34" charset="-128"/>
              </a:rPr>
              <a:t>success</a:t>
            </a:r>
            <a:r>
              <a:rPr lang="en-US" sz="1400">
                <a:ea typeface="ＭＳ Ｐゴシック" pitchFamily="34" charset="-128"/>
              </a:rPr>
              <a:t>)</a:t>
            </a:r>
          </a:p>
          <a:p>
            <a:pPr lvl="1" eaLnBrk="1" hangingPunct="1">
              <a:defRPr/>
            </a:pPr>
            <a:r>
              <a:rPr lang="en-US" sz="1400">
                <a:ea typeface="ＭＳ Ｐゴシック" pitchFamily="34" charset="-128"/>
              </a:rPr>
              <a:t>a point shapefile?</a:t>
            </a:r>
          </a:p>
          <a:p>
            <a:pPr lvl="1" eaLnBrk="1" hangingPunct="1">
              <a:defRPr/>
            </a:pPr>
            <a:r>
              <a:rPr lang="en-US" sz="1400">
                <a:ea typeface="ＭＳ Ｐゴシック" pitchFamily="34" charset="-128"/>
              </a:rPr>
              <a:t>	attempt to convert the data to raster, but will </a:t>
            </a:r>
            <a:r>
              <a:rPr lang="en-US" sz="1400" b="1">
                <a:ea typeface="ＭＳ Ｐゴシック" pitchFamily="34" charset="-128"/>
              </a:rPr>
              <a:t>fail</a:t>
            </a:r>
            <a:r>
              <a:rPr lang="en-US" sz="1400">
                <a:ea typeface="ＭＳ Ｐゴシック" pitchFamily="34" charset="-128"/>
              </a:rPr>
              <a:t>, since it</a:t>
            </a:r>
            <a:r>
              <a:rPr lang="ja-JP" altLang="en-US" sz="1400">
                <a:ea typeface="ＭＳ Ｐゴシック" pitchFamily="34" charset="-128"/>
              </a:rPr>
              <a:t>’</a:t>
            </a:r>
            <a:r>
              <a:rPr lang="en-US" altLang="ja-JP" sz="1400">
                <a:ea typeface="ＭＳ Ｐゴシック" pitchFamily="34" charset="-128"/>
              </a:rPr>
              <a:t>s not polygon input but it is a shapefile</a:t>
            </a:r>
          </a:p>
          <a:p>
            <a:pPr lvl="1" eaLnBrk="1" hangingPunct="1">
              <a:defRPr/>
            </a:pPr>
            <a:r>
              <a:rPr lang="en-US" sz="1400">
                <a:ea typeface="ＭＳ Ｐゴシック" pitchFamily="34" charset="-128"/>
              </a:rPr>
              <a:t>a raster file?</a:t>
            </a:r>
          </a:p>
          <a:p>
            <a:pPr lvl="1" eaLnBrk="1" hangingPunct="1">
              <a:defRPr/>
            </a:pPr>
            <a:r>
              <a:rPr lang="en-US" sz="1400">
                <a:ea typeface="ＭＳ Ｐゴシック" pitchFamily="34" charset="-128"/>
              </a:rPr>
              <a:t>      attempt to check the geometry of the inputfile and </a:t>
            </a:r>
            <a:r>
              <a:rPr lang="en-US" sz="1400" b="1">
                <a:ea typeface="ＭＳ Ｐゴシック" pitchFamily="34" charset="-128"/>
              </a:rPr>
              <a:t>fail</a:t>
            </a:r>
            <a:r>
              <a:rPr lang="en-US" sz="1400">
                <a:ea typeface="ＭＳ Ｐゴシック" pitchFamily="34" charset="-128"/>
              </a:rPr>
              <a:t>, since raster files don’</a:t>
            </a:r>
            <a:r>
              <a:rPr lang="en-US" altLang="ja-JP" sz="1400">
                <a:ea typeface="ＭＳ Ｐゴシック" pitchFamily="34" charset="-128"/>
              </a:rPr>
              <a:t>t have a geometry</a:t>
            </a:r>
          </a:p>
          <a:p>
            <a:pPr eaLnBrk="1" hangingPunct="1">
              <a:defRPr/>
            </a:pPr>
            <a:r>
              <a:rPr lang="en-US" sz="1800">
                <a:ea typeface="ＭＳ Ｐゴシック" pitchFamily="34" charset="-128"/>
              </a:rPr>
              <a:t>When does it give a warning? </a:t>
            </a:r>
          </a:p>
          <a:p>
            <a:pPr lvl="1" eaLnBrk="1" hangingPunct="1">
              <a:buFont typeface="Arial" pitchFamily="34" charset="0"/>
              <a:buChar char="•"/>
              <a:defRPr/>
            </a:pPr>
            <a:r>
              <a:rPr lang="en-US" sz="1400">
                <a:ea typeface="ＭＳ Ｐゴシック" pitchFamily="34" charset="-128"/>
              </a:rPr>
              <a:t>never</a:t>
            </a:r>
          </a:p>
        </p:txBody>
      </p:sp>
      <p:pic>
        <p:nvPicPr>
          <p:cNvPr id="30726" name="Picture 6">
            <a:extLst>
              <a:ext uri="{FF2B5EF4-FFF2-40B4-BE49-F238E27FC236}">
                <a16:creationId xmlns:a16="http://schemas.microsoft.com/office/drawing/2014/main" id="{279E0427-8FF5-9E87-E550-57A6D470B62D}"/>
              </a:ext>
            </a:extLst>
          </p:cNvPr>
          <p:cNvPicPr>
            <a:picLocks noChangeAspect="1" noChangeArrowheads="1"/>
          </p:cNvPicPr>
          <p:nvPr/>
        </p:nvPicPr>
        <p:blipFill>
          <a:blip r:embed="rId2"/>
          <a:srcRect t="22446" r="44922"/>
          <a:stretch>
            <a:fillRect/>
          </a:stretch>
        </p:blipFill>
        <p:spPr bwMode="auto">
          <a:xfrm>
            <a:off x="609600" y="2081213"/>
            <a:ext cx="4086225" cy="1898650"/>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4">
                                            <p:txEl>
                                              <p:pRg st="8" end="8"/>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4">
                                            <p:txEl>
                                              <p:pRg st="9" end="9"/>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724">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0724">
                                            <p:txEl>
                                              <p:pRg st="11" end="1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0724">
                                            <p:txEl>
                                              <p:pRg st="12" end="1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0724">
                                            <p:txEl>
                                              <p:pRg st="13" end="1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0724">
                                            <p:txEl>
                                              <p:pRg st="14" end="1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30724">
                                            <p:txEl>
                                              <p:pRg st="15" end="15"/>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30724">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3410" name="Rectangle 2">
            <a:extLst>
              <a:ext uri="{FF2B5EF4-FFF2-40B4-BE49-F238E27FC236}">
                <a16:creationId xmlns:a16="http://schemas.microsoft.com/office/drawing/2014/main" id="{888561C2-6D7C-B340-20B3-59589A2BACA9}"/>
              </a:ext>
            </a:extLst>
          </p:cNvPr>
          <p:cNvSpPr>
            <a:spLocks noGrp="1" noChangeArrowheads="1"/>
          </p:cNvSpPr>
          <p:nvPr>
            <p:ph type="title"/>
          </p:nvPr>
        </p:nvSpPr>
        <p:spPr/>
        <p:txBody>
          <a:bodyPr/>
          <a:lstStyle/>
          <a:p>
            <a:pPr eaLnBrk="1" hangingPunct="1">
              <a:defRPr/>
            </a:pPr>
            <a:r>
              <a:rPr lang="en-US" sz="3600">
                <a:ea typeface="ＭＳ Ｐゴシック" pitchFamily="34" charset="-128"/>
              </a:rPr>
              <a:t>Polygon to raster pseudocode corrected</a:t>
            </a:r>
          </a:p>
        </p:txBody>
      </p:sp>
      <p:sp>
        <p:nvSpPr>
          <p:cNvPr id="30724" name="Rectangle 3">
            <a:extLst>
              <a:ext uri="{FF2B5EF4-FFF2-40B4-BE49-F238E27FC236}">
                <a16:creationId xmlns:a16="http://schemas.microsoft.com/office/drawing/2014/main" id="{0B82AFE0-E9D1-5B30-718A-AF178A9E2EF6}"/>
              </a:ext>
            </a:extLst>
          </p:cNvPr>
          <p:cNvSpPr>
            <a:spLocks noGrp="1" noChangeArrowheads="1"/>
          </p:cNvSpPr>
          <p:nvPr>
            <p:ph idx="1"/>
          </p:nvPr>
        </p:nvSpPr>
        <p:spPr/>
        <p:txBody>
          <a:bodyPr/>
          <a:lstStyle/>
          <a:p>
            <a:pPr marL="0" indent="0" eaLnBrk="1" hangingPunct="1">
              <a:buFontTx/>
              <a:buNone/>
              <a:defRPr/>
            </a:pPr>
            <a:endParaRPr lang="en-US" dirty="0">
              <a:ea typeface="ＭＳ Ｐゴシック" pitchFamily="34" charset="-128"/>
            </a:endParaRPr>
          </a:p>
          <a:p>
            <a:pPr marL="0" indent="0" eaLnBrk="1" hangingPunct="1">
              <a:defRPr/>
            </a:pPr>
            <a:endParaRPr lang="en-US" dirty="0">
              <a:ea typeface="ＭＳ Ｐゴシック" pitchFamily="34" charset="-128"/>
            </a:endParaRPr>
          </a:p>
          <a:p>
            <a:pPr marL="0" indent="0" eaLnBrk="1" hangingPunct="1">
              <a:defRPr/>
            </a:pPr>
            <a:endParaRPr lang="en-US" dirty="0">
              <a:ea typeface="ＭＳ Ｐゴシック" pitchFamily="34" charset="-128"/>
            </a:endParaRPr>
          </a:p>
          <a:p>
            <a:pPr marL="0" indent="0" eaLnBrk="1" hangingPunct="1">
              <a:buFontTx/>
              <a:buNone/>
              <a:defRPr/>
            </a:pPr>
            <a:endParaRPr lang="en-US" sz="1800" dirty="0">
              <a:ea typeface="ＭＳ Ｐゴシック" pitchFamily="34" charset="-128"/>
            </a:endParaRPr>
          </a:p>
          <a:p>
            <a:pPr marL="0" indent="0" eaLnBrk="1" hangingPunct="1">
              <a:buFontTx/>
              <a:buNone/>
              <a:defRPr/>
            </a:pPr>
            <a:endParaRPr lang="en-US" sz="1800" dirty="0">
              <a:ea typeface="ＭＳ Ｐゴシック" pitchFamily="34" charset="-128"/>
            </a:endParaRPr>
          </a:p>
          <a:p>
            <a:pPr marL="0" indent="0" eaLnBrk="1" hangingPunct="1">
              <a:defRPr/>
            </a:pPr>
            <a:r>
              <a:rPr lang="en-US" sz="2800" dirty="0">
                <a:ea typeface="ＭＳ Ｐゴシック" pitchFamily="34" charset="-128"/>
              </a:rPr>
              <a:t>Instead of else if, use a compound conditional</a:t>
            </a:r>
          </a:p>
          <a:p>
            <a:pPr marL="0" indent="0" eaLnBrk="1" hangingPunct="1">
              <a:buFontTx/>
              <a:buNone/>
              <a:defRPr/>
            </a:pPr>
            <a:r>
              <a:rPr lang="en-US" sz="2000" dirty="0">
                <a:ea typeface="ＭＳ Ｐゴシック" pitchFamily="34" charset="-128"/>
              </a:rPr>
              <a:t>IF input file is a shapefile AND input file geometry is polygon THEN</a:t>
            </a:r>
            <a:br>
              <a:rPr lang="en-US" sz="2000" dirty="0">
                <a:ea typeface="ＭＳ Ｐゴシック" pitchFamily="34" charset="-128"/>
              </a:rPr>
            </a:br>
            <a:r>
              <a:rPr lang="en-US" sz="2000" dirty="0">
                <a:ea typeface="ＭＳ Ｐゴシック" pitchFamily="34" charset="-128"/>
              </a:rPr>
              <a:t>        CALL convert polygon to raster using field to assign raster values.</a:t>
            </a:r>
          </a:p>
          <a:p>
            <a:pPr marL="0" indent="0" eaLnBrk="1" hangingPunct="1">
              <a:buFontTx/>
              <a:buNone/>
              <a:defRPr/>
            </a:pPr>
            <a:r>
              <a:rPr lang="en-US" sz="2000" dirty="0">
                <a:ea typeface="ＭＳ Ｐゴシック" pitchFamily="34" charset="-128"/>
              </a:rPr>
              <a:t>ELSE</a:t>
            </a:r>
            <a:br>
              <a:rPr lang="en-US" sz="2000" dirty="0">
                <a:ea typeface="ＭＳ Ｐゴシック" pitchFamily="34" charset="-128"/>
              </a:rPr>
            </a:br>
            <a:r>
              <a:rPr lang="en-US" sz="2000" dirty="0">
                <a:ea typeface="ＭＳ Ｐゴシック" pitchFamily="34" charset="-128"/>
              </a:rPr>
              <a:t>        PRINT Warning: Conversion not performed.</a:t>
            </a:r>
            <a:br>
              <a:rPr lang="en-US" sz="2000" dirty="0">
                <a:ea typeface="ＭＳ Ｐゴシック" pitchFamily="34" charset="-128"/>
              </a:rPr>
            </a:br>
            <a:r>
              <a:rPr lang="en-US" sz="2000" dirty="0">
                <a:ea typeface="ＭＳ Ｐゴシック" pitchFamily="34" charset="-128"/>
              </a:rPr>
              <a:t>        PRINT Input file data type</a:t>
            </a:r>
          </a:p>
          <a:p>
            <a:pPr marL="0" indent="0" eaLnBrk="1" hangingPunct="1">
              <a:buFontTx/>
              <a:buNone/>
              <a:defRPr/>
            </a:pPr>
            <a:endParaRPr lang="en-US" sz="2000" dirty="0">
              <a:ea typeface="ＭＳ Ｐゴシック" pitchFamily="34" charset="-128"/>
            </a:endParaRPr>
          </a:p>
          <a:p>
            <a:pPr marL="0" indent="0" eaLnBrk="1" hangingPunct="1">
              <a:buFontTx/>
              <a:buNone/>
              <a:defRPr/>
            </a:pPr>
            <a:r>
              <a:rPr lang="en-US" sz="4000" dirty="0">
                <a:solidFill>
                  <a:srgbClr val="FF0000"/>
                </a:solidFill>
                <a:ea typeface="ＭＳ Ｐゴシック" pitchFamily="34" charset="-128"/>
              </a:rPr>
              <a:t>Moral:  TEST ALL CONDITIONS</a:t>
            </a:r>
            <a:endParaRPr lang="en-US" sz="2000" dirty="0">
              <a:ea typeface="ＭＳ Ｐゴシック" pitchFamily="34" charset="-128"/>
            </a:endParaRPr>
          </a:p>
          <a:p>
            <a:pPr marL="0" indent="0" eaLnBrk="1" hangingPunct="1">
              <a:buFontTx/>
              <a:buNone/>
              <a:defRPr/>
            </a:pPr>
            <a:endParaRPr lang="en-US" sz="2000" dirty="0">
              <a:ea typeface="ＭＳ Ｐゴシック" pitchFamily="34" charset="-128"/>
            </a:endParaRPr>
          </a:p>
          <a:p>
            <a:pPr marL="0" indent="0" eaLnBrk="1" hangingPunct="1">
              <a:defRPr/>
            </a:pPr>
            <a:endParaRPr lang="en-US" sz="1800" dirty="0">
              <a:ea typeface="ＭＳ Ｐゴシック" pitchFamily="34" charset="-128"/>
            </a:endParaRPr>
          </a:p>
        </p:txBody>
      </p:sp>
      <p:pic>
        <p:nvPicPr>
          <p:cNvPr id="30725" name="Picture 6">
            <a:extLst>
              <a:ext uri="{FF2B5EF4-FFF2-40B4-BE49-F238E27FC236}">
                <a16:creationId xmlns:a16="http://schemas.microsoft.com/office/drawing/2014/main" id="{AD9D7861-9BF1-5DEF-1CF1-46FE83EC018F}"/>
              </a:ext>
            </a:extLst>
          </p:cNvPr>
          <p:cNvPicPr>
            <a:picLocks noChangeAspect="1" noChangeArrowheads="1"/>
          </p:cNvPicPr>
          <p:nvPr/>
        </p:nvPicPr>
        <p:blipFill>
          <a:blip r:embed="rId2"/>
          <a:srcRect/>
          <a:stretch>
            <a:fillRect/>
          </a:stretch>
        </p:blipFill>
        <p:spPr bwMode="auto">
          <a:xfrm>
            <a:off x="309563" y="838200"/>
            <a:ext cx="7419975" cy="2447925"/>
          </a:xfrm>
          <a:prstGeom prst="rect">
            <a:avLst/>
          </a:prstGeom>
          <a:noFill/>
          <a:ln>
            <a:noFill/>
          </a:ln>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24">
                                            <p:txEl>
                                              <p:pRg st="6" end="6"/>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0724">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072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8290" name="Rectangle 2">
            <a:extLst>
              <a:ext uri="{FF2B5EF4-FFF2-40B4-BE49-F238E27FC236}">
                <a16:creationId xmlns:a16="http://schemas.microsoft.com/office/drawing/2014/main" id="{B4FE26F5-E634-E975-2234-11099FD5DA06}"/>
              </a:ext>
            </a:extLst>
          </p:cNvPr>
          <p:cNvSpPr>
            <a:spLocks noGrp="1" noChangeArrowheads="1"/>
          </p:cNvSpPr>
          <p:nvPr>
            <p:ph type="title"/>
          </p:nvPr>
        </p:nvSpPr>
        <p:spPr/>
        <p:txBody>
          <a:bodyPr/>
          <a:lstStyle/>
          <a:p>
            <a:pPr eaLnBrk="1" hangingPunct="1">
              <a:defRPr/>
            </a:pPr>
            <a:r>
              <a:rPr lang="en-US" sz="3600">
                <a:ea typeface="ＭＳ Ｐゴシック" pitchFamily="34" charset="-128"/>
              </a:rPr>
              <a:t>Distance converter example</a:t>
            </a:r>
          </a:p>
        </p:txBody>
      </p:sp>
      <p:sp>
        <p:nvSpPr>
          <p:cNvPr id="34820" name="Rectangle 3">
            <a:extLst>
              <a:ext uri="{FF2B5EF4-FFF2-40B4-BE49-F238E27FC236}">
                <a16:creationId xmlns:a16="http://schemas.microsoft.com/office/drawing/2014/main" id="{FFC271FD-70CF-52F6-F9C8-5AF620E3DC5D}"/>
              </a:ext>
            </a:extLst>
          </p:cNvPr>
          <p:cNvSpPr>
            <a:spLocks noGrp="1" noChangeArrowheads="1"/>
          </p:cNvSpPr>
          <p:nvPr>
            <p:ph idx="1"/>
          </p:nvPr>
        </p:nvSpPr>
        <p:spPr/>
        <p:txBody>
          <a:bodyPr/>
          <a:lstStyle/>
          <a:p>
            <a:pPr eaLnBrk="1" hangingPunct="1">
              <a:lnSpc>
                <a:spcPct val="90000"/>
              </a:lnSpc>
              <a:defRPr/>
            </a:pPr>
            <a:r>
              <a:rPr lang="en-US" sz="2400">
                <a:ea typeface="ＭＳ Ｐゴシック" charset="0"/>
              </a:rPr>
              <a:t>Convert miles to km or km to miles and handle user input of 2, 1, or 0 arguments:  </a:t>
            </a:r>
          </a:p>
          <a:p>
            <a:pPr eaLnBrk="1" hangingPunct="1">
              <a:lnSpc>
                <a:spcPct val="90000"/>
              </a:lnSpc>
              <a:buFontTx/>
              <a:buNone/>
              <a:defRPr/>
            </a:pPr>
            <a:endParaRPr lang="en-US" sz="2400">
              <a:ea typeface="ＭＳ Ｐゴシック" charset="0"/>
            </a:endParaRPr>
          </a:p>
          <a:p>
            <a:pPr eaLnBrk="1" hangingPunct="1">
              <a:lnSpc>
                <a:spcPct val="90000"/>
              </a:lnSpc>
              <a:buFontTx/>
              <a:buNone/>
              <a:defRPr/>
            </a:pPr>
            <a:r>
              <a:rPr lang="en-US" sz="2400">
                <a:ea typeface="ＭＳ Ｐゴシック" charset="0"/>
              </a:rPr>
              <a:t>Arguments: 50 miles</a:t>
            </a:r>
          </a:p>
          <a:p>
            <a:pPr eaLnBrk="1" hangingPunct="1">
              <a:lnSpc>
                <a:spcPct val="90000"/>
              </a:lnSpc>
              <a:buFontTx/>
              <a:buNone/>
              <a:defRPr/>
            </a:pPr>
            <a:r>
              <a:rPr lang="en-US" sz="2400">
                <a:ea typeface="ＭＳ Ｐゴシック" charset="0"/>
              </a:rPr>
              <a:t>&gt;&gt;&gt; </a:t>
            </a:r>
            <a:r>
              <a:rPr lang="en-US" sz="2400">
                <a:solidFill>
                  <a:srgbClr val="009999"/>
                </a:solidFill>
                <a:ea typeface="ＭＳ Ｐゴシック" charset="0"/>
              </a:rPr>
              <a:t>50 miles is equivalent to 80.0 kilometers.</a:t>
            </a:r>
          </a:p>
          <a:p>
            <a:pPr eaLnBrk="1" hangingPunct="1">
              <a:lnSpc>
                <a:spcPct val="90000"/>
              </a:lnSpc>
              <a:buFontTx/>
              <a:buNone/>
              <a:defRPr/>
            </a:pPr>
            <a:endParaRPr lang="en-US" sz="2400">
              <a:ea typeface="ＭＳ Ｐゴシック" charset="0"/>
            </a:endParaRPr>
          </a:p>
          <a:p>
            <a:pPr eaLnBrk="1" hangingPunct="1">
              <a:lnSpc>
                <a:spcPct val="90000"/>
              </a:lnSpc>
              <a:buFontTx/>
              <a:buNone/>
              <a:defRPr/>
            </a:pPr>
            <a:r>
              <a:rPr lang="en-US" sz="2400">
                <a:ea typeface="ＭＳ Ｐゴシック" charset="0"/>
              </a:rPr>
              <a:t>Arguments: 100</a:t>
            </a:r>
          </a:p>
          <a:p>
            <a:pPr eaLnBrk="1" hangingPunct="1">
              <a:lnSpc>
                <a:spcPct val="90000"/>
              </a:lnSpc>
              <a:buFontTx/>
              <a:buNone/>
              <a:defRPr/>
            </a:pPr>
            <a:r>
              <a:rPr lang="en-US" sz="2400">
                <a:ea typeface="ＭＳ Ｐゴシック" charset="0"/>
              </a:rPr>
              <a:t>&gt;&gt;&gt; </a:t>
            </a:r>
            <a:r>
              <a:rPr lang="en-US" sz="2400">
                <a:solidFill>
                  <a:srgbClr val="009999"/>
                </a:solidFill>
                <a:ea typeface="ＭＳ Ｐゴシック" charset="0"/>
              </a:rPr>
              <a:t>Warning: No distance unit provided. Assuming input is in miles.</a:t>
            </a:r>
          </a:p>
          <a:p>
            <a:pPr eaLnBrk="1" hangingPunct="1">
              <a:lnSpc>
                <a:spcPct val="90000"/>
              </a:lnSpc>
              <a:buFontTx/>
              <a:buNone/>
              <a:defRPr/>
            </a:pPr>
            <a:r>
              <a:rPr lang="en-US" sz="2400">
                <a:solidFill>
                  <a:srgbClr val="009999"/>
                </a:solidFill>
                <a:ea typeface="ＭＳ Ｐゴシック" charset="0"/>
              </a:rPr>
              <a:t>100.0 miles is equivalent to 160.0 kilometers.</a:t>
            </a:r>
          </a:p>
          <a:p>
            <a:pPr eaLnBrk="1" hangingPunct="1">
              <a:lnSpc>
                <a:spcPct val="90000"/>
              </a:lnSpc>
              <a:buFontTx/>
              <a:buNone/>
              <a:defRPr/>
            </a:pPr>
            <a:endParaRPr lang="en-US" sz="2400">
              <a:ea typeface="ＭＳ Ｐゴシック" charset="0"/>
            </a:endParaRPr>
          </a:p>
          <a:p>
            <a:pPr eaLnBrk="1" hangingPunct="1">
              <a:lnSpc>
                <a:spcPct val="90000"/>
              </a:lnSpc>
              <a:buFontTx/>
              <a:buNone/>
              <a:defRPr/>
            </a:pPr>
            <a:r>
              <a:rPr lang="en-US" sz="2400">
                <a:ea typeface="ＭＳ Ｐゴシック" charset="0"/>
              </a:rPr>
              <a:t>Arguments:</a:t>
            </a:r>
          </a:p>
          <a:p>
            <a:pPr eaLnBrk="1" hangingPunct="1">
              <a:lnSpc>
                <a:spcPct val="90000"/>
              </a:lnSpc>
              <a:buFontTx/>
              <a:buNone/>
              <a:defRPr/>
            </a:pPr>
            <a:r>
              <a:rPr lang="en-US" sz="2400">
                <a:ea typeface="ＭＳ Ｐゴシック" charset="0"/>
              </a:rPr>
              <a:t>&gt;&gt;&gt; </a:t>
            </a:r>
            <a:r>
              <a:rPr lang="en-US" sz="2400">
                <a:solidFill>
                  <a:srgbClr val="009999"/>
                </a:solidFill>
                <a:ea typeface="ＭＳ Ｐゴシック" charset="0"/>
              </a:rPr>
              <a:t>Usage: &lt;numeric_distance&gt; &lt;distance_unit(miles or km)&gt;</a:t>
            </a:r>
            <a:r>
              <a:rPr lang="en-US" sz="2400">
                <a:ea typeface="ＭＳ Ｐゴシック" charset="0"/>
              </a:rPr>
              <a:t>   </a:t>
            </a:r>
          </a:p>
          <a:p>
            <a:pPr eaLnBrk="1" hangingPunct="1">
              <a:lnSpc>
                <a:spcPct val="90000"/>
              </a:lnSpc>
              <a:buFontTx/>
              <a:buNone/>
              <a:defRPr/>
            </a:pPr>
            <a:endParaRPr lang="en-US" sz="2400">
              <a:ea typeface="ＭＳ Ｐゴシック" charset="0"/>
            </a:endParaRPr>
          </a:p>
        </p:txBody>
      </p:sp>
      <p:pic>
        <p:nvPicPr>
          <p:cNvPr id="34821" name="Picture 4">
            <a:extLst>
              <a:ext uri="{FF2B5EF4-FFF2-40B4-BE49-F238E27FC236}">
                <a16:creationId xmlns:a16="http://schemas.microsoft.com/office/drawing/2014/main" id="{6FA68766-40E0-7CD3-1CD0-5637E837C886}"/>
              </a:ext>
            </a:extLst>
          </p:cNvPr>
          <p:cNvPicPr>
            <a:picLocks noChangeAspect="1" noChangeArrowheads="1"/>
          </p:cNvPicPr>
          <p:nvPr/>
        </p:nvPicPr>
        <p:blipFill>
          <a:blip r:embed="rId2"/>
          <a:srcRect/>
          <a:stretch>
            <a:fillRect/>
          </a:stretch>
        </p:blipFill>
        <p:spPr bwMode="auto">
          <a:xfrm>
            <a:off x="3581400" y="3200400"/>
            <a:ext cx="3638550" cy="428625"/>
          </a:xfrm>
          <a:prstGeom prst="rect">
            <a:avLst/>
          </a:prstGeom>
          <a:noFill/>
          <a:ln>
            <a:noFill/>
          </a:ln>
          <a:effectLst/>
        </p:spPr>
      </p:pic>
      <p:pic>
        <p:nvPicPr>
          <p:cNvPr id="34822" name="Picture 5">
            <a:extLst>
              <a:ext uri="{FF2B5EF4-FFF2-40B4-BE49-F238E27FC236}">
                <a16:creationId xmlns:a16="http://schemas.microsoft.com/office/drawing/2014/main" id="{C94947FA-B8E6-F909-30A8-5E56F08409F6}"/>
              </a:ext>
            </a:extLst>
          </p:cNvPr>
          <p:cNvPicPr>
            <a:picLocks noChangeAspect="1" noChangeArrowheads="1"/>
          </p:cNvPicPr>
          <p:nvPr/>
        </p:nvPicPr>
        <p:blipFill>
          <a:blip r:embed="rId3"/>
          <a:srcRect/>
          <a:stretch>
            <a:fillRect/>
          </a:stretch>
        </p:blipFill>
        <p:spPr bwMode="auto">
          <a:xfrm>
            <a:off x="3657600" y="4953000"/>
            <a:ext cx="3629025" cy="390525"/>
          </a:xfrm>
          <a:prstGeom prst="rect">
            <a:avLst/>
          </a:prstGeom>
          <a:noFill/>
          <a:ln>
            <a:noFill/>
          </a:ln>
          <a:effectLst/>
        </p:spPr>
      </p:pic>
      <p:pic>
        <p:nvPicPr>
          <p:cNvPr id="34823" name="Picture 6">
            <a:extLst>
              <a:ext uri="{FF2B5EF4-FFF2-40B4-BE49-F238E27FC236}">
                <a16:creationId xmlns:a16="http://schemas.microsoft.com/office/drawing/2014/main" id="{438E2C3C-FF96-388B-9FDE-C35336D61798}"/>
              </a:ext>
            </a:extLst>
          </p:cNvPr>
          <p:cNvPicPr>
            <a:picLocks noChangeAspect="1" noChangeArrowheads="1"/>
          </p:cNvPicPr>
          <p:nvPr/>
        </p:nvPicPr>
        <p:blipFill>
          <a:blip r:embed="rId4"/>
          <a:srcRect/>
          <a:stretch>
            <a:fillRect/>
          </a:stretch>
        </p:blipFill>
        <p:spPr bwMode="auto">
          <a:xfrm>
            <a:off x="3581400" y="2057400"/>
            <a:ext cx="3667125" cy="476250"/>
          </a:xfrm>
          <a:prstGeom prst="rect">
            <a:avLst/>
          </a:prstGeom>
          <a:noFill/>
          <a:ln>
            <a:noFill/>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22" name="Rectangle 2">
            <a:extLst>
              <a:ext uri="{FF2B5EF4-FFF2-40B4-BE49-F238E27FC236}">
                <a16:creationId xmlns:a16="http://schemas.microsoft.com/office/drawing/2014/main" id="{1B521C3D-9D99-7F88-78FD-224FA9677830}"/>
              </a:ext>
            </a:extLst>
          </p:cNvPr>
          <p:cNvSpPr>
            <a:spLocks noGrp="1" noChangeArrowheads="1"/>
          </p:cNvSpPr>
          <p:nvPr>
            <p:ph type="title"/>
          </p:nvPr>
        </p:nvSpPr>
        <p:spPr/>
        <p:txBody>
          <a:bodyPr/>
          <a:lstStyle/>
          <a:p>
            <a:pPr eaLnBrk="1" hangingPunct="1">
              <a:defRPr/>
            </a:pPr>
            <a:r>
              <a:rPr lang="en-US" sz="3600">
                <a:ea typeface="ＭＳ Ｐゴシック" pitchFamily="34" charset="-128"/>
              </a:rPr>
              <a:t>Distance Conversion Pseudocode</a:t>
            </a:r>
          </a:p>
        </p:txBody>
      </p:sp>
      <p:sp>
        <p:nvSpPr>
          <p:cNvPr id="35844" name="Rectangle 3">
            <a:extLst>
              <a:ext uri="{FF2B5EF4-FFF2-40B4-BE49-F238E27FC236}">
                <a16:creationId xmlns:a16="http://schemas.microsoft.com/office/drawing/2014/main" id="{3826D38A-CDF5-4F6F-9680-AAA08B6D6568}"/>
              </a:ext>
            </a:extLst>
          </p:cNvPr>
          <p:cNvSpPr>
            <a:spLocks noGrp="1" noChangeArrowheads="1"/>
          </p:cNvSpPr>
          <p:nvPr>
            <p:ph idx="1"/>
          </p:nvPr>
        </p:nvSpPr>
        <p:spPr/>
        <p:txBody>
          <a:bodyPr/>
          <a:lstStyle/>
          <a:p>
            <a:pPr marL="609600" indent="-609600" eaLnBrk="1" hangingPunct="1">
              <a:lnSpc>
                <a:spcPct val="80000"/>
              </a:lnSpc>
              <a:buFontTx/>
              <a:buNone/>
              <a:defRPr/>
            </a:pPr>
            <a:r>
              <a:rPr lang="en-US" sz="2800" dirty="0">
                <a:ea typeface="ＭＳ Ｐゴシック" pitchFamily="34" charset="-128"/>
              </a:rPr>
              <a:t>GET numeric </a:t>
            </a:r>
            <a:r>
              <a:rPr lang="en-US" sz="2800" dirty="0" err="1">
                <a:ea typeface="ＭＳ Ｐゴシック" pitchFamily="34" charset="-128"/>
              </a:rPr>
              <a:t>dist</a:t>
            </a:r>
            <a:r>
              <a:rPr lang="en-US" sz="2800" dirty="0">
                <a:ea typeface="ＭＳ Ｐゴシック" pitchFamily="34" charset="-128"/>
              </a:rPr>
              <a:t> from </a:t>
            </a:r>
            <a:r>
              <a:rPr lang="en-US" sz="2800" dirty="0" err="1">
                <a:ea typeface="ＭＳ Ｐゴシック" pitchFamily="34" charset="-128"/>
              </a:rPr>
              <a:t>args</a:t>
            </a:r>
            <a:endParaRPr lang="en-US" sz="2800" dirty="0">
              <a:ea typeface="ＭＳ Ｐゴシック" pitchFamily="34" charset="-128"/>
            </a:endParaRPr>
          </a:p>
          <a:p>
            <a:pPr marL="609600" indent="-609600" eaLnBrk="1" hangingPunct="1">
              <a:lnSpc>
                <a:spcPct val="80000"/>
              </a:lnSpc>
              <a:buFontTx/>
              <a:buNone/>
              <a:defRPr/>
            </a:pPr>
            <a:r>
              <a:rPr lang="en-US" sz="2800" dirty="0">
                <a:ea typeface="ＭＳ Ｐゴシック" pitchFamily="34" charset="-128"/>
              </a:rPr>
              <a:t>GET unit from </a:t>
            </a:r>
            <a:r>
              <a:rPr lang="en-US" sz="2800" dirty="0" err="1">
                <a:ea typeface="ＭＳ Ｐゴシック" pitchFamily="34" charset="-128"/>
              </a:rPr>
              <a:t>args</a:t>
            </a:r>
            <a:endParaRPr lang="en-US" sz="2800" dirty="0">
              <a:ea typeface="ＭＳ Ｐゴシック" pitchFamily="34" charset="-128"/>
            </a:endParaRPr>
          </a:p>
          <a:p>
            <a:pPr marL="609600" indent="-609600" eaLnBrk="1" hangingPunct="1">
              <a:lnSpc>
                <a:spcPct val="80000"/>
              </a:lnSpc>
              <a:buFontTx/>
              <a:buNone/>
              <a:defRPr/>
            </a:pPr>
            <a:r>
              <a:rPr lang="en-US" sz="2800" dirty="0">
                <a:ea typeface="ＭＳ Ｐゴシック" pitchFamily="34" charset="-128"/>
              </a:rPr>
              <a:t>IF unit is miles THEN</a:t>
            </a:r>
            <a:br>
              <a:rPr lang="en-US" sz="2800" dirty="0">
                <a:ea typeface="ＭＳ Ｐゴシック" pitchFamily="34" charset="-128"/>
              </a:rPr>
            </a:br>
            <a:r>
              <a:rPr lang="en-US" sz="2800" dirty="0">
                <a:ea typeface="ＭＳ Ｐゴシック" pitchFamily="34" charset="-128"/>
              </a:rPr>
              <a:t>    COMPUTE km</a:t>
            </a:r>
            <a:br>
              <a:rPr lang="en-US" sz="2800" dirty="0">
                <a:ea typeface="ＭＳ Ｐゴシック" pitchFamily="34" charset="-128"/>
              </a:rPr>
            </a:br>
            <a:r>
              <a:rPr lang="en-US" sz="2800" dirty="0">
                <a:ea typeface="ＭＳ Ｐゴシック" pitchFamily="34" charset="-128"/>
              </a:rPr>
              <a:t>    PRINT results</a:t>
            </a:r>
          </a:p>
          <a:p>
            <a:pPr marL="609600" indent="-609600" eaLnBrk="1" hangingPunct="1">
              <a:lnSpc>
                <a:spcPct val="80000"/>
              </a:lnSpc>
              <a:buFontTx/>
              <a:buNone/>
              <a:defRPr/>
            </a:pPr>
            <a:r>
              <a:rPr lang="en-US" sz="2800" dirty="0">
                <a:ea typeface="ＭＳ Ｐゴシック" pitchFamily="34" charset="-128"/>
              </a:rPr>
              <a:t>ELSE</a:t>
            </a:r>
            <a:br>
              <a:rPr lang="en-US" sz="2800" dirty="0">
                <a:ea typeface="ＭＳ Ｐゴシック" pitchFamily="34" charset="-128"/>
              </a:rPr>
            </a:br>
            <a:r>
              <a:rPr lang="en-US" sz="2800" dirty="0">
                <a:ea typeface="ＭＳ Ｐゴシック" pitchFamily="34" charset="-128"/>
              </a:rPr>
              <a:t>    COMPUTE miles</a:t>
            </a:r>
            <a:br>
              <a:rPr lang="en-US" sz="2800" dirty="0">
                <a:ea typeface="ＭＳ Ｐゴシック" pitchFamily="34" charset="-128"/>
              </a:rPr>
            </a:br>
            <a:r>
              <a:rPr lang="en-US" sz="2800" dirty="0">
                <a:ea typeface="ＭＳ Ｐゴシック" pitchFamily="34" charset="-128"/>
              </a:rPr>
              <a:t>    PRINT results</a:t>
            </a:r>
          </a:p>
          <a:p>
            <a:pPr marL="609600" indent="-609600" eaLnBrk="1" hangingPunct="1">
              <a:lnSpc>
                <a:spcPct val="80000"/>
              </a:lnSpc>
              <a:buFontTx/>
              <a:buNone/>
              <a:defRPr/>
            </a:pPr>
            <a:r>
              <a:rPr lang="en-US" sz="2800" dirty="0">
                <a:ea typeface="ＭＳ Ｐゴシック" pitchFamily="34" charset="-128"/>
              </a:rPr>
              <a:t>ENDIF</a:t>
            </a:r>
            <a:br>
              <a:rPr lang="en-US" sz="2800" dirty="0">
                <a:ea typeface="ＭＳ Ｐゴシック" pitchFamily="34" charset="-128"/>
              </a:rPr>
            </a:br>
            <a:endParaRPr lang="en-US" sz="2800" dirty="0">
              <a:ea typeface="ＭＳ Ｐゴシック" pitchFamily="34" charset="-128"/>
            </a:endParaRPr>
          </a:p>
          <a:p>
            <a:pPr marL="609600" indent="-609600" eaLnBrk="1" hangingPunct="1">
              <a:lnSpc>
                <a:spcPct val="80000"/>
              </a:lnSpc>
              <a:buFontTx/>
              <a:buAutoNum type="arabicPeriod"/>
              <a:defRPr/>
            </a:pPr>
            <a:r>
              <a:rPr lang="en-US" sz="2800" dirty="0">
                <a:ea typeface="ＭＳ Ｐゴシック" pitchFamily="34" charset="-128"/>
              </a:rPr>
              <a:t>Add to the </a:t>
            </a:r>
            <a:r>
              <a:rPr lang="en-US" sz="2800" dirty="0" err="1">
                <a:ea typeface="ＭＳ Ｐゴシック" pitchFamily="34" charset="-128"/>
              </a:rPr>
              <a:t>pseudocode</a:t>
            </a:r>
            <a:r>
              <a:rPr lang="en-US" sz="2800" dirty="0">
                <a:ea typeface="ＭＳ Ｐゴシック" pitchFamily="34" charset="-128"/>
              </a:rPr>
              <a:t> to handle case of 'no user arguments'. </a:t>
            </a:r>
          </a:p>
          <a:p>
            <a:pPr marL="609600" indent="-609600" eaLnBrk="1" hangingPunct="1">
              <a:lnSpc>
                <a:spcPct val="80000"/>
              </a:lnSpc>
              <a:buFontTx/>
              <a:buAutoNum type="arabicPeriod"/>
              <a:defRPr/>
            </a:pPr>
            <a:r>
              <a:rPr lang="en-US" sz="2800" dirty="0">
                <a:ea typeface="ＭＳ Ｐゴシック" pitchFamily="34" charset="-128"/>
              </a:rPr>
              <a:t>Add </a:t>
            </a:r>
            <a:r>
              <a:rPr lang="en-US" sz="2800" dirty="0" err="1">
                <a:ea typeface="ＭＳ Ｐゴシック" pitchFamily="34" charset="-128"/>
              </a:rPr>
              <a:t>pseudocode</a:t>
            </a:r>
            <a:r>
              <a:rPr lang="en-US" sz="2800" dirty="0">
                <a:ea typeface="ＭＳ Ｐゴシック" pitchFamily="34" charset="-128"/>
              </a:rPr>
              <a:t> to part 1 to handle the '1 argument' case.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"if" statement </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4267200"/>
            <a:ext cx="5093936" cy="1571223"/>
          </a:xfrm>
          <a:solidFill>
            <a:srgbClr val="3B3838"/>
          </a:solidFill>
        </p:spPr>
        <p:txBody>
          <a:bodyPr>
            <a:normAutofit/>
          </a:bodyPr>
          <a:lstStyle/>
          <a:p>
            <a:pPr marL="0" indent="0">
              <a:buNone/>
            </a:pPr>
            <a:r>
              <a:rPr lang="en-US" sz="2000" dirty="0">
                <a:solidFill>
                  <a:srgbClr val="569CD6"/>
                </a:solidFill>
                <a:latin typeface="Consolas" panose="020B0609020204030204" pitchFamily="49" charset="0"/>
              </a:rPr>
              <a:t>if</a:t>
            </a:r>
            <a:r>
              <a:rPr lang="en-US" sz="2000" dirty="0">
                <a:solidFill>
                  <a:srgbClr val="D4D4D4"/>
                </a:solidFill>
                <a:latin typeface="Consolas" panose="020B0609020204030204" pitchFamily="49" charset="0"/>
              </a:rPr>
              <a:t> slope &gt;= </a:t>
            </a:r>
            <a:r>
              <a:rPr lang="en-US" sz="2000" dirty="0">
                <a:solidFill>
                  <a:srgbClr val="B5CEA8"/>
                </a:solidFill>
                <a:latin typeface="Consolas" panose="020B0609020204030204" pitchFamily="49" charset="0"/>
              </a:rPr>
              <a:t>15</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"steep"</a:t>
            </a:r>
            <a:endParaRPr lang="en-US" sz="2000" dirty="0">
              <a:solidFill>
                <a:srgbClr val="D4D4D4"/>
              </a:solidFill>
              <a:latin typeface="Consolas" panose="020B0609020204030204" pitchFamily="49" charset="0"/>
            </a:endParaRPr>
          </a:p>
          <a:p>
            <a:pPr marL="0" indent="0">
              <a:buNone/>
            </a:pPr>
            <a:r>
              <a:rPr lang="en-US" sz="2000" dirty="0">
                <a:solidFill>
                  <a:srgbClr val="D4D4D4"/>
                </a:solidFill>
                <a:latin typeface="Consolas" panose="020B0609020204030204" pitchFamily="49" charset="0"/>
              </a:rPr>
              <a:t>    print(</a:t>
            </a:r>
            <a:r>
              <a:rPr lang="en-US" sz="2000" dirty="0">
                <a:solidFill>
                  <a:srgbClr val="CE9178"/>
                </a:solidFill>
                <a:latin typeface="Consolas" panose="020B0609020204030204" pitchFamily="49" charset="0"/>
              </a:rPr>
              <a:t>"Trail grade updated"</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print(</a:t>
            </a:r>
            <a:r>
              <a:rPr lang="en-US" sz="2000" dirty="0" err="1">
                <a:solidFill>
                  <a:srgbClr val="569CD6"/>
                </a:solidFill>
                <a:latin typeface="Consolas" panose="020B0609020204030204" pitchFamily="49" charset="0"/>
              </a:rPr>
              <a:t>f</a:t>
            </a:r>
            <a:r>
              <a:rPr lang="en-US" sz="2000" dirty="0" err="1">
                <a:solidFill>
                  <a:srgbClr val="CE9178"/>
                </a:solidFill>
                <a:latin typeface="Consolas" panose="020B0609020204030204" pitchFamily="49" charset="0"/>
              </a:rPr>
              <a:t>"Final</a:t>
            </a:r>
            <a:r>
              <a:rPr lang="en-US" sz="2000" dirty="0">
                <a:solidFill>
                  <a:srgbClr val="CE9178"/>
                </a:solidFill>
                <a:latin typeface="Consolas" panose="020B0609020204030204" pitchFamily="49" charset="0"/>
              </a:rPr>
              <a:t> grade:</a:t>
            </a:r>
            <a:r>
              <a:rPr lang="en-US" sz="2000" dirty="0">
                <a:solidFill>
                  <a:srgbClr val="D4D4D4"/>
                </a:solidFill>
                <a:latin typeface="Consolas" panose="020B0609020204030204" pitchFamily="49" charset="0"/>
              </a:rPr>
              <a:t>{grade}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p:txBody>
      </p:sp>
      <p:sp>
        <p:nvSpPr>
          <p:cNvPr id="9" name="Content Placeholder 2">
            <a:extLst>
              <a:ext uri="{FF2B5EF4-FFF2-40B4-BE49-F238E27FC236}">
                <a16:creationId xmlns:a16="http://schemas.microsoft.com/office/drawing/2014/main" id="{83801DE8-FC7C-2586-D1A1-A71C0C548494}"/>
              </a:ext>
            </a:extLst>
          </p:cNvPr>
          <p:cNvSpPr txBox="1">
            <a:spLocks/>
          </p:cNvSpPr>
          <p:nvPr/>
        </p:nvSpPr>
        <p:spPr bwMode="auto">
          <a:xfrm>
            <a:off x="937328" y="2815282"/>
            <a:ext cx="4853872" cy="842318"/>
          </a:xfrm>
          <a:prstGeom prst="rect">
            <a:avLst/>
          </a:prstGeom>
          <a:solidFill>
            <a:schemeClr val="bg2">
              <a:lumMod val="25000"/>
            </a:schemeClr>
          </a:solidFill>
          <a:ln>
            <a:noFill/>
          </a:ln>
          <a:effec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if</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condition:</a:t>
            </a:r>
          </a:p>
          <a:p>
            <a:pPr marL="0" indent="0">
              <a:buFontTx/>
              <a:buNone/>
            </a:pP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code to execute if condition is True</a:t>
            </a:r>
          </a:p>
        </p:txBody>
      </p:sp>
      <p:sp>
        <p:nvSpPr>
          <p:cNvPr id="14" name="Oval 13">
            <a:extLst>
              <a:ext uri="{FF2B5EF4-FFF2-40B4-BE49-F238E27FC236}">
                <a16:creationId xmlns:a16="http://schemas.microsoft.com/office/drawing/2014/main" id="{AA00A8A4-2540-0156-6DB9-DE530B20F7DB}"/>
              </a:ext>
            </a:extLst>
          </p:cNvPr>
          <p:cNvSpPr/>
          <p:nvPr/>
        </p:nvSpPr>
        <p:spPr bwMode="auto">
          <a:xfrm>
            <a:off x="2209800" y="2815281"/>
            <a:ext cx="228600" cy="385119"/>
          </a:xfrm>
          <a:prstGeom prst="ellipse">
            <a:avLst/>
          </a:prstGeom>
          <a:noFill/>
          <a:ln w="15875">
            <a:solidFill>
              <a:srgbClr val="FF0066"/>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Arrow Connector 17">
            <a:extLst>
              <a:ext uri="{FF2B5EF4-FFF2-40B4-BE49-F238E27FC236}">
                <a16:creationId xmlns:a16="http://schemas.microsoft.com/office/drawing/2014/main" id="{7619E96B-0D6E-A1A1-D4E9-6F0848275B2F}"/>
              </a:ext>
            </a:extLst>
          </p:cNvPr>
          <p:cNvCxnSpPr/>
          <p:nvPr/>
        </p:nvCxnSpPr>
        <p:spPr bwMode="auto">
          <a:xfrm>
            <a:off x="1066800" y="3352800"/>
            <a:ext cx="381000" cy="0"/>
          </a:xfrm>
          <a:prstGeom prst="straightConnector1">
            <a:avLst/>
          </a:prstGeom>
          <a:solidFill>
            <a:schemeClr val="bg1"/>
          </a:solidFill>
          <a:ln w="38100" cap="flat" cmpd="sng" algn="ctr">
            <a:solidFill>
              <a:srgbClr val="FF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868643A3-C73B-0270-DCA2-F293D2D5EF83}"/>
              </a:ext>
            </a:extLst>
          </p:cNvPr>
          <p:cNvSpPr/>
          <p:nvPr/>
        </p:nvSpPr>
        <p:spPr bwMode="auto">
          <a:xfrm>
            <a:off x="1524000" y="4634434"/>
            <a:ext cx="4419600" cy="696402"/>
          </a:xfrm>
          <a:prstGeom prst="rect">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7966457C-C6FD-614A-B8CA-4476CF0377B2}"/>
              </a:ext>
            </a:extLst>
          </p:cNvPr>
          <p:cNvSpPr txBox="1"/>
          <p:nvPr/>
        </p:nvSpPr>
        <p:spPr>
          <a:xfrm>
            <a:off x="4463336" y="4265102"/>
            <a:ext cx="1569660" cy="369332"/>
          </a:xfrm>
          <a:prstGeom prst="rect">
            <a:avLst/>
          </a:prstGeom>
          <a:noFill/>
        </p:spPr>
        <p:txBody>
          <a:bodyPr wrap="none" rtlCol="0">
            <a:spAutoFit/>
          </a:bodyPr>
          <a:lstStyle/>
          <a:p>
            <a:r>
              <a:rPr lang="en-US" dirty="0">
                <a:solidFill>
                  <a:srgbClr val="FF0066"/>
                </a:solidFill>
              </a:rPr>
              <a:t>Block of code</a:t>
            </a:r>
          </a:p>
        </p:txBody>
      </p:sp>
      <p:sp>
        <p:nvSpPr>
          <p:cNvPr id="21" name="TextBox 20">
            <a:extLst>
              <a:ext uri="{FF2B5EF4-FFF2-40B4-BE49-F238E27FC236}">
                <a16:creationId xmlns:a16="http://schemas.microsoft.com/office/drawing/2014/main" id="{4C9412F8-8B65-2290-80D3-00F8A360ECCD}"/>
              </a:ext>
            </a:extLst>
          </p:cNvPr>
          <p:cNvSpPr txBox="1"/>
          <p:nvPr/>
        </p:nvSpPr>
        <p:spPr>
          <a:xfrm>
            <a:off x="4572000" y="2815282"/>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5B404BDF-8C0E-6AE8-0C07-657D50E5BE0D}"/>
              </a:ext>
            </a:extLst>
          </p:cNvPr>
          <p:cNvSpPr txBox="1"/>
          <p:nvPr/>
        </p:nvSpPr>
        <p:spPr>
          <a:xfrm>
            <a:off x="896349" y="2445949"/>
            <a:ext cx="2351926" cy="369332"/>
          </a:xfrm>
          <a:prstGeom prst="rect">
            <a:avLst/>
          </a:prstGeom>
          <a:noFill/>
        </p:spPr>
        <p:txBody>
          <a:bodyPr wrap="none" rtlCol="0">
            <a:spAutoFit/>
          </a:bodyPr>
          <a:lstStyle/>
          <a:p>
            <a:r>
              <a:rPr lang="en-US" dirty="0">
                <a:solidFill>
                  <a:srgbClr val="9F7705"/>
                </a:solidFill>
              </a:rPr>
              <a:t>Basic format (syntax)</a:t>
            </a:r>
          </a:p>
        </p:txBody>
      </p:sp>
      <p:sp>
        <p:nvSpPr>
          <p:cNvPr id="23" name="TextBox 22">
            <a:extLst>
              <a:ext uri="{FF2B5EF4-FFF2-40B4-BE49-F238E27FC236}">
                <a16:creationId xmlns:a16="http://schemas.microsoft.com/office/drawing/2014/main" id="{34C73634-443E-68D5-C6F2-C9E86411413B}"/>
              </a:ext>
            </a:extLst>
          </p:cNvPr>
          <p:cNvSpPr txBox="1"/>
          <p:nvPr/>
        </p:nvSpPr>
        <p:spPr>
          <a:xfrm>
            <a:off x="913165" y="3897868"/>
            <a:ext cx="1082348" cy="369332"/>
          </a:xfrm>
          <a:prstGeom prst="rect">
            <a:avLst/>
          </a:prstGeom>
          <a:noFill/>
        </p:spPr>
        <p:txBody>
          <a:bodyPr wrap="none" rtlCol="0">
            <a:spAutoFit/>
          </a:bodyPr>
          <a:lstStyle/>
          <a:p>
            <a:r>
              <a:rPr lang="en-US" dirty="0">
                <a:solidFill>
                  <a:srgbClr val="9F7705"/>
                </a:solidFill>
              </a:rPr>
              <a:t>Example</a:t>
            </a:r>
          </a:p>
        </p:txBody>
      </p:sp>
    </p:spTree>
    <p:extLst>
      <p:ext uri="{BB962C8B-B14F-4D97-AF65-F5344CB8AC3E}">
        <p14:creationId xmlns:p14="http://schemas.microsoft.com/office/powerpoint/2010/main" val="178114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4" grpId="0" animBg="1"/>
      <p:bldP spid="19" grpId="0" animBg="1"/>
      <p:bldP spid="20" grpId="0"/>
      <p:bldP spid="2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9314" name="Rectangle 2">
            <a:extLst>
              <a:ext uri="{FF2B5EF4-FFF2-40B4-BE49-F238E27FC236}">
                <a16:creationId xmlns:a16="http://schemas.microsoft.com/office/drawing/2014/main" id="{D423B9C7-BD52-7C88-16E8-C940249D96FC}"/>
              </a:ext>
            </a:extLst>
          </p:cNvPr>
          <p:cNvSpPr>
            <a:spLocks noGrp="1" noChangeArrowheads="1"/>
          </p:cNvSpPr>
          <p:nvPr>
            <p:ph type="title"/>
          </p:nvPr>
        </p:nvSpPr>
        <p:spPr/>
        <p:txBody>
          <a:bodyPr/>
          <a:lstStyle/>
          <a:p>
            <a:pPr eaLnBrk="1" hangingPunct="1">
              <a:defRPr/>
            </a:pPr>
            <a:r>
              <a:rPr lang="en-US" sz="3600">
                <a:ea typeface="ＭＳ Ｐゴシック" pitchFamily="34" charset="-128"/>
              </a:rPr>
              <a:t>Handle no user arguments case</a:t>
            </a:r>
          </a:p>
        </p:txBody>
      </p:sp>
      <p:pic>
        <p:nvPicPr>
          <p:cNvPr id="36868" name="Picture 6">
            <a:extLst>
              <a:ext uri="{FF2B5EF4-FFF2-40B4-BE49-F238E27FC236}">
                <a16:creationId xmlns:a16="http://schemas.microsoft.com/office/drawing/2014/main" id="{3DC0742D-7734-F94E-91AD-8BD1485DE98A}"/>
              </a:ext>
            </a:extLst>
          </p:cNvPr>
          <p:cNvPicPr>
            <a:picLocks noGrp="1" noChangeAspect="1" noChangeArrowheads="1"/>
          </p:cNvPicPr>
          <p:nvPr>
            <p:ph idx="1"/>
          </p:nvPr>
        </p:nvPicPr>
        <p:blipFill>
          <a:blip r:embed="rId2"/>
          <a:stretch>
            <a:fillRect/>
          </a:stretch>
        </p:blipFill>
        <p:spPr>
          <a:xfrm>
            <a:off x="1581150" y="2266950"/>
            <a:ext cx="5829300" cy="2705100"/>
          </a:xfr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1362" name="Rectangle 2">
            <a:extLst>
              <a:ext uri="{FF2B5EF4-FFF2-40B4-BE49-F238E27FC236}">
                <a16:creationId xmlns:a16="http://schemas.microsoft.com/office/drawing/2014/main" id="{B5310A39-957D-C673-E4F5-9968D69BD621}"/>
              </a:ext>
            </a:extLst>
          </p:cNvPr>
          <p:cNvSpPr>
            <a:spLocks noGrp="1" noChangeArrowheads="1"/>
          </p:cNvSpPr>
          <p:nvPr>
            <p:ph type="title"/>
          </p:nvPr>
        </p:nvSpPr>
        <p:spPr/>
        <p:txBody>
          <a:bodyPr/>
          <a:lstStyle/>
          <a:p>
            <a:pPr eaLnBrk="1" hangingPunct="1">
              <a:defRPr/>
            </a:pPr>
            <a:r>
              <a:rPr lang="en-US" sz="3600">
                <a:ea typeface="ＭＳ Ｐゴシック" pitchFamily="34" charset="-128"/>
              </a:rPr>
              <a:t>Distance conversion pseudocode</a:t>
            </a:r>
          </a:p>
        </p:txBody>
      </p:sp>
      <p:sp>
        <p:nvSpPr>
          <p:cNvPr id="3" name="Content Placeholder 2">
            <a:extLst>
              <a:ext uri="{FF2B5EF4-FFF2-40B4-BE49-F238E27FC236}">
                <a16:creationId xmlns:a16="http://schemas.microsoft.com/office/drawing/2014/main" id="{989F5465-6213-6B97-4B8B-440AC1B16103}"/>
              </a:ext>
            </a:extLst>
          </p:cNvPr>
          <p:cNvSpPr>
            <a:spLocks noGrp="1"/>
          </p:cNvSpPr>
          <p:nvPr>
            <p:ph idx="1"/>
          </p:nvPr>
        </p:nvSpPr>
        <p:spPr/>
        <p:txBody>
          <a:bodyPr/>
          <a:lstStyle/>
          <a:p>
            <a:pPr>
              <a:defRPr/>
            </a:pPr>
            <a:endParaRPr lang="en-US"/>
          </a:p>
        </p:txBody>
      </p:sp>
      <p:pic>
        <p:nvPicPr>
          <p:cNvPr id="37893" name="Picture 8">
            <a:extLst>
              <a:ext uri="{FF2B5EF4-FFF2-40B4-BE49-F238E27FC236}">
                <a16:creationId xmlns:a16="http://schemas.microsoft.com/office/drawing/2014/main" id="{7E287C68-1119-F2F3-C115-D3D3C9C465C3}"/>
              </a:ext>
            </a:extLst>
          </p:cNvPr>
          <p:cNvPicPr>
            <a:picLocks noChangeAspect="1" noChangeArrowheads="1"/>
          </p:cNvPicPr>
          <p:nvPr/>
        </p:nvPicPr>
        <p:blipFill>
          <a:blip r:embed="rId3"/>
          <a:srcRect/>
          <a:stretch>
            <a:fillRect/>
          </a:stretch>
        </p:blipFill>
        <p:spPr bwMode="auto">
          <a:xfrm>
            <a:off x="114300" y="990600"/>
            <a:ext cx="9029700" cy="5172075"/>
          </a:xfrm>
          <a:prstGeom prst="rect">
            <a:avLst/>
          </a:prstGeom>
          <a:noFill/>
          <a:ln>
            <a:noFill/>
          </a:ln>
          <a:effectLst/>
        </p:spPr>
      </p:pic>
      <p:sp>
        <p:nvSpPr>
          <p:cNvPr id="40966" name="TextBox 1">
            <a:extLst>
              <a:ext uri="{FF2B5EF4-FFF2-40B4-BE49-F238E27FC236}">
                <a16:creationId xmlns:a16="http://schemas.microsoft.com/office/drawing/2014/main" id="{8573709A-F898-CE19-C192-5E55EE5B6545}"/>
              </a:ext>
            </a:extLst>
          </p:cNvPr>
          <p:cNvSpPr txBox="1">
            <a:spLocks noChangeArrowheads="1"/>
          </p:cNvSpPr>
          <p:nvPr/>
        </p:nvSpPr>
        <p:spPr bwMode="auto">
          <a:xfrm>
            <a:off x="1295400" y="6400800"/>
            <a:ext cx="61864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t>Related code given in examples 9.12 and 9.13 in the book.</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9554" name="Rectangle 2">
            <a:extLst>
              <a:ext uri="{FF2B5EF4-FFF2-40B4-BE49-F238E27FC236}">
                <a16:creationId xmlns:a16="http://schemas.microsoft.com/office/drawing/2014/main" id="{F91BA71B-D774-3873-0C1B-ED0688011396}"/>
              </a:ext>
            </a:extLst>
          </p:cNvPr>
          <p:cNvSpPr>
            <a:spLocks noGrp="1" noChangeArrowheads="1"/>
          </p:cNvSpPr>
          <p:nvPr>
            <p:ph type="title"/>
          </p:nvPr>
        </p:nvSpPr>
        <p:spPr/>
        <p:txBody>
          <a:bodyPr/>
          <a:lstStyle/>
          <a:p>
            <a:pPr eaLnBrk="1" hangingPunct="1">
              <a:defRPr/>
            </a:pPr>
            <a:r>
              <a:rPr lang="en-US" sz="3600">
                <a:ea typeface="ＭＳ Ｐゴシック" pitchFamily="34" charset="-128"/>
              </a:rPr>
              <a:t>Buffer_clip pseudocode</a:t>
            </a:r>
          </a:p>
        </p:txBody>
      </p:sp>
      <p:sp>
        <p:nvSpPr>
          <p:cNvPr id="38916" name="Rectangle 3">
            <a:extLst>
              <a:ext uri="{FF2B5EF4-FFF2-40B4-BE49-F238E27FC236}">
                <a16:creationId xmlns:a16="http://schemas.microsoft.com/office/drawing/2014/main" id="{7F3ABDAF-6A87-BEBB-CE65-43F01AC831E8}"/>
              </a:ext>
            </a:extLst>
          </p:cNvPr>
          <p:cNvSpPr>
            <a:spLocks noGrp="1" noChangeArrowheads="1"/>
          </p:cNvSpPr>
          <p:nvPr>
            <p:ph idx="1"/>
          </p:nvPr>
        </p:nvSpPr>
        <p:spPr/>
        <p:txBody>
          <a:bodyPr/>
          <a:lstStyle/>
          <a:p>
            <a:pPr eaLnBrk="1" hangingPunct="1">
              <a:buFontTx/>
              <a:buNone/>
              <a:defRPr/>
            </a:pPr>
            <a:r>
              <a:rPr lang="en-US" sz="2400" dirty="0">
                <a:ea typeface="ＭＳ Ｐゴシック" pitchFamily="34" charset="-128"/>
              </a:rPr>
              <a:t>GET number of arguments</a:t>
            </a:r>
          </a:p>
          <a:p>
            <a:pPr eaLnBrk="1" hangingPunct="1">
              <a:buFontTx/>
              <a:buNone/>
              <a:defRPr/>
            </a:pPr>
            <a:r>
              <a:rPr lang="en-US" sz="2400" dirty="0">
                <a:ea typeface="ＭＳ Ｐゴシック" pitchFamily="34" charset="-128"/>
              </a:rPr>
              <a:t>IF number of </a:t>
            </a:r>
            <a:r>
              <a:rPr lang="en-US" sz="2400" dirty="0" err="1">
                <a:ea typeface="ＭＳ Ｐゴシック" pitchFamily="34" charset="-128"/>
              </a:rPr>
              <a:t>args</a:t>
            </a:r>
            <a:r>
              <a:rPr lang="en-US" sz="2400" dirty="0">
                <a:ea typeface="ＭＳ Ｐゴシック" pitchFamily="34" charset="-128"/>
              </a:rPr>
              <a:t> &lt; 5</a:t>
            </a:r>
          </a:p>
          <a:p>
            <a:pPr eaLnBrk="1" hangingPunct="1">
              <a:buFontTx/>
              <a:buNone/>
              <a:defRPr/>
            </a:pPr>
            <a:r>
              <a:rPr lang="en-US" sz="2400" dirty="0">
                <a:ea typeface="ＭＳ Ｐゴシック" pitchFamily="34" charset="-128"/>
              </a:rPr>
              <a:t>           PRINT usage</a:t>
            </a:r>
            <a:br>
              <a:rPr lang="en-US" sz="2400" dirty="0">
                <a:ea typeface="ＭＳ Ｐゴシック" pitchFamily="34" charset="-128"/>
              </a:rPr>
            </a:br>
            <a:r>
              <a:rPr lang="en-US" sz="2400" dirty="0">
                <a:ea typeface="ＭＳ Ｐゴシック" pitchFamily="34" charset="-128"/>
              </a:rPr>
              <a:t>       EXIT code</a:t>
            </a:r>
          </a:p>
          <a:p>
            <a:pPr eaLnBrk="1" hangingPunct="1">
              <a:buFontTx/>
              <a:buNone/>
              <a:defRPr/>
            </a:pPr>
            <a:r>
              <a:rPr lang="en-US" sz="2400" dirty="0">
                <a:ea typeface="ＭＳ Ｐゴシック" pitchFamily="34" charset="-128"/>
              </a:rPr>
              <a:t>ENDIF </a:t>
            </a:r>
          </a:p>
          <a:p>
            <a:pPr eaLnBrk="1" hangingPunct="1">
              <a:buFontTx/>
              <a:buNone/>
              <a:defRPr/>
            </a:pPr>
            <a:r>
              <a:rPr lang="en-US" sz="2400" dirty="0">
                <a:ea typeface="ＭＳ Ｐゴシック" pitchFamily="34" charset="-128"/>
              </a:rPr>
              <a:t>SET fire damage</a:t>
            </a:r>
          </a:p>
          <a:p>
            <a:pPr eaLnBrk="1" hangingPunct="1">
              <a:buFontTx/>
              <a:buNone/>
              <a:defRPr/>
            </a:pPr>
            <a:r>
              <a:rPr lang="en-US" sz="2400" dirty="0">
                <a:ea typeface="ＭＳ Ｐゴシック" pitchFamily="34" charset="-128"/>
              </a:rPr>
              <a:t>SET park </a:t>
            </a:r>
          </a:p>
          <a:p>
            <a:pPr eaLnBrk="1" hangingPunct="1">
              <a:buFontTx/>
              <a:buNone/>
              <a:defRPr/>
            </a:pPr>
            <a:r>
              <a:rPr lang="en-US" sz="2400" dirty="0">
                <a:ea typeface="ＭＳ Ｐゴシック" pitchFamily="34" charset="-128"/>
              </a:rPr>
              <a:t>SET buffer distance </a:t>
            </a:r>
          </a:p>
          <a:p>
            <a:pPr eaLnBrk="1" hangingPunct="1">
              <a:buFontTx/>
              <a:buNone/>
              <a:defRPr/>
            </a:pPr>
            <a:r>
              <a:rPr lang="en-US" sz="2400" dirty="0">
                <a:ea typeface="ＭＳ Ｐゴシック" pitchFamily="34" charset="-128"/>
              </a:rPr>
              <a:t>SET workspace</a:t>
            </a:r>
          </a:p>
        </p:txBody>
      </p:sp>
      <p:sp>
        <p:nvSpPr>
          <p:cNvPr id="279556" name="Text Box 4">
            <a:extLst>
              <a:ext uri="{FF2B5EF4-FFF2-40B4-BE49-F238E27FC236}">
                <a16:creationId xmlns:a16="http://schemas.microsoft.com/office/drawing/2014/main" id="{FA1CE7B4-3574-D5A8-A84A-4AC5FF1BACB1}"/>
              </a:ext>
            </a:extLst>
          </p:cNvPr>
          <p:cNvSpPr txBox="1">
            <a:spLocks noChangeArrowheads="1"/>
          </p:cNvSpPr>
          <p:nvPr/>
        </p:nvSpPr>
        <p:spPr bwMode="auto">
          <a:xfrm>
            <a:off x="381000" y="4953000"/>
            <a:ext cx="3663950" cy="1552575"/>
          </a:xfrm>
          <a:prstGeom prst="rect">
            <a:avLst/>
          </a:prstGeom>
          <a:noFill/>
          <a:ln>
            <a:noFill/>
          </a:ln>
          <a:effec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2400">
                <a:solidFill>
                  <a:srgbClr val="FF0066"/>
                </a:solidFill>
              </a:rPr>
              <a:t>All or nothing.  </a:t>
            </a:r>
          </a:p>
          <a:p>
            <a:pPr eaLnBrk="1" hangingPunct="1">
              <a:defRPr/>
            </a:pPr>
            <a:r>
              <a:rPr lang="en-US" sz="2400">
                <a:solidFill>
                  <a:srgbClr val="FF0066"/>
                </a:solidFill>
              </a:rPr>
              <a:t>How could we make</a:t>
            </a:r>
          </a:p>
          <a:p>
            <a:pPr eaLnBrk="1" hangingPunct="1">
              <a:defRPr/>
            </a:pPr>
            <a:r>
              <a:rPr lang="en-US" sz="2400">
                <a:solidFill>
                  <a:srgbClr val="FF0066"/>
                </a:solidFill>
              </a:rPr>
              <a:t>the last argument  (the workspace) optional?</a:t>
            </a:r>
          </a:p>
        </p:txBody>
      </p:sp>
      <p:sp>
        <p:nvSpPr>
          <p:cNvPr id="279560" name="Rectangle 8">
            <a:extLst>
              <a:ext uri="{FF2B5EF4-FFF2-40B4-BE49-F238E27FC236}">
                <a16:creationId xmlns:a16="http://schemas.microsoft.com/office/drawing/2014/main" id="{6BE0FD24-9185-50F0-C664-E20BC1506FEC}"/>
              </a:ext>
            </a:extLst>
          </p:cNvPr>
          <p:cNvSpPr>
            <a:spLocks noChangeArrowheads="1"/>
          </p:cNvSpPr>
          <p:nvPr/>
        </p:nvSpPr>
        <p:spPr bwMode="auto">
          <a:xfrm>
            <a:off x="4114800" y="762000"/>
            <a:ext cx="4724400" cy="5943600"/>
          </a:xfrm>
          <a:prstGeom prst="rect">
            <a:avLst/>
          </a:prstGeom>
          <a:solidFill>
            <a:schemeClr val="bg1"/>
          </a:solidFill>
          <a:ln>
            <a:noFill/>
          </a:ln>
          <a:effectLst/>
        </p:spPr>
        <p:txBody>
          <a:bodyPr wrap="none" anchor="ctr"/>
          <a:lstStyle/>
          <a:p>
            <a:pPr eaLnBrk="1" hangingPunct="1">
              <a:defRPr/>
            </a:pPr>
            <a:endParaRPr lang="en-US">
              <a:latin typeface="Arial" charset="0"/>
              <a:ea typeface="ＭＳ Ｐゴシック" charset="0"/>
            </a:endParaRPr>
          </a:p>
        </p:txBody>
      </p:sp>
      <p:sp>
        <p:nvSpPr>
          <p:cNvPr id="279557" name="Rectangle 5">
            <a:extLst>
              <a:ext uri="{FF2B5EF4-FFF2-40B4-BE49-F238E27FC236}">
                <a16:creationId xmlns:a16="http://schemas.microsoft.com/office/drawing/2014/main" id="{7C6D4FA6-136C-6BFD-32F0-82841A5F6E2C}"/>
              </a:ext>
            </a:extLst>
          </p:cNvPr>
          <p:cNvSpPr>
            <a:spLocks noChangeArrowheads="1"/>
          </p:cNvSpPr>
          <p:nvPr/>
        </p:nvSpPr>
        <p:spPr bwMode="auto">
          <a:xfrm>
            <a:off x="4191000" y="914400"/>
            <a:ext cx="4953000" cy="5410200"/>
          </a:xfrm>
          <a:prstGeom prst="rect">
            <a:avLst/>
          </a:prstGeom>
          <a:noFill/>
          <a:ln>
            <a:noFill/>
          </a:ln>
          <a:effectLst/>
        </p:spPr>
        <p:txBody>
          <a:bodyPr/>
          <a:lstStyle/>
          <a:p>
            <a:pPr marL="342900" indent="-342900" eaLnBrk="1" hangingPunct="1">
              <a:lnSpc>
                <a:spcPct val="90000"/>
              </a:lnSpc>
              <a:spcBef>
                <a:spcPct val="20000"/>
              </a:spcBef>
              <a:defRPr/>
            </a:pPr>
            <a:r>
              <a:rPr lang="en-US" sz="2400">
                <a:ea typeface="ＭＳ Ｐゴシック" pitchFamily="34" charset="-128"/>
              </a:rPr>
              <a:t>GET number of arguments</a:t>
            </a:r>
          </a:p>
          <a:p>
            <a:pPr marL="342900" indent="-342900" eaLnBrk="1" hangingPunct="1">
              <a:lnSpc>
                <a:spcPct val="90000"/>
              </a:lnSpc>
              <a:spcBef>
                <a:spcPct val="20000"/>
              </a:spcBef>
              <a:defRPr/>
            </a:pPr>
            <a:r>
              <a:rPr lang="en-US" sz="2400">
                <a:ea typeface="ＭＳ Ｐゴシック" pitchFamily="34" charset="-128"/>
              </a:rPr>
              <a:t>IF number of arguments &lt; 4</a:t>
            </a:r>
            <a:br>
              <a:rPr lang="en-US" sz="2400">
                <a:ea typeface="ＭＳ Ｐゴシック" pitchFamily="34" charset="-128"/>
              </a:rPr>
            </a:br>
            <a:r>
              <a:rPr lang="en-US" sz="2400">
                <a:ea typeface="ＭＳ Ｐゴシック" pitchFamily="34" charset="-128"/>
              </a:rPr>
              <a:t>        PRINT usage</a:t>
            </a:r>
            <a:br>
              <a:rPr lang="en-US" sz="2400">
                <a:ea typeface="ＭＳ Ｐゴシック" pitchFamily="34" charset="-128"/>
              </a:rPr>
            </a:br>
            <a:r>
              <a:rPr lang="en-US" sz="2400">
                <a:ea typeface="ＭＳ Ｐゴシック" pitchFamily="34" charset="-128"/>
              </a:rPr>
              <a:t>        EXIT code</a:t>
            </a:r>
          </a:p>
          <a:p>
            <a:pPr marL="342900" indent="-342900" eaLnBrk="1" hangingPunct="1">
              <a:lnSpc>
                <a:spcPct val="90000"/>
              </a:lnSpc>
              <a:spcBef>
                <a:spcPct val="20000"/>
              </a:spcBef>
              <a:defRPr/>
            </a:pPr>
            <a:endParaRPr lang="en-US" sz="2400">
              <a:ea typeface="ＭＳ Ｐゴシック" pitchFamily="34" charset="-128"/>
            </a:endParaRPr>
          </a:p>
          <a:p>
            <a:pPr marL="342900" indent="-342900" eaLnBrk="1" hangingPunct="1">
              <a:lnSpc>
                <a:spcPct val="90000"/>
              </a:lnSpc>
              <a:spcBef>
                <a:spcPct val="20000"/>
              </a:spcBef>
              <a:defRPr/>
            </a:pPr>
            <a:r>
              <a:rPr lang="en-US" sz="2400">
                <a:ea typeface="ＭＳ Ｐゴシック" pitchFamily="34" charset="-128"/>
              </a:rPr>
              <a:t>IF number of args is 4</a:t>
            </a:r>
          </a:p>
          <a:p>
            <a:pPr marL="342900" indent="-342900" eaLnBrk="1" hangingPunct="1">
              <a:lnSpc>
                <a:spcPct val="90000"/>
              </a:lnSpc>
              <a:spcBef>
                <a:spcPct val="20000"/>
              </a:spcBef>
              <a:defRPr/>
            </a:pPr>
            <a:r>
              <a:rPr lang="en-US" sz="2400">
                <a:ea typeface="ＭＳ Ｐゴシック" pitchFamily="34" charset="-128"/>
              </a:rPr>
              <a:t>           PRINT warning</a:t>
            </a:r>
            <a:br>
              <a:rPr lang="en-US" sz="2400">
                <a:ea typeface="ＭＳ Ｐゴシック" pitchFamily="34" charset="-128"/>
              </a:rPr>
            </a:br>
            <a:r>
              <a:rPr lang="en-US" sz="2400">
                <a:ea typeface="ＭＳ Ｐゴシック" pitchFamily="34" charset="-128"/>
              </a:rPr>
              <a:t>       SET workspace to default</a:t>
            </a:r>
          </a:p>
          <a:p>
            <a:pPr marL="342900" indent="-342900" eaLnBrk="1" hangingPunct="1">
              <a:lnSpc>
                <a:spcPct val="90000"/>
              </a:lnSpc>
              <a:spcBef>
                <a:spcPct val="20000"/>
              </a:spcBef>
              <a:defRPr/>
            </a:pPr>
            <a:r>
              <a:rPr lang="en-US" sz="2400">
                <a:ea typeface="ＭＳ Ｐゴシック" pitchFamily="34" charset="-128"/>
              </a:rPr>
              <a:t>ELSE</a:t>
            </a:r>
          </a:p>
          <a:p>
            <a:pPr marL="342900" indent="-342900" eaLnBrk="1" hangingPunct="1">
              <a:lnSpc>
                <a:spcPct val="90000"/>
              </a:lnSpc>
              <a:spcBef>
                <a:spcPct val="20000"/>
              </a:spcBef>
              <a:defRPr/>
            </a:pPr>
            <a:r>
              <a:rPr lang="en-US" sz="2400">
                <a:ea typeface="ＭＳ Ｐゴシック" pitchFamily="34" charset="-128"/>
              </a:rPr>
              <a:t>           SET workspace to last arg</a:t>
            </a:r>
          </a:p>
          <a:p>
            <a:pPr marL="342900" indent="-342900" eaLnBrk="1" hangingPunct="1">
              <a:lnSpc>
                <a:spcPct val="90000"/>
              </a:lnSpc>
              <a:spcBef>
                <a:spcPct val="20000"/>
              </a:spcBef>
              <a:defRPr/>
            </a:pPr>
            <a:r>
              <a:rPr lang="en-US" sz="2400">
                <a:ea typeface="ＭＳ Ｐゴシック" pitchFamily="34" charset="-128"/>
              </a:rPr>
              <a:t>ENDIF</a:t>
            </a:r>
          </a:p>
          <a:p>
            <a:pPr marL="342900" indent="-342900" eaLnBrk="1" hangingPunct="1">
              <a:lnSpc>
                <a:spcPct val="90000"/>
              </a:lnSpc>
              <a:spcBef>
                <a:spcPct val="20000"/>
              </a:spcBef>
              <a:defRPr/>
            </a:pPr>
            <a:endParaRPr lang="en-US" sz="2400">
              <a:ea typeface="ＭＳ Ｐゴシック" pitchFamily="34" charset="-128"/>
            </a:endParaRPr>
          </a:p>
          <a:p>
            <a:pPr marL="342900" indent="-342900" eaLnBrk="1" hangingPunct="1">
              <a:lnSpc>
                <a:spcPct val="90000"/>
              </a:lnSpc>
              <a:spcBef>
                <a:spcPct val="20000"/>
              </a:spcBef>
              <a:defRPr/>
            </a:pPr>
            <a:r>
              <a:rPr lang="en-US" sz="2400">
                <a:ea typeface="ＭＳ Ｐゴシック" pitchFamily="34" charset="-128"/>
              </a:rPr>
              <a:t>SET fire damage</a:t>
            </a:r>
          </a:p>
          <a:p>
            <a:pPr marL="342900" indent="-342900" eaLnBrk="1" hangingPunct="1">
              <a:lnSpc>
                <a:spcPct val="90000"/>
              </a:lnSpc>
              <a:spcBef>
                <a:spcPct val="20000"/>
              </a:spcBef>
              <a:defRPr/>
            </a:pPr>
            <a:r>
              <a:rPr lang="en-US" sz="2400">
                <a:ea typeface="ＭＳ Ｐゴシック" pitchFamily="34" charset="-128"/>
              </a:rPr>
              <a:t>SET park</a:t>
            </a:r>
          </a:p>
          <a:p>
            <a:pPr marL="342900" indent="-342900" eaLnBrk="1" hangingPunct="1">
              <a:lnSpc>
                <a:spcPct val="90000"/>
              </a:lnSpc>
              <a:spcBef>
                <a:spcPct val="20000"/>
              </a:spcBef>
              <a:defRPr/>
            </a:pPr>
            <a:r>
              <a:rPr lang="en-US" sz="2400">
                <a:ea typeface="ＭＳ Ｐゴシック" pitchFamily="34" charset="-128"/>
              </a:rPr>
              <a:t>SET buffer distance</a:t>
            </a:r>
          </a:p>
        </p:txBody>
      </p:sp>
      <p:sp>
        <p:nvSpPr>
          <p:cNvPr id="279561" name="Line 9">
            <a:extLst>
              <a:ext uri="{FF2B5EF4-FFF2-40B4-BE49-F238E27FC236}">
                <a16:creationId xmlns:a16="http://schemas.microsoft.com/office/drawing/2014/main" id="{8065089C-7873-F3B6-702A-D28BDBA2A3DF}"/>
              </a:ext>
            </a:extLst>
          </p:cNvPr>
          <p:cNvSpPr>
            <a:spLocks noChangeShapeType="1"/>
          </p:cNvSpPr>
          <p:nvPr/>
        </p:nvSpPr>
        <p:spPr bwMode="auto">
          <a:xfrm flipV="1">
            <a:off x="2667000" y="4038600"/>
            <a:ext cx="1066800" cy="13716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955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956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9560"/>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79557">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79557">
                                            <p:txEl>
                                              <p:pRg st="1" end="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9557">
                                            <p:txEl>
                                              <p:pRg st="3" end="3"/>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9557">
                                            <p:txEl>
                                              <p:pRg st="4" end="4"/>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9557">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79557">
                                            <p:txEl>
                                              <p:pRg st="6" end="6"/>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79557">
                                            <p:txEl>
                                              <p:pRg st="7" end="7"/>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79557">
                                            <p:txEl>
                                              <p:pRg st="9" end="9"/>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79557">
                                            <p:txEl>
                                              <p:pRg st="10" end="10"/>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9557">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9556" grpId="0"/>
      <p:bldP spid="27956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81C38-5300-C627-9CDF-66F77CF966DF}"/>
              </a:ext>
            </a:extLst>
          </p:cNvPr>
          <p:cNvSpPr>
            <a:spLocks noGrp="1"/>
          </p:cNvSpPr>
          <p:nvPr>
            <p:ph type="title"/>
          </p:nvPr>
        </p:nvSpPr>
        <p:spPr/>
        <p:txBody>
          <a:bodyPr/>
          <a:lstStyle/>
          <a:p>
            <a:pPr>
              <a:defRPr/>
            </a:pPr>
            <a:r>
              <a:rPr lang="en-US" dirty="0"/>
              <a:t>Appendix II</a:t>
            </a:r>
          </a:p>
        </p:txBody>
      </p:sp>
      <p:sp>
        <p:nvSpPr>
          <p:cNvPr id="3" name="Content Placeholder 2">
            <a:extLst>
              <a:ext uri="{FF2B5EF4-FFF2-40B4-BE49-F238E27FC236}">
                <a16:creationId xmlns:a16="http://schemas.microsoft.com/office/drawing/2014/main" id="{17248BFE-CDF2-D179-7EB9-3F000E143637}"/>
              </a:ext>
            </a:extLst>
          </p:cNvPr>
          <p:cNvSpPr>
            <a:spLocks noGrp="1"/>
          </p:cNvSpPr>
          <p:nvPr>
            <p:ph idx="1"/>
          </p:nvPr>
        </p:nvSpPr>
        <p:spPr/>
        <p:txBody>
          <a:bodyPr/>
          <a:lstStyle/>
          <a:p>
            <a:pPr>
              <a:defRPr/>
            </a:pP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F4C9-30D3-0174-052E-663CBCD08A3B}"/>
              </a:ext>
            </a:extLst>
          </p:cNvPr>
          <p:cNvSpPr>
            <a:spLocks noGrp="1"/>
          </p:cNvSpPr>
          <p:nvPr>
            <p:ph type="title"/>
          </p:nvPr>
        </p:nvSpPr>
        <p:spPr/>
        <p:txBody>
          <a:bodyPr/>
          <a:lstStyle/>
          <a:p>
            <a:pPr>
              <a:defRPr/>
            </a:pPr>
            <a:r>
              <a:rPr lang="en-US" dirty="0">
                <a:ea typeface="ＭＳ Ｐゴシック" pitchFamily="34" charset="-128"/>
              </a:rPr>
              <a:t>In class – conditionalSound.py (</a:t>
            </a:r>
            <a:r>
              <a:rPr lang="en-US" dirty="0" err="1">
                <a:ea typeface="ＭＳ Ｐゴシック" pitchFamily="34" charset="-128"/>
              </a:rPr>
              <a:t>orig</a:t>
            </a:r>
            <a:r>
              <a:rPr lang="en-US" dirty="0">
                <a:ea typeface="ＭＳ Ｐゴシック" pitchFamily="34" charset="-128"/>
              </a:rPr>
              <a:t>)</a:t>
            </a:r>
          </a:p>
        </p:txBody>
      </p:sp>
      <p:sp>
        <p:nvSpPr>
          <p:cNvPr id="4" name="Content Placeholder 3">
            <a:extLst>
              <a:ext uri="{FF2B5EF4-FFF2-40B4-BE49-F238E27FC236}">
                <a16:creationId xmlns:a16="http://schemas.microsoft.com/office/drawing/2014/main" id="{A1A59000-F501-1CFD-A67C-D04E26272DCA}"/>
              </a:ext>
            </a:extLst>
          </p:cNvPr>
          <p:cNvSpPr>
            <a:spLocks noGrp="1"/>
          </p:cNvSpPr>
          <p:nvPr>
            <p:ph idx="1"/>
          </p:nvPr>
        </p:nvSpPr>
        <p:spPr/>
        <p:txBody>
          <a:bodyPr/>
          <a:lstStyle/>
          <a:p>
            <a:pPr>
              <a:defRPr/>
            </a:pPr>
            <a:endParaRPr lang="en-US"/>
          </a:p>
        </p:txBody>
      </p:sp>
      <p:pic>
        <p:nvPicPr>
          <p:cNvPr id="45061" name="Picture 8" descr="conditional sound script">
            <a:extLst>
              <a:ext uri="{FF2B5EF4-FFF2-40B4-BE49-F238E27FC236}">
                <a16:creationId xmlns:a16="http://schemas.microsoft.com/office/drawing/2014/main" id="{E289FD1E-6AB8-876B-A965-9EBC71323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8658"/>
          <a:stretch>
            <a:fillRect/>
          </a:stretch>
        </p:blipFill>
        <p:spPr bwMode="auto">
          <a:xfrm>
            <a:off x="304800" y="762000"/>
            <a:ext cx="6562725" cy="5116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062" name="Picture 8" descr="conditional sound script">
            <a:extLst>
              <a:ext uri="{FF2B5EF4-FFF2-40B4-BE49-F238E27FC236}">
                <a16:creationId xmlns:a16="http://schemas.microsoft.com/office/drawing/2014/main" id="{DD95E03E-12B8-D7F4-2D33-9683AD79AC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72701" r="53555"/>
          <a:stretch>
            <a:fillRect/>
          </a:stretch>
        </p:blipFill>
        <p:spPr bwMode="auto">
          <a:xfrm>
            <a:off x="5238750" y="4900613"/>
            <a:ext cx="3048000" cy="1957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266" name="Rectangle 2">
            <a:extLst>
              <a:ext uri="{FF2B5EF4-FFF2-40B4-BE49-F238E27FC236}">
                <a16:creationId xmlns:a16="http://schemas.microsoft.com/office/drawing/2014/main" id="{9DECC2E8-A3E6-AAB8-34BC-34CE83F2D21C}"/>
              </a:ext>
            </a:extLst>
          </p:cNvPr>
          <p:cNvSpPr>
            <a:spLocks noGrp="1" noChangeArrowheads="1"/>
          </p:cNvSpPr>
          <p:nvPr>
            <p:ph type="title"/>
          </p:nvPr>
        </p:nvSpPr>
        <p:spPr/>
        <p:txBody>
          <a:bodyPr/>
          <a:lstStyle/>
          <a:p>
            <a:pPr eaLnBrk="1" hangingPunct="1">
              <a:defRPr/>
            </a:pPr>
            <a:r>
              <a:rPr lang="en-US" dirty="0" err="1">
                <a:ea typeface="ＭＳ Ｐゴシック" pitchFamily="34" charset="-128"/>
              </a:rPr>
              <a:t>Buffer_clip</a:t>
            </a:r>
            <a:r>
              <a:rPr lang="en-US" dirty="0">
                <a:ea typeface="ＭＳ Ｐゴシック" pitchFamily="34" charset="-128"/>
              </a:rPr>
              <a:t>… avoid </a:t>
            </a:r>
            <a:r>
              <a:rPr lang="en-US" dirty="0" err="1">
                <a:ea typeface="ＭＳ Ｐゴシック" pitchFamily="34" charset="-128"/>
              </a:rPr>
              <a:t>argv</a:t>
            </a:r>
            <a:r>
              <a:rPr lang="en-US" dirty="0">
                <a:ea typeface="ＭＳ Ｐゴシック" pitchFamily="34" charset="-128"/>
              </a:rPr>
              <a:t> index error</a:t>
            </a:r>
          </a:p>
        </p:txBody>
      </p:sp>
      <p:sp>
        <p:nvSpPr>
          <p:cNvPr id="267267" name="Rectangle 3">
            <a:extLst>
              <a:ext uri="{FF2B5EF4-FFF2-40B4-BE49-F238E27FC236}">
                <a16:creationId xmlns:a16="http://schemas.microsoft.com/office/drawing/2014/main" id="{A8E2ED36-0AC4-734C-DFA1-FFEB160EC3F2}"/>
              </a:ext>
            </a:extLst>
          </p:cNvPr>
          <p:cNvSpPr>
            <a:spLocks noGrp="1" noChangeArrowheads="1"/>
          </p:cNvSpPr>
          <p:nvPr>
            <p:ph idx="1"/>
          </p:nvPr>
        </p:nvSpPr>
        <p:spPr/>
        <p:txBody>
          <a:bodyPr/>
          <a:lstStyle/>
          <a:p>
            <a:pPr eaLnBrk="1" hangingPunct="1">
              <a:lnSpc>
                <a:spcPct val="80000"/>
              </a:lnSpc>
              <a:defRPr/>
            </a:pPr>
            <a:r>
              <a:rPr lang="en-US" sz="2400" dirty="0">
                <a:ea typeface="ＭＳ Ｐゴシック" pitchFamily="34" charset="-128"/>
              </a:rPr>
              <a:t>Check the list length before indexing it, give feedback, and exit if necessary</a:t>
            </a:r>
          </a:p>
          <a:p>
            <a:pPr eaLnBrk="1" hangingPunct="1">
              <a:lnSpc>
                <a:spcPct val="80000"/>
              </a:lnSpc>
              <a:defRPr/>
            </a:pPr>
            <a:r>
              <a:rPr lang="en-US" sz="2400" dirty="0">
                <a:ea typeface="ＭＳ Ｐゴシック" pitchFamily="34" charset="-128"/>
              </a:rPr>
              <a:t>use try/except (discuss later)</a:t>
            </a:r>
          </a:p>
          <a:p>
            <a:pPr eaLnBrk="1" hangingPunct="1">
              <a:lnSpc>
                <a:spcPct val="80000"/>
              </a:lnSpc>
              <a:defRPr/>
            </a:pPr>
            <a:endParaRPr lang="en-US" sz="2400" dirty="0">
              <a:ea typeface="ＭＳ Ｐゴシック" pitchFamily="34" charset="-128"/>
            </a:endParaRPr>
          </a:p>
          <a:p>
            <a:pPr eaLnBrk="1" hangingPunct="1">
              <a:lnSpc>
                <a:spcPct val="80000"/>
              </a:lnSpc>
              <a:buFontTx/>
              <a:buNone/>
              <a:defRPr/>
            </a:pPr>
            <a:r>
              <a:rPr lang="en-US" sz="2000" dirty="0">
                <a:solidFill>
                  <a:srgbClr val="3333FF"/>
                </a:solidFill>
                <a:ea typeface="ＭＳ Ｐゴシック" pitchFamily="34" charset="-128"/>
              </a:rPr>
              <a:t>import</a:t>
            </a:r>
            <a:r>
              <a:rPr lang="en-US" sz="2000" dirty="0">
                <a:ea typeface="ＭＳ Ｐゴシック" pitchFamily="34" charset="-128"/>
              </a:rPr>
              <a:t> sys</a:t>
            </a:r>
          </a:p>
          <a:p>
            <a:pPr eaLnBrk="1" hangingPunct="1">
              <a:lnSpc>
                <a:spcPct val="80000"/>
              </a:lnSpc>
              <a:buFontTx/>
              <a:buNone/>
              <a:defRPr/>
            </a:pPr>
            <a:endParaRPr lang="en-US" sz="2000" dirty="0">
              <a:ea typeface="ＭＳ Ｐゴシック" pitchFamily="34" charset="-128"/>
            </a:endParaRPr>
          </a:p>
          <a:p>
            <a:pPr eaLnBrk="1" hangingPunct="1">
              <a:lnSpc>
                <a:spcPct val="80000"/>
              </a:lnSpc>
              <a:buFontTx/>
              <a:buNone/>
              <a:defRPr/>
            </a:pPr>
            <a:r>
              <a:rPr lang="en-US" sz="2000" dirty="0" err="1">
                <a:ea typeface="ＭＳ Ｐゴシック" pitchFamily="34" charset="-128"/>
              </a:rPr>
              <a:t>listLength</a:t>
            </a:r>
            <a:r>
              <a:rPr lang="en-US" sz="2000" dirty="0">
                <a:ea typeface="ＭＳ Ｐゴシック" pitchFamily="34" charset="-128"/>
              </a:rPr>
              <a:t> = </a:t>
            </a:r>
            <a:r>
              <a:rPr lang="en-US" sz="2000" dirty="0" err="1">
                <a:ea typeface="ＭＳ Ｐゴシック" pitchFamily="34" charset="-128"/>
              </a:rPr>
              <a:t>len</a:t>
            </a:r>
            <a:r>
              <a:rPr lang="en-US" sz="2000" dirty="0">
                <a:ea typeface="ＭＳ Ｐゴシック" pitchFamily="34" charset="-128"/>
              </a:rPr>
              <a:t>(</a:t>
            </a:r>
            <a:r>
              <a:rPr lang="en-US" sz="2000" dirty="0" err="1">
                <a:ea typeface="ＭＳ Ｐゴシック" pitchFamily="34" charset="-128"/>
              </a:rPr>
              <a:t>sys.argv</a:t>
            </a:r>
            <a:r>
              <a:rPr lang="en-US" sz="2000" dirty="0">
                <a:ea typeface="ＭＳ Ｐゴシック" pitchFamily="34" charset="-128"/>
              </a:rPr>
              <a:t>) </a:t>
            </a:r>
            <a:r>
              <a:rPr lang="en-US" sz="2000" i="1" dirty="0">
                <a:solidFill>
                  <a:srgbClr val="009900"/>
                </a:solidFill>
                <a:ea typeface="ＭＳ Ｐゴシック" pitchFamily="34" charset="-128"/>
              </a:rPr>
              <a:t># count the number of arguments</a:t>
            </a:r>
          </a:p>
          <a:p>
            <a:pPr eaLnBrk="1" hangingPunct="1">
              <a:lnSpc>
                <a:spcPct val="80000"/>
              </a:lnSpc>
              <a:buFontTx/>
              <a:buNone/>
              <a:defRPr/>
            </a:pPr>
            <a:endParaRPr lang="en-US" sz="2000" dirty="0">
              <a:solidFill>
                <a:srgbClr val="0000FF"/>
              </a:solidFill>
              <a:ea typeface="ＭＳ Ｐゴシック" pitchFamily="34" charset="-128"/>
            </a:endParaRPr>
          </a:p>
          <a:p>
            <a:pPr eaLnBrk="1" hangingPunct="1">
              <a:lnSpc>
                <a:spcPct val="80000"/>
              </a:lnSpc>
              <a:buFontTx/>
              <a:buNone/>
              <a:defRPr/>
            </a:pPr>
            <a:r>
              <a:rPr lang="en-US" sz="2000" dirty="0">
                <a:solidFill>
                  <a:srgbClr val="0000FF"/>
                </a:solidFill>
                <a:ea typeface="ＭＳ Ｐゴシック" pitchFamily="34" charset="-128"/>
              </a:rPr>
              <a:t>if</a:t>
            </a:r>
            <a:r>
              <a:rPr lang="en-US" sz="2000" dirty="0">
                <a:ea typeface="ＭＳ Ｐゴシック" pitchFamily="34" charset="-128"/>
              </a:rPr>
              <a:t> </a:t>
            </a:r>
            <a:r>
              <a:rPr lang="en-US" sz="2000" dirty="0" err="1">
                <a:ea typeface="ＭＳ Ｐゴシック" pitchFamily="34" charset="-128"/>
              </a:rPr>
              <a:t>listLength</a:t>
            </a:r>
            <a:r>
              <a:rPr lang="en-US" sz="2000" dirty="0">
                <a:ea typeface="ＭＳ Ｐゴシック" pitchFamily="34" charset="-128"/>
              </a:rPr>
              <a:t> &lt; 5:</a:t>
            </a:r>
          </a:p>
          <a:p>
            <a:pPr eaLnBrk="1" hangingPunct="1">
              <a:lnSpc>
                <a:spcPct val="80000"/>
              </a:lnSpc>
              <a:buFontTx/>
              <a:buNone/>
              <a:defRPr/>
            </a:pPr>
            <a:r>
              <a:rPr lang="en-US" sz="2000" dirty="0">
                <a:ea typeface="ＭＳ Ｐゴシック" pitchFamily="34" charset="-128"/>
              </a:rPr>
              <a:t>	</a:t>
            </a:r>
            <a:r>
              <a:rPr lang="en-US" sz="2000" dirty="0">
                <a:solidFill>
                  <a:srgbClr val="0000FF"/>
                </a:solidFill>
                <a:ea typeface="ＭＳ Ｐゴシック" pitchFamily="34" charset="-128"/>
              </a:rPr>
              <a:t>print</a:t>
            </a:r>
            <a:r>
              <a:rPr lang="en-US" sz="2000" dirty="0">
                <a:ea typeface="ＭＳ Ｐゴシック" pitchFamily="34" charset="-128"/>
              </a:rPr>
              <a:t> </a:t>
            </a:r>
            <a:r>
              <a:rPr lang="en-US" altLang="ja-JP" sz="2000" dirty="0">
                <a:ea typeface="ＭＳ Ｐゴシック" pitchFamily="34" charset="-128"/>
              </a:rPr>
              <a:t>'Usage: &lt;shapefile to buffer&gt;, &lt;buffer distance&gt;, &lt;shapefile to \</a:t>
            </a:r>
            <a:br>
              <a:rPr lang="en-US" altLang="ja-JP" sz="2000" dirty="0">
                <a:ea typeface="ＭＳ Ｐゴシック" pitchFamily="34" charset="-128"/>
              </a:rPr>
            </a:br>
            <a:r>
              <a:rPr lang="en-US" altLang="ja-JP" sz="2000" dirty="0">
                <a:ea typeface="ＭＳ Ｐゴシック" pitchFamily="34" charset="-128"/>
              </a:rPr>
              <a:t>             clip&gt;,  &lt;the workspace &gt;' </a:t>
            </a:r>
            <a:r>
              <a:rPr lang="en-US" altLang="ja-JP" sz="2000" i="1" dirty="0">
                <a:solidFill>
                  <a:srgbClr val="009900"/>
                </a:solidFill>
                <a:ea typeface="ＭＳ Ｐゴシック" pitchFamily="34" charset="-128"/>
              </a:rPr>
              <a:t># explain the problem to the user</a:t>
            </a:r>
          </a:p>
          <a:p>
            <a:pPr eaLnBrk="1" hangingPunct="1">
              <a:lnSpc>
                <a:spcPct val="80000"/>
              </a:lnSpc>
              <a:buFontTx/>
              <a:buNone/>
              <a:defRPr/>
            </a:pPr>
            <a:endParaRPr lang="en-US" sz="2000" dirty="0">
              <a:ea typeface="ＭＳ Ｐゴシック" pitchFamily="34" charset="-128"/>
            </a:endParaRPr>
          </a:p>
          <a:p>
            <a:pPr eaLnBrk="1" hangingPunct="1">
              <a:lnSpc>
                <a:spcPct val="80000"/>
              </a:lnSpc>
              <a:buFontTx/>
              <a:buNone/>
              <a:defRPr/>
            </a:pPr>
            <a:r>
              <a:rPr lang="en-US" sz="2000" dirty="0">
                <a:ea typeface="ＭＳ Ｐゴシック" pitchFamily="34" charset="-128"/>
              </a:rPr>
              <a:t>	</a:t>
            </a:r>
            <a:r>
              <a:rPr lang="en-US" sz="2000" dirty="0" err="1">
                <a:ea typeface="ＭＳ Ｐゴシック" pitchFamily="34" charset="-128"/>
              </a:rPr>
              <a:t>sys.exit</a:t>
            </a:r>
            <a:r>
              <a:rPr lang="en-US" sz="2000" dirty="0">
                <a:ea typeface="ＭＳ Ｐゴシック" pitchFamily="34" charset="-128"/>
              </a:rPr>
              <a:t>(0)  </a:t>
            </a:r>
            <a:r>
              <a:rPr lang="en-US" sz="2000" i="1" dirty="0">
                <a:solidFill>
                  <a:srgbClr val="009900"/>
                </a:solidFill>
                <a:ea typeface="ＭＳ Ｐゴシック" pitchFamily="34" charset="-128"/>
              </a:rPr>
              <a:t># exit the program.</a:t>
            </a:r>
            <a:br>
              <a:rPr lang="en-US" sz="2000" i="1" dirty="0">
                <a:solidFill>
                  <a:srgbClr val="009900"/>
                </a:solidFill>
                <a:ea typeface="ＭＳ Ｐゴシック" pitchFamily="34" charset="-128"/>
              </a:rPr>
            </a:br>
            <a:endParaRPr lang="en-US" sz="2000" i="1" dirty="0">
              <a:solidFill>
                <a:srgbClr val="009900"/>
              </a:solidFill>
              <a:ea typeface="ＭＳ Ｐゴシック" pitchFamily="34" charset="-128"/>
            </a:endParaRPr>
          </a:p>
          <a:p>
            <a:pPr eaLnBrk="1" hangingPunct="1">
              <a:lnSpc>
                <a:spcPct val="80000"/>
              </a:lnSpc>
              <a:buFontTx/>
              <a:buNone/>
              <a:defRPr/>
            </a:pPr>
            <a:r>
              <a:rPr lang="en-US" sz="2000" i="1" dirty="0">
                <a:solidFill>
                  <a:srgbClr val="009900"/>
                </a:solidFill>
                <a:ea typeface="ＭＳ Ｐゴシック" pitchFamily="34" charset="-128"/>
              </a:rPr>
              <a:t># buffer_clip.py arguments</a:t>
            </a:r>
          </a:p>
          <a:p>
            <a:pPr eaLnBrk="1" hangingPunct="1">
              <a:lnSpc>
                <a:spcPct val="80000"/>
              </a:lnSpc>
              <a:buFontTx/>
              <a:buNone/>
              <a:defRPr/>
            </a:pPr>
            <a:r>
              <a:rPr lang="en-US" sz="2000" dirty="0" err="1">
                <a:ea typeface="ＭＳ Ｐゴシック" pitchFamily="34" charset="-128"/>
              </a:rPr>
              <a:t>fireDamage</a:t>
            </a:r>
            <a:r>
              <a:rPr lang="en-US" sz="2000" dirty="0">
                <a:ea typeface="ＭＳ Ｐゴシック" pitchFamily="34" charset="-128"/>
              </a:rPr>
              <a:t> = </a:t>
            </a:r>
            <a:r>
              <a:rPr lang="en-US" sz="2000" dirty="0" err="1">
                <a:ea typeface="ＭＳ Ｐゴシック" pitchFamily="34" charset="-128"/>
              </a:rPr>
              <a:t>sys.argv</a:t>
            </a:r>
            <a:r>
              <a:rPr lang="en-US" sz="2000" dirty="0">
                <a:ea typeface="ＭＳ Ｐゴシック" pitchFamily="34" charset="-128"/>
              </a:rPr>
              <a:t>[1]    </a:t>
            </a:r>
          </a:p>
          <a:p>
            <a:pPr eaLnBrk="1" hangingPunct="1">
              <a:lnSpc>
                <a:spcPct val="80000"/>
              </a:lnSpc>
              <a:buFontTx/>
              <a:buNone/>
              <a:defRPr/>
            </a:pPr>
            <a:r>
              <a:rPr lang="en-US" sz="2000" dirty="0">
                <a:ea typeface="ＭＳ Ｐゴシック" pitchFamily="34" charset="-128"/>
              </a:rPr>
              <a:t>park = </a:t>
            </a:r>
            <a:r>
              <a:rPr lang="en-US" sz="2000" dirty="0" err="1">
                <a:ea typeface="ＭＳ Ｐゴシック" pitchFamily="34" charset="-128"/>
              </a:rPr>
              <a:t>sys.argv</a:t>
            </a:r>
            <a:r>
              <a:rPr lang="en-US" sz="2000" dirty="0">
                <a:ea typeface="ＭＳ Ｐゴシック" pitchFamily="34" charset="-128"/>
              </a:rPr>
              <a:t>[2] </a:t>
            </a:r>
          </a:p>
          <a:p>
            <a:pPr eaLnBrk="1" hangingPunct="1">
              <a:lnSpc>
                <a:spcPct val="80000"/>
              </a:lnSpc>
              <a:buFontTx/>
              <a:buNone/>
              <a:defRPr/>
            </a:pPr>
            <a:r>
              <a:rPr lang="en-US" sz="2000" dirty="0" err="1">
                <a:ea typeface="ＭＳ Ｐゴシック" pitchFamily="34" charset="-128"/>
              </a:rPr>
              <a:t>bufferDist</a:t>
            </a:r>
            <a:r>
              <a:rPr lang="en-US" sz="2000" dirty="0">
                <a:ea typeface="ＭＳ Ｐゴシック" pitchFamily="34" charset="-128"/>
              </a:rPr>
              <a:t> = </a:t>
            </a:r>
            <a:r>
              <a:rPr lang="en-US" sz="2000" dirty="0" err="1">
                <a:ea typeface="ＭＳ Ｐゴシック" pitchFamily="34" charset="-128"/>
              </a:rPr>
              <a:t>sys.argv</a:t>
            </a:r>
            <a:r>
              <a:rPr lang="en-US" sz="2000" dirty="0">
                <a:ea typeface="ＭＳ Ｐゴシック" pitchFamily="34" charset="-128"/>
              </a:rPr>
              <a:t>[3] </a:t>
            </a:r>
          </a:p>
          <a:p>
            <a:pPr eaLnBrk="1" hangingPunct="1">
              <a:lnSpc>
                <a:spcPct val="80000"/>
              </a:lnSpc>
              <a:buFontTx/>
              <a:buNone/>
              <a:defRPr/>
            </a:pPr>
            <a:r>
              <a:rPr lang="en-US" sz="2000" dirty="0" err="1">
                <a:ea typeface="ＭＳ Ｐゴシック" pitchFamily="34" charset="-128"/>
              </a:rPr>
              <a:t>arcpy.env.workspace</a:t>
            </a:r>
            <a:r>
              <a:rPr lang="en-US" sz="2000" dirty="0">
                <a:ea typeface="ＭＳ Ｐゴシック" pitchFamily="34" charset="-128"/>
              </a:rPr>
              <a:t> = </a:t>
            </a:r>
            <a:r>
              <a:rPr lang="en-US" sz="2000" dirty="0" err="1">
                <a:ea typeface="ＭＳ Ｐゴシック" pitchFamily="34" charset="-128"/>
              </a:rPr>
              <a:t>sys.argv</a:t>
            </a:r>
            <a:r>
              <a:rPr lang="en-US" sz="2000" dirty="0">
                <a:ea typeface="ＭＳ Ｐゴシック" pitchFamily="34" charset="-128"/>
              </a:rPr>
              <a:t>[4]</a:t>
            </a:r>
          </a:p>
          <a:p>
            <a:pPr eaLnBrk="1" hangingPunct="1">
              <a:lnSpc>
                <a:spcPct val="80000"/>
              </a:lnSpc>
              <a:buFontTx/>
              <a:buNone/>
              <a:defRPr/>
            </a:pPr>
            <a:r>
              <a:rPr lang="en-US" sz="2000" i="1" dirty="0">
                <a:solidFill>
                  <a:srgbClr val="009900"/>
                </a:solidFill>
                <a:ea typeface="ＭＳ Ｐゴシック" pitchFamily="34" charset="-128"/>
              </a:rPr>
              <a:t># Buffer and clip code below here…</a:t>
            </a:r>
          </a:p>
        </p:txBody>
      </p:sp>
      <p:sp>
        <p:nvSpPr>
          <p:cNvPr id="26628" name="Rectangle 4">
            <a:extLst>
              <a:ext uri="{FF2B5EF4-FFF2-40B4-BE49-F238E27FC236}">
                <a16:creationId xmlns:a16="http://schemas.microsoft.com/office/drawing/2014/main" id="{19EBC346-BFC5-CF23-909C-21C25932DD55}"/>
              </a:ext>
            </a:extLst>
          </p:cNvPr>
          <p:cNvSpPr>
            <a:spLocks noChangeArrowheads="1"/>
          </p:cNvSpPr>
          <p:nvPr/>
        </p:nvSpPr>
        <p:spPr bwMode="auto">
          <a:xfrm>
            <a:off x="152400" y="1676400"/>
            <a:ext cx="7924800" cy="5105400"/>
          </a:xfrm>
          <a:prstGeom prst="rect">
            <a:avLst/>
          </a:prstGeom>
          <a:solidFill>
            <a:schemeClr val="bg1"/>
          </a:solidFill>
          <a:ln>
            <a:noFill/>
          </a:ln>
          <a:effectLst/>
        </p:spPr>
        <p:txBody>
          <a:bodyPr wrap="none" anchor="ctr"/>
          <a:lstStyle/>
          <a:p>
            <a:pPr eaLnBrk="1" hangingPunct="1">
              <a:defRPr/>
            </a:pPr>
            <a:endParaRPr lang="en-US">
              <a:latin typeface="Arial" charset="0"/>
              <a:ea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7267">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67267">
                                            <p:txEl>
                                              <p:pRg st="7" end="7"/>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7267">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726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0098" name="Rectangle 2">
            <a:extLst>
              <a:ext uri="{FF2B5EF4-FFF2-40B4-BE49-F238E27FC236}">
                <a16:creationId xmlns:a16="http://schemas.microsoft.com/office/drawing/2014/main" id="{C8B04151-9587-7FA8-3A43-72D8DC69DF1F}"/>
              </a:ext>
            </a:extLst>
          </p:cNvPr>
          <p:cNvSpPr>
            <a:spLocks noGrp="1" noChangeArrowheads="1"/>
          </p:cNvSpPr>
          <p:nvPr>
            <p:ph type="title"/>
          </p:nvPr>
        </p:nvSpPr>
        <p:spPr/>
        <p:txBody>
          <a:bodyPr/>
          <a:lstStyle/>
          <a:p>
            <a:pPr eaLnBrk="1" hangingPunct="1">
              <a:defRPr/>
            </a:pPr>
            <a:r>
              <a:rPr lang="en-US" sz="3600">
                <a:ea typeface="ＭＳ Ｐゴシック" pitchFamily="34" charset="-128"/>
              </a:rPr>
              <a:t>Using if/elif/else</a:t>
            </a:r>
          </a:p>
        </p:txBody>
      </p:sp>
      <p:sp>
        <p:nvSpPr>
          <p:cNvPr id="19460" name="Rectangle 3">
            <a:extLst>
              <a:ext uri="{FF2B5EF4-FFF2-40B4-BE49-F238E27FC236}">
                <a16:creationId xmlns:a16="http://schemas.microsoft.com/office/drawing/2014/main" id="{98A991D8-AABC-494A-EDFF-72A1188E7F7C}"/>
              </a:ext>
            </a:extLst>
          </p:cNvPr>
          <p:cNvSpPr>
            <a:spLocks noGrp="1" noChangeArrowheads="1"/>
          </p:cNvSpPr>
          <p:nvPr>
            <p:ph idx="1"/>
          </p:nvPr>
        </p:nvSpPr>
        <p:spPr/>
        <p:txBody>
          <a:bodyPr/>
          <a:lstStyle/>
          <a:p>
            <a:pPr eaLnBrk="1" hangingPunct="1">
              <a:lnSpc>
                <a:spcPct val="90000"/>
              </a:lnSpc>
              <a:defRPr/>
            </a:pPr>
            <a:r>
              <a:rPr lang="en-US" sz="2400" dirty="0">
                <a:ea typeface="ＭＳ Ｐゴシック" pitchFamily="34" charset="-128"/>
              </a:rPr>
              <a:t>Use </a:t>
            </a:r>
            <a:r>
              <a:rPr lang="en-US" sz="2400" dirty="0">
                <a:solidFill>
                  <a:srgbClr val="0000FF"/>
                </a:solidFill>
                <a:ea typeface="ＭＳ Ｐゴシック" pitchFamily="34" charset="-128"/>
              </a:rPr>
              <a:t>if</a:t>
            </a:r>
            <a:r>
              <a:rPr lang="en-US" sz="2400" dirty="0">
                <a:ea typeface="ＭＳ Ｐゴシック" pitchFamily="34" charset="-128"/>
              </a:rPr>
              <a:t> alone when you only want do y if x is true, and you want to continue with the rest of the script in either case.</a:t>
            </a:r>
          </a:p>
          <a:p>
            <a:pPr lvl="1" eaLnBrk="1" hangingPunct="1">
              <a:lnSpc>
                <a:spcPct val="90000"/>
              </a:lnSpc>
              <a:defRPr/>
            </a:pPr>
            <a:r>
              <a:rPr lang="en-US" sz="2000" dirty="0">
                <a:solidFill>
                  <a:srgbClr val="669900"/>
                </a:solidFill>
                <a:ea typeface="ＭＳ Ｐゴシック" pitchFamily="34" charset="-128"/>
              </a:rPr>
              <a:t>…</a:t>
            </a:r>
          </a:p>
          <a:p>
            <a:pPr lvl="1" eaLnBrk="1" hangingPunct="1">
              <a:lnSpc>
                <a:spcPct val="90000"/>
              </a:lnSpc>
              <a:defRPr/>
            </a:pPr>
            <a:r>
              <a:rPr lang="en-US" sz="1800" dirty="0">
                <a:solidFill>
                  <a:srgbClr val="3333FF"/>
                </a:solidFill>
                <a:ea typeface="ＭＳ Ｐゴシック" pitchFamily="34" charset="-128"/>
              </a:rPr>
              <a:t>if</a:t>
            </a:r>
            <a:r>
              <a:rPr lang="en-US" sz="1800" dirty="0">
                <a:ea typeface="ＭＳ Ｐゴシック" pitchFamily="34" charset="-128"/>
              </a:rPr>
              <a:t> </a:t>
            </a:r>
            <a:r>
              <a:rPr lang="en-US" sz="1800" dirty="0" err="1">
                <a:ea typeface="ＭＳ Ｐゴシック" pitchFamily="34" charset="-128"/>
              </a:rPr>
              <a:t>field_name</a:t>
            </a:r>
            <a:r>
              <a:rPr lang="en-US" sz="1800" dirty="0">
                <a:ea typeface="ＭＳ Ｐゴシック" pitchFamily="34" charset="-128"/>
              </a:rPr>
              <a:t> </a:t>
            </a:r>
            <a:r>
              <a:rPr lang="en-US" sz="1800" dirty="0">
                <a:solidFill>
                  <a:srgbClr val="3333FF"/>
                </a:solidFill>
                <a:ea typeface="ＭＳ Ｐゴシック" pitchFamily="34" charset="-128"/>
              </a:rPr>
              <a:t>not in</a:t>
            </a:r>
            <a:r>
              <a:rPr lang="en-US" sz="1800" dirty="0">
                <a:ea typeface="ＭＳ Ｐゴシック" pitchFamily="34" charset="-128"/>
              </a:rPr>
              <a:t> fields:</a:t>
            </a:r>
            <a:br>
              <a:rPr lang="en-US" sz="1800" dirty="0">
                <a:ea typeface="ＭＳ Ｐゴシック" pitchFamily="34" charset="-128"/>
              </a:rPr>
            </a:br>
            <a:r>
              <a:rPr lang="en-US" sz="1800" dirty="0">
                <a:ea typeface="ＭＳ Ｐゴシック" pitchFamily="34" charset="-128"/>
              </a:rPr>
              <a:t>         </a:t>
            </a:r>
            <a:r>
              <a:rPr lang="en-US" sz="1800" dirty="0" err="1">
                <a:ea typeface="ＭＳ Ｐゴシック" pitchFamily="34" charset="-128"/>
              </a:rPr>
              <a:t>arcpy.addField</a:t>
            </a:r>
            <a:r>
              <a:rPr lang="en-US" sz="1800" dirty="0">
                <a:ea typeface="ＭＳ Ｐゴシック" pitchFamily="34" charset="-128"/>
              </a:rPr>
              <a:t>(filename, </a:t>
            </a:r>
            <a:r>
              <a:rPr lang="en-US" sz="1800" dirty="0" err="1">
                <a:ea typeface="ＭＳ Ｐゴシック" pitchFamily="34" charset="-128"/>
              </a:rPr>
              <a:t>field_name</a:t>
            </a:r>
            <a:r>
              <a:rPr lang="en-US" sz="1800" dirty="0">
                <a:ea typeface="ＭＳ Ｐゴシック" pitchFamily="34" charset="-128"/>
              </a:rPr>
              <a:t>)</a:t>
            </a:r>
          </a:p>
          <a:p>
            <a:pPr lvl="1" eaLnBrk="1" hangingPunct="1">
              <a:lnSpc>
                <a:spcPct val="90000"/>
              </a:lnSpc>
              <a:defRPr/>
            </a:pPr>
            <a:r>
              <a:rPr lang="en-US" sz="1800" i="1" dirty="0">
                <a:solidFill>
                  <a:srgbClr val="33CC33"/>
                </a:solidFill>
                <a:ea typeface="ＭＳ Ｐゴシック" pitchFamily="34" charset="-128"/>
              </a:rPr>
              <a:t># Update field values</a:t>
            </a:r>
          </a:p>
          <a:p>
            <a:pPr eaLnBrk="1" hangingPunct="1">
              <a:lnSpc>
                <a:spcPct val="90000"/>
              </a:lnSpc>
              <a:defRPr/>
            </a:pPr>
            <a:r>
              <a:rPr lang="en-US" sz="2400" dirty="0">
                <a:ea typeface="ＭＳ Ｐゴシック" pitchFamily="34" charset="-128"/>
              </a:rPr>
              <a:t>Use </a:t>
            </a:r>
            <a:r>
              <a:rPr lang="en-US" sz="2400" dirty="0" err="1">
                <a:solidFill>
                  <a:srgbClr val="0000FF"/>
                </a:solidFill>
                <a:ea typeface="ＭＳ Ｐゴシック" pitchFamily="34" charset="-128"/>
              </a:rPr>
              <a:t>elif</a:t>
            </a:r>
            <a:r>
              <a:rPr lang="en-US" sz="2400" dirty="0">
                <a:solidFill>
                  <a:srgbClr val="0000FF"/>
                </a:solidFill>
                <a:ea typeface="ＭＳ Ｐゴシック" pitchFamily="34" charset="-128"/>
              </a:rPr>
              <a:t> </a:t>
            </a:r>
            <a:r>
              <a:rPr lang="en-US" sz="2400" dirty="0">
                <a:ea typeface="ＭＳ Ｐゴシック" pitchFamily="34" charset="-128"/>
              </a:rPr>
              <a:t>to check another conditional statement. Follows </a:t>
            </a:r>
            <a:r>
              <a:rPr lang="en-US" sz="2400" dirty="0">
                <a:solidFill>
                  <a:srgbClr val="0000FF"/>
                </a:solidFill>
                <a:ea typeface="ＭＳ Ｐゴシック" pitchFamily="34" charset="-128"/>
              </a:rPr>
              <a:t>if</a:t>
            </a:r>
            <a:r>
              <a:rPr lang="en-US" sz="2400" dirty="0">
                <a:ea typeface="ＭＳ Ｐゴシック" pitchFamily="34" charset="-128"/>
              </a:rPr>
              <a:t> or </a:t>
            </a:r>
            <a:r>
              <a:rPr lang="en-US" sz="2400" dirty="0" err="1">
                <a:solidFill>
                  <a:srgbClr val="0000FF"/>
                </a:solidFill>
                <a:ea typeface="ＭＳ Ｐゴシック" pitchFamily="34" charset="-128"/>
              </a:rPr>
              <a:t>elif</a:t>
            </a:r>
            <a:r>
              <a:rPr lang="en-US" sz="2400" dirty="0">
                <a:ea typeface="ＭＳ Ｐゴシック" pitchFamily="34" charset="-128"/>
              </a:rPr>
              <a:t> block.</a:t>
            </a:r>
          </a:p>
          <a:p>
            <a:pPr eaLnBrk="1" hangingPunct="1">
              <a:lnSpc>
                <a:spcPct val="90000"/>
              </a:lnSpc>
              <a:defRPr/>
            </a:pPr>
            <a:r>
              <a:rPr lang="en-US" sz="2400" dirty="0">
                <a:ea typeface="ＭＳ Ｐゴシック" pitchFamily="34" charset="-128"/>
              </a:rPr>
              <a:t>Use </a:t>
            </a:r>
            <a:r>
              <a:rPr lang="en-US" sz="2400" dirty="0">
                <a:solidFill>
                  <a:srgbClr val="0000FF"/>
                </a:solidFill>
                <a:ea typeface="ＭＳ Ｐゴシック" pitchFamily="34" charset="-128"/>
              </a:rPr>
              <a:t>else</a:t>
            </a:r>
            <a:r>
              <a:rPr lang="en-US" sz="2400" dirty="0">
                <a:ea typeface="ＭＳ Ｐゴシック" pitchFamily="34" charset="-128"/>
              </a:rPr>
              <a:t> to enact a default action. If none of the previous conditions are true, do what I say. Follows </a:t>
            </a:r>
            <a:r>
              <a:rPr lang="en-US" sz="2400" dirty="0">
                <a:solidFill>
                  <a:srgbClr val="0000FF"/>
                </a:solidFill>
                <a:ea typeface="ＭＳ Ｐゴシック" pitchFamily="34" charset="-128"/>
              </a:rPr>
              <a:t>if</a:t>
            </a:r>
            <a:r>
              <a:rPr lang="en-US" sz="2400" dirty="0">
                <a:ea typeface="ＭＳ Ｐゴシック" pitchFamily="34" charset="-128"/>
              </a:rPr>
              <a:t> or </a:t>
            </a:r>
            <a:r>
              <a:rPr lang="en-US" sz="2400" dirty="0" err="1">
                <a:solidFill>
                  <a:srgbClr val="0000FF"/>
                </a:solidFill>
                <a:ea typeface="ＭＳ Ｐゴシック" pitchFamily="34" charset="-128"/>
              </a:rPr>
              <a:t>elif</a:t>
            </a:r>
            <a:r>
              <a:rPr lang="en-US" sz="2400" dirty="0">
                <a:ea typeface="ＭＳ Ｐゴシック" pitchFamily="34" charset="-128"/>
              </a:rPr>
              <a:t> block.</a:t>
            </a:r>
            <a:endParaRPr lang="en-US" sz="2800" dirty="0">
              <a:ea typeface="ＭＳ Ｐゴシック" pitchFamily="34" charset="-128"/>
            </a:endParaRPr>
          </a:p>
          <a:p>
            <a:pPr lvl="1" eaLnBrk="1" hangingPunct="1">
              <a:lnSpc>
                <a:spcPct val="90000"/>
              </a:lnSpc>
              <a:defRPr/>
            </a:pPr>
            <a:r>
              <a:rPr lang="en-US" sz="2400" dirty="0">
                <a:ea typeface="ＭＳ Ｐゴシック" pitchFamily="34" charset="-128"/>
              </a:rPr>
              <a:t> 		     </a:t>
            </a:r>
            <a:r>
              <a:rPr lang="en-US" sz="2000" dirty="0">
                <a:solidFill>
                  <a:srgbClr val="0000FF"/>
                </a:solidFill>
                <a:ea typeface="ＭＳ Ｐゴシック" pitchFamily="34" charset="-128"/>
              </a:rPr>
              <a:t>if</a:t>
            </a:r>
            <a:r>
              <a:rPr lang="en-US" sz="2000" dirty="0">
                <a:ea typeface="ＭＳ Ｐゴシック" pitchFamily="34" charset="-128"/>
              </a:rPr>
              <a:t> </a:t>
            </a:r>
            <a:r>
              <a:rPr lang="en-US" sz="2000" dirty="0" err="1">
                <a:ea typeface="ＭＳ Ｐゴシック" pitchFamily="34" charset="-128"/>
              </a:rPr>
              <a:t>shapeType</a:t>
            </a:r>
            <a:r>
              <a:rPr lang="en-US" sz="2000" dirty="0">
                <a:ea typeface="ＭＳ Ｐゴシック" pitchFamily="34" charset="-128"/>
              </a:rPr>
              <a:t> == </a:t>
            </a:r>
            <a:r>
              <a:rPr lang="ja-JP" altLang="en-US" sz="2000" dirty="0">
                <a:ea typeface="ＭＳ Ｐゴシック" pitchFamily="34" charset="-128"/>
              </a:rPr>
              <a:t>‘</a:t>
            </a:r>
            <a:r>
              <a:rPr lang="en-US" altLang="ja-JP" sz="2000" dirty="0">
                <a:ea typeface="ＭＳ Ｐゴシック" pitchFamily="34" charset="-128"/>
              </a:rPr>
              <a:t>polygon</a:t>
            </a:r>
            <a:r>
              <a:rPr lang="ja-JP" altLang="en-US" sz="2000" dirty="0">
                <a:ea typeface="ＭＳ Ｐゴシック" pitchFamily="34" charset="-128"/>
              </a:rPr>
              <a:t>’</a:t>
            </a:r>
            <a:r>
              <a:rPr lang="en-US" altLang="ja-JP" sz="2000" dirty="0">
                <a:ea typeface="ＭＳ Ｐゴシック" pitchFamily="34" charset="-128"/>
              </a:rPr>
              <a:t>:</a:t>
            </a:r>
          </a:p>
          <a:p>
            <a:pPr lvl="3" eaLnBrk="1" hangingPunct="1">
              <a:lnSpc>
                <a:spcPct val="90000"/>
              </a:lnSpc>
              <a:buFontTx/>
              <a:buNone/>
              <a:defRPr/>
            </a:pPr>
            <a:r>
              <a:rPr lang="en-US" sz="1800" dirty="0">
                <a:ea typeface="ＭＳ Ｐゴシック" pitchFamily="34" charset="-128"/>
              </a:rPr>
              <a:t>    </a:t>
            </a:r>
            <a:r>
              <a:rPr lang="en-US" sz="1800" b="1" dirty="0">
                <a:solidFill>
                  <a:srgbClr val="3333FF"/>
                </a:solidFill>
                <a:ea typeface="ＭＳ Ｐゴシック" pitchFamily="34" charset="-128"/>
              </a:rPr>
              <a:t>print</a:t>
            </a:r>
            <a:r>
              <a:rPr lang="en-US" sz="1800" dirty="0">
                <a:ea typeface="ＭＳ Ｐゴシック" pitchFamily="34" charset="-128"/>
              </a:rPr>
              <a:t> </a:t>
            </a:r>
            <a:r>
              <a:rPr lang="en-US" altLang="ja-JP" sz="1800" dirty="0">
                <a:ea typeface="ＭＳ Ｐゴシック" pitchFamily="34" charset="-128"/>
              </a:rPr>
              <a:t>'Shape is polygon'</a:t>
            </a:r>
          </a:p>
          <a:p>
            <a:pPr lvl="3" eaLnBrk="1" hangingPunct="1">
              <a:lnSpc>
                <a:spcPct val="90000"/>
              </a:lnSpc>
              <a:buFontTx/>
              <a:buNone/>
              <a:defRPr/>
            </a:pPr>
            <a:r>
              <a:rPr lang="en-US" sz="1800" b="1" dirty="0" err="1">
                <a:solidFill>
                  <a:srgbClr val="0000FF"/>
                </a:solidFill>
                <a:ea typeface="ＭＳ Ｐゴシック" pitchFamily="34" charset="-128"/>
              </a:rPr>
              <a:t>elif</a:t>
            </a:r>
            <a:r>
              <a:rPr lang="en-US" sz="1800" dirty="0">
                <a:ea typeface="ＭＳ Ｐゴシック" pitchFamily="34" charset="-128"/>
              </a:rPr>
              <a:t> </a:t>
            </a:r>
            <a:r>
              <a:rPr lang="en-US" sz="1800" dirty="0" err="1">
                <a:ea typeface="ＭＳ Ｐゴシック" pitchFamily="34" charset="-128"/>
              </a:rPr>
              <a:t>shapeType</a:t>
            </a:r>
            <a:r>
              <a:rPr lang="en-US" sz="1800" dirty="0">
                <a:ea typeface="ＭＳ Ｐゴシック" pitchFamily="34" charset="-128"/>
              </a:rPr>
              <a:t> == </a:t>
            </a:r>
            <a:r>
              <a:rPr lang="ja-JP" altLang="en-US" sz="1800" dirty="0">
                <a:ea typeface="ＭＳ Ｐゴシック" pitchFamily="34" charset="-128"/>
              </a:rPr>
              <a:t>‘</a:t>
            </a:r>
            <a:r>
              <a:rPr lang="en-US" altLang="ja-JP" sz="1800" dirty="0">
                <a:ea typeface="ＭＳ Ｐゴシック" pitchFamily="34" charset="-128"/>
              </a:rPr>
              <a:t>line</a:t>
            </a:r>
            <a:r>
              <a:rPr lang="ja-JP" altLang="en-US" sz="1800" dirty="0">
                <a:ea typeface="ＭＳ Ｐゴシック" pitchFamily="34" charset="-128"/>
              </a:rPr>
              <a:t>’</a:t>
            </a:r>
            <a:r>
              <a:rPr lang="en-US" altLang="ja-JP" sz="1800" dirty="0">
                <a:ea typeface="ＭＳ Ｐゴシック" pitchFamily="34" charset="-128"/>
              </a:rPr>
              <a:t>:</a:t>
            </a:r>
          </a:p>
          <a:p>
            <a:pPr lvl="3" eaLnBrk="1" hangingPunct="1">
              <a:lnSpc>
                <a:spcPct val="90000"/>
              </a:lnSpc>
              <a:buFontTx/>
              <a:buNone/>
              <a:defRPr/>
            </a:pPr>
            <a:r>
              <a:rPr lang="en-US" sz="1800" dirty="0">
                <a:ea typeface="ＭＳ Ｐゴシック" pitchFamily="34" charset="-128"/>
              </a:rPr>
              <a:t>    </a:t>
            </a:r>
            <a:r>
              <a:rPr lang="en-US" sz="1800" b="1" dirty="0">
                <a:solidFill>
                  <a:srgbClr val="3333FF"/>
                </a:solidFill>
                <a:ea typeface="ＭＳ Ｐゴシック" pitchFamily="34" charset="-128"/>
              </a:rPr>
              <a:t>print</a:t>
            </a:r>
            <a:r>
              <a:rPr lang="en-US" sz="1800" dirty="0">
                <a:ea typeface="ＭＳ Ｐゴシック" pitchFamily="34" charset="-128"/>
              </a:rPr>
              <a:t> </a:t>
            </a:r>
            <a:r>
              <a:rPr lang="en-US" altLang="ja-JP" sz="1800" dirty="0">
                <a:ea typeface="ＭＳ Ｐゴシック" pitchFamily="34" charset="-128"/>
              </a:rPr>
              <a:t>'Shape is line'</a:t>
            </a:r>
          </a:p>
          <a:p>
            <a:pPr lvl="2" eaLnBrk="1" hangingPunct="1">
              <a:lnSpc>
                <a:spcPct val="90000"/>
              </a:lnSpc>
              <a:buFontTx/>
              <a:buNone/>
              <a:defRPr/>
            </a:pPr>
            <a:r>
              <a:rPr lang="en-US" sz="1800" dirty="0">
                <a:solidFill>
                  <a:srgbClr val="0000FF"/>
                </a:solidFill>
                <a:ea typeface="ＭＳ Ｐゴシック" pitchFamily="34" charset="-128"/>
              </a:rPr>
              <a:t>       </a:t>
            </a:r>
            <a:r>
              <a:rPr lang="en-US" sz="1800" b="1" dirty="0">
                <a:solidFill>
                  <a:srgbClr val="0000FF"/>
                </a:solidFill>
                <a:ea typeface="ＭＳ Ｐゴシック" pitchFamily="34" charset="-128"/>
              </a:rPr>
              <a:t>else</a:t>
            </a:r>
            <a:r>
              <a:rPr lang="en-US" sz="1800" dirty="0">
                <a:ea typeface="ＭＳ Ｐゴシック" pitchFamily="34" charset="-128"/>
              </a:rPr>
              <a:t>:</a:t>
            </a:r>
            <a:r>
              <a:rPr lang="en-US" sz="2000" dirty="0">
                <a:solidFill>
                  <a:srgbClr val="0000FF"/>
                </a:solidFill>
                <a:ea typeface="ＭＳ Ｐゴシック" pitchFamily="34" charset="-128"/>
              </a:rPr>
              <a:t> </a:t>
            </a:r>
          </a:p>
          <a:p>
            <a:pPr lvl="3" eaLnBrk="1" hangingPunct="1">
              <a:lnSpc>
                <a:spcPct val="90000"/>
              </a:lnSpc>
              <a:buFontTx/>
              <a:buNone/>
              <a:defRPr/>
            </a:pPr>
            <a:r>
              <a:rPr lang="en-US" sz="1800" dirty="0">
                <a:ea typeface="ＭＳ Ｐゴシック" pitchFamily="34" charset="-128"/>
              </a:rPr>
              <a:t>    </a:t>
            </a:r>
            <a:r>
              <a:rPr lang="en-US" sz="1800" b="1" dirty="0">
                <a:solidFill>
                  <a:srgbClr val="3333FF"/>
                </a:solidFill>
                <a:ea typeface="ＭＳ Ｐゴシック" pitchFamily="34" charset="-128"/>
              </a:rPr>
              <a:t>print</a:t>
            </a:r>
            <a:r>
              <a:rPr lang="en-US" sz="1800" dirty="0">
                <a:ea typeface="ＭＳ Ｐゴシック" pitchFamily="34" charset="-128"/>
              </a:rPr>
              <a:t> </a:t>
            </a:r>
            <a:r>
              <a:rPr lang="en-US" altLang="ja-JP" sz="1800" dirty="0">
                <a:ea typeface="ＭＳ Ｐゴシック" pitchFamily="34" charset="-128"/>
              </a:rPr>
              <a:t>'Shape is not line or polygon'</a:t>
            </a:r>
            <a:endParaRPr lang="en-US" sz="1800" dirty="0">
              <a:ea typeface="ＭＳ Ｐゴシック" pitchFamily="34" charset="-128"/>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DE4E3ECA-B579-1035-ED5D-C20B4A66422C}"/>
              </a:ext>
            </a:extLst>
          </p:cNvPr>
          <p:cNvSpPr>
            <a:spLocks noGrp="1" noChangeArrowheads="1"/>
          </p:cNvSpPr>
          <p:nvPr>
            <p:ph type="title"/>
          </p:nvPr>
        </p:nvSpPr>
        <p:spPr/>
        <p:txBody>
          <a:bodyPr/>
          <a:lstStyle/>
          <a:p>
            <a:pPr eaLnBrk="1" hangingPunct="1">
              <a:defRPr/>
            </a:pPr>
            <a:r>
              <a:rPr lang="en-US" sz="3600">
                <a:ea typeface="ＭＳ Ｐゴシック" pitchFamily="34" charset="-128"/>
              </a:rPr>
              <a:t>Ways not to use if, elif</a:t>
            </a:r>
          </a:p>
        </p:txBody>
      </p:sp>
      <p:sp>
        <p:nvSpPr>
          <p:cNvPr id="20486" name="Rectangle 3">
            <a:extLst>
              <a:ext uri="{FF2B5EF4-FFF2-40B4-BE49-F238E27FC236}">
                <a16:creationId xmlns:a16="http://schemas.microsoft.com/office/drawing/2014/main" id="{D33AA663-6D79-DAAF-7C65-EE09F3B57B32}"/>
              </a:ext>
            </a:extLst>
          </p:cNvPr>
          <p:cNvSpPr>
            <a:spLocks noGrp="1" noChangeArrowheads="1"/>
          </p:cNvSpPr>
          <p:nvPr>
            <p:ph idx="1"/>
          </p:nvPr>
        </p:nvSpPr>
        <p:spPr/>
        <p:txBody>
          <a:bodyPr/>
          <a:lstStyle/>
          <a:p>
            <a:pPr eaLnBrk="1" hangingPunct="1">
              <a:lnSpc>
                <a:spcPct val="80000"/>
              </a:lnSpc>
              <a:buFontTx/>
              <a:buNone/>
              <a:defRPr/>
            </a:pPr>
            <a:r>
              <a:rPr lang="en-US" sz="2400">
                <a:ea typeface="ＭＳ Ｐゴシック" pitchFamily="34" charset="-128"/>
              </a:rPr>
              <a:t>if x == 1:</a:t>
            </a:r>
          </a:p>
          <a:p>
            <a:pPr eaLnBrk="1" hangingPunct="1">
              <a:lnSpc>
                <a:spcPct val="80000"/>
              </a:lnSpc>
              <a:buFontTx/>
              <a:buNone/>
              <a:defRPr/>
            </a:pPr>
            <a:r>
              <a:rPr lang="en-US" sz="1200">
                <a:ea typeface="ＭＳ Ｐゴシック" pitchFamily="34" charset="-128"/>
              </a:rPr>
              <a:t>	#do stuff</a:t>
            </a:r>
          </a:p>
          <a:p>
            <a:pPr eaLnBrk="1" hangingPunct="1">
              <a:lnSpc>
                <a:spcPct val="80000"/>
              </a:lnSpc>
              <a:buFontTx/>
              <a:buNone/>
              <a:defRPr/>
            </a:pPr>
            <a:r>
              <a:rPr lang="en-US" sz="2400">
                <a:ea typeface="ＭＳ Ｐゴシック" pitchFamily="34" charset="-128"/>
              </a:rPr>
              <a:t>if x == 2:</a:t>
            </a:r>
            <a:endParaRPr lang="en-US" sz="1200">
              <a:ea typeface="ＭＳ Ｐゴシック" pitchFamily="34" charset="-128"/>
            </a:endParaRPr>
          </a:p>
          <a:p>
            <a:pPr eaLnBrk="1" hangingPunct="1">
              <a:lnSpc>
                <a:spcPct val="80000"/>
              </a:lnSpc>
              <a:buFontTx/>
              <a:buNone/>
              <a:defRPr/>
            </a:pPr>
            <a:r>
              <a:rPr lang="en-US" sz="1200">
                <a:solidFill>
                  <a:srgbClr val="000000"/>
                </a:solidFill>
                <a:ea typeface="ＭＳ Ｐゴシック" pitchFamily="34" charset="-128"/>
              </a:rPr>
              <a:t> 	#do special stuff</a:t>
            </a:r>
            <a:r>
              <a:rPr lang="en-US" sz="1200">
                <a:ea typeface="ＭＳ Ｐゴシック" pitchFamily="34" charset="-128"/>
              </a:rPr>
              <a:t>  </a:t>
            </a:r>
          </a:p>
          <a:p>
            <a:pPr eaLnBrk="1" hangingPunct="1">
              <a:lnSpc>
                <a:spcPct val="80000"/>
              </a:lnSpc>
              <a:buFontTx/>
              <a:buNone/>
              <a:defRPr/>
            </a:pPr>
            <a:r>
              <a:rPr lang="en-US" sz="2400">
                <a:ea typeface="ＭＳ Ｐゴシック" pitchFamily="34" charset="-128"/>
              </a:rPr>
              <a:t>if x == 3:</a:t>
            </a:r>
          </a:p>
          <a:p>
            <a:pPr eaLnBrk="1" hangingPunct="1">
              <a:lnSpc>
                <a:spcPct val="80000"/>
              </a:lnSpc>
              <a:buFontTx/>
              <a:buNone/>
              <a:defRPr/>
            </a:pPr>
            <a:r>
              <a:rPr lang="en-US" sz="1200">
                <a:solidFill>
                  <a:srgbClr val="000000"/>
                </a:solidFill>
                <a:ea typeface="ＭＳ Ｐゴシック" pitchFamily="34" charset="-128"/>
              </a:rPr>
              <a:t>	#do very weird thing  </a:t>
            </a:r>
            <a:endParaRPr lang="en-US" sz="2400">
              <a:ea typeface="ＭＳ Ｐゴシック" pitchFamily="34" charset="-128"/>
            </a:endParaRPr>
          </a:p>
          <a:p>
            <a:pPr eaLnBrk="1" hangingPunct="1">
              <a:lnSpc>
                <a:spcPct val="80000"/>
              </a:lnSpc>
              <a:buFontTx/>
              <a:buNone/>
              <a:defRPr/>
            </a:pP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if x == 1:</a:t>
            </a:r>
          </a:p>
          <a:p>
            <a:pPr eaLnBrk="1" hangingPunct="1">
              <a:lnSpc>
                <a:spcPct val="80000"/>
              </a:lnSpc>
              <a:buFontTx/>
              <a:buNone/>
              <a:defRPr/>
            </a:pPr>
            <a:r>
              <a:rPr lang="en-US" sz="1200">
                <a:solidFill>
                  <a:srgbClr val="000000"/>
                </a:solidFill>
                <a:ea typeface="ＭＳ Ｐゴシック" pitchFamily="34" charset="-128"/>
              </a:rPr>
              <a:t>	#do stuff with a  </a:t>
            </a: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elif x == 2:</a:t>
            </a:r>
          </a:p>
          <a:p>
            <a:pPr eaLnBrk="1" hangingPunct="1">
              <a:lnSpc>
                <a:spcPct val="80000"/>
              </a:lnSpc>
              <a:buFontTx/>
              <a:buNone/>
              <a:defRPr/>
            </a:pPr>
            <a:r>
              <a:rPr lang="en-US" sz="1200">
                <a:solidFill>
                  <a:srgbClr val="000000"/>
                </a:solidFill>
                <a:ea typeface="ＭＳ Ｐゴシック" pitchFamily="34" charset="-128"/>
              </a:rPr>
              <a:t>	#do stuff with b</a:t>
            </a: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elif x == 3:</a:t>
            </a:r>
          </a:p>
          <a:p>
            <a:pPr eaLnBrk="1" hangingPunct="1">
              <a:lnSpc>
                <a:spcPct val="80000"/>
              </a:lnSpc>
              <a:buFontTx/>
              <a:buNone/>
              <a:defRPr/>
            </a:pPr>
            <a:r>
              <a:rPr lang="en-US" sz="1200">
                <a:solidFill>
                  <a:srgbClr val="000000"/>
                </a:solidFill>
                <a:ea typeface="ＭＳ Ｐゴシック" pitchFamily="34" charset="-128"/>
              </a:rPr>
              <a:t>	#do stuff with c</a:t>
            </a: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elif x == 4:</a:t>
            </a:r>
          </a:p>
          <a:p>
            <a:pPr eaLnBrk="1" hangingPunct="1">
              <a:lnSpc>
                <a:spcPct val="80000"/>
              </a:lnSpc>
              <a:buFontTx/>
              <a:buNone/>
              <a:defRPr/>
            </a:pPr>
            <a:r>
              <a:rPr lang="en-US" sz="1200">
                <a:solidFill>
                  <a:srgbClr val="000000"/>
                </a:solidFill>
                <a:ea typeface="ＭＳ Ｐゴシック" pitchFamily="34" charset="-128"/>
              </a:rPr>
              <a:t>	#do stuff with d </a:t>
            </a: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elif x == 5:</a:t>
            </a:r>
          </a:p>
          <a:p>
            <a:pPr eaLnBrk="1" hangingPunct="1">
              <a:lnSpc>
                <a:spcPct val="80000"/>
              </a:lnSpc>
              <a:buFontTx/>
              <a:buNone/>
              <a:defRPr/>
            </a:pPr>
            <a:r>
              <a:rPr lang="en-US" sz="1200">
                <a:solidFill>
                  <a:srgbClr val="000000"/>
                </a:solidFill>
                <a:ea typeface="ＭＳ Ｐゴシック" pitchFamily="34" charset="-128"/>
              </a:rPr>
              <a:t>	#do stuff  with e</a:t>
            </a: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elif x == 6:</a:t>
            </a:r>
          </a:p>
          <a:p>
            <a:pPr eaLnBrk="1" hangingPunct="1">
              <a:lnSpc>
                <a:spcPct val="80000"/>
              </a:lnSpc>
              <a:buFontTx/>
              <a:buNone/>
              <a:defRPr/>
            </a:pPr>
            <a:r>
              <a:rPr lang="en-US" sz="1200">
                <a:solidFill>
                  <a:srgbClr val="000000"/>
                </a:solidFill>
                <a:ea typeface="ＭＳ Ｐゴシック" pitchFamily="34" charset="-128"/>
              </a:rPr>
              <a:t>	#do stuff  with f</a:t>
            </a:r>
            <a:endParaRPr lang="en-US" sz="2400">
              <a:solidFill>
                <a:srgbClr val="000000"/>
              </a:solidFill>
              <a:ea typeface="ＭＳ Ｐゴシック" pitchFamily="34" charset="-128"/>
            </a:endParaRPr>
          </a:p>
          <a:p>
            <a:pPr eaLnBrk="1" hangingPunct="1">
              <a:lnSpc>
                <a:spcPct val="80000"/>
              </a:lnSpc>
              <a:buFontTx/>
              <a:buNone/>
              <a:defRPr/>
            </a:pPr>
            <a:r>
              <a:rPr lang="en-US" sz="2400">
                <a:ea typeface="ＭＳ Ｐゴシック" pitchFamily="34" charset="-128"/>
              </a:rPr>
              <a:t>…</a:t>
            </a:r>
          </a:p>
        </p:txBody>
      </p:sp>
      <p:sp>
        <p:nvSpPr>
          <p:cNvPr id="20483" name="Rectangle 9">
            <a:extLst>
              <a:ext uri="{FF2B5EF4-FFF2-40B4-BE49-F238E27FC236}">
                <a16:creationId xmlns:a16="http://schemas.microsoft.com/office/drawing/2014/main" id="{1A983266-6904-7841-7B54-94A153B388E5}"/>
              </a:ext>
            </a:extLst>
          </p:cNvPr>
          <p:cNvSpPr>
            <a:spLocks noChangeArrowheads="1"/>
          </p:cNvSpPr>
          <p:nvPr/>
        </p:nvSpPr>
        <p:spPr bwMode="auto">
          <a:xfrm>
            <a:off x="2362200" y="2895600"/>
            <a:ext cx="6019800" cy="38100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0484" name="Rectangle 5">
            <a:extLst>
              <a:ext uri="{FF2B5EF4-FFF2-40B4-BE49-F238E27FC236}">
                <a16:creationId xmlns:a16="http://schemas.microsoft.com/office/drawing/2014/main" id="{014CC9C8-2963-A6CD-82F2-1B25E79000B8}"/>
              </a:ext>
            </a:extLst>
          </p:cNvPr>
          <p:cNvSpPr>
            <a:spLocks noChangeArrowheads="1"/>
          </p:cNvSpPr>
          <p:nvPr/>
        </p:nvSpPr>
        <p:spPr bwMode="auto">
          <a:xfrm>
            <a:off x="2362200" y="838200"/>
            <a:ext cx="6019800" cy="19050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62148" name="Line 4">
            <a:extLst>
              <a:ext uri="{FF2B5EF4-FFF2-40B4-BE49-F238E27FC236}">
                <a16:creationId xmlns:a16="http://schemas.microsoft.com/office/drawing/2014/main" id="{7C4CB5C4-A5EC-62EB-AA6C-FBD059BD0BD7}"/>
              </a:ext>
            </a:extLst>
          </p:cNvPr>
          <p:cNvSpPr>
            <a:spLocks noChangeShapeType="1"/>
          </p:cNvSpPr>
          <p:nvPr/>
        </p:nvSpPr>
        <p:spPr bwMode="auto">
          <a:xfrm flipH="1">
            <a:off x="2646363" y="1219200"/>
            <a:ext cx="762000" cy="1524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1" name="Text Box 7">
            <a:extLst>
              <a:ext uri="{FF2B5EF4-FFF2-40B4-BE49-F238E27FC236}">
                <a16:creationId xmlns:a16="http://schemas.microsoft.com/office/drawing/2014/main" id="{C947091E-E205-59D4-25A7-581297EF04CB}"/>
              </a:ext>
            </a:extLst>
          </p:cNvPr>
          <p:cNvSpPr txBox="1">
            <a:spLocks noChangeArrowheads="1"/>
          </p:cNvSpPr>
          <p:nvPr/>
        </p:nvSpPr>
        <p:spPr bwMode="auto">
          <a:xfrm>
            <a:off x="3255963" y="685800"/>
            <a:ext cx="19875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FF0066"/>
                </a:solidFill>
              </a:rPr>
              <a:t>Instead should be</a:t>
            </a:r>
          </a:p>
        </p:txBody>
      </p:sp>
      <p:sp>
        <p:nvSpPr>
          <p:cNvPr id="262152" name="Text Box 8">
            <a:extLst>
              <a:ext uri="{FF2B5EF4-FFF2-40B4-BE49-F238E27FC236}">
                <a16:creationId xmlns:a16="http://schemas.microsoft.com/office/drawing/2014/main" id="{13F275C7-AF72-4BCE-2180-5315ECFF5981}"/>
              </a:ext>
            </a:extLst>
          </p:cNvPr>
          <p:cNvSpPr txBox="1">
            <a:spLocks noChangeArrowheads="1"/>
          </p:cNvSpPr>
          <p:nvPr/>
        </p:nvSpPr>
        <p:spPr bwMode="auto">
          <a:xfrm>
            <a:off x="3713163" y="990600"/>
            <a:ext cx="2479675" cy="2032000"/>
          </a:xfrm>
          <a:prstGeom prst="rect">
            <a:avLst/>
          </a:prstGeom>
          <a:noFill/>
          <a:ln>
            <a:noFill/>
          </a:ln>
          <a:effec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a:ea typeface="+mn-ea"/>
              </a:rPr>
              <a:t>if x == 1:</a:t>
            </a:r>
          </a:p>
          <a:p>
            <a:pPr eaLnBrk="1" hangingPunct="1">
              <a:defRPr/>
            </a:pPr>
            <a:r>
              <a:rPr lang="en-US" dirty="0">
                <a:ea typeface="+mn-ea"/>
              </a:rPr>
              <a:t>	</a:t>
            </a:r>
            <a:r>
              <a:rPr lang="en-US" sz="1200" dirty="0">
                <a:latin typeface="+mn-lt"/>
                <a:ea typeface="+mn-ea"/>
              </a:rPr>
              <a:t>#do stuff</a:t>
            </a:r>
          </a:p>
          <a:p>
            <a:pPr eaLnBrk="1" hangingPunct="1">
              <a:defRPr/>
            </a:pPr>
            <a:r>
              <a:rPr lang="en-US" dirty="0" err="1">
                <a:ea typeface="+mn-ea"/>
              </a:rPr>
              <a:t>elif</a:t>
            </a:r>
            <a:r>
              <a:rPr lang="en-US" dirty="0">
                <a:ea typeface="+mn-ea"/>
              </a:rPr>
              <a:t> x == 2</a:t>
            </a:r>
          </a:p>
          <a:p>
            <a:pPr eaLnBrk="1" hangingPunct="1">
              <a:defRPr/>
            </a:pPr>
            <a:r>
              <a:rPr lang="en-US" dirty="0">
                <a:ea typeface="+mn-ea"/>
              </a:rPr>
              <a:t>	</a:t>
            </a:r>
            <a:r>
              <a:rPr lang="en-US" sz="1200" dirty="0">
                <a:latin typeface="+mn-lt"/>
                <a:ea typeface="+mn-ea"/>
              </a:rPr>
              <a:t>#do special stuff</a:t>
            </a:r>
          </a:p>
          <a:p>
            <a:pPr eaLnBrk="1" hangingPunct="1">
              <a:defRPr/>
            </a:pPr>
            <a:r>
              <a:rPr lang="en-US" dirty="0" err="1">
                <a:ea typeface="+mn-ea"/>
              </a:rPr>
              <a:t>elif</a:t>
            </a:r>
            <a:r>
              <a:rPr lang="en-US" dirty="0">
                <a:ea typeface="+mn-ea"/>
              </a:rPr>
              <a:t> x == 3</a:t>
            </a:r>
          </a:p>
          <a:p>
            <a:pPr eaLnBrk="1" hangingPunct="1">
              <a:defRPr/>
            </a:pPr>
            <a:r>
              <a:rPr lang="en-US" dirty="0">
                <a:ea typeface="+mn-ea"/>
              </a:rPr>
              <a:t>	</a:t>
            </a:r>
            <a:r>
              <a:rPr lang="en-US" sz="1200" dirty="0">
                <a:ea typeface="+mn-ea"/>
              </a:rPr>
              <a:t>#do very weird thing</a:t>
            </a:r>
            <a:endParaRPr lang="en-US" dirty="0">
              <a:ea typeface="+mn-ea"/>
            </a:endParaRPr>
          </a:p>
          <a:p>
            <a:pPr eaLnBrk="1" hangingPunct="1">
              <a:defRPr/>
            </a:pPr>
            <a:endParaRPr lang="en-US" dirty="0">
              <a:ea typeface="+mn-ea"/>
            </a:endParaRPr>
          </a:p>
        </p:txBody>
      </p:sp>
      <p:sp>
        <p:nvSpPr>
          <p:cNvPr id="262154" name="Line 10">
            <a:extLst>
              <a:ext uri="{FF2B5EF4-FFF2-40B4-BE49-F238E27FC236}">
                <a16:creationId xmlns:a16="http://schemas.microsoft.com/office/drawing/2014/main" id="{3A2EB8EC-6912-2104-775A-3B0FDBA49E4B}"/>
              </a:ext>
            </a:extLst>
          </p:cNvPr>
          <p:cNvSpPr>
            <a:spLocks noChangeShapeType="1"/>
          </p:cNvSpPr>
          <p:nvPr/>
        </p:nvSpPr>
        <p:spPr bwMode="auto">
          <a:xfrm flipH="1">
            <a:off x="3071813" y="4067175"/>
            <a:ext cx="838200" cy="2286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5" name="Text Box 11">
            <a:extLst>
              <a:ext uri="{FF2B5EF4-FFF2-40B4-BE49-F238E27FC236}">
                <a16:creationId xmlns:a16="http://schemas.microsoft.com/office/drawing/2014/main" id="{C6ACA0AC-F317-E5E0-07A8-3D0C2AF9C9FC}"/>
              </a:ext>
            </a:extLst>
          </p:cNvPr>
          <p:cNvSpPr txBox="1">
            <a:spLocks noChangeArrowheads="1"/>
          </p:cNvSpPr>
          <p:nvPr/>
        </p:nvSpPr>
        <p:spPr bwMode="auto">
          <a:xfrm>
            <a:off x="3910013" y="3609975"/>
            <a:ext cx="2338387" cy="2308225"/>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solidFill>
                  <a:srgbClr val="FF0066"/>
                </a:solidFill>
              </a:rPr>
              <a:t>Instead should be</a:t>
            </a:r>
          </a:p>
          <a:p>
            <a:pPr eaLnBrk="1" hangingPunct="1">
              <a:defRPr/>
            </a:pPr>
            <a:r>
              <a:rPr lang="en-US" dirty="0">
                <a:solidFill>
                  <a:srgbClr val="FF0066"/>
                </a:solidFill>
              </a:rPr>
              <a:t>using Python </a:t>
            </a:r>
          </a:p>
          <a:p>
            <a:pPr eaLnBrk="1" hangingPunct="1">
              <a:defRPr/>
            </a:pPr>
            <a:r>
              <a:rPr lang="en-US" dirty="0">
                <a:solidFill>
                  <a:srgbClr val="FF0066"/>
                </a:solidFill>
              </a:rPr>
              <a:t>built-in data structure</a:t>
            </a:r>
          </a:p>
          <a:p>
            <a:pPr eaLnBrk="1" hangingPunct="1">
              <a:defRPr/>
            </a:pPr>
            <a:r>
              <a:rPr lang="en-US" dirty="0">
                <a:solidFill>
                  <a:srgbClr val="FF0066"/>
                </a:solidFill>
              </a:rPr>
              <a:t>called a dictionary.</a:t>
            </a:r>
          </a:p>
          <a:p>
            <a:pPr eaLnBrk="1" hangingPunct="1">
              <a:defRPr/>
            </a:pPr>
            <a:endParaRPr lang="en-US" dirty="0">
              <a:solidFill>
                <a:srgbClr val="FF0066"/>
              </a:solidFill>
            </a:endParaRPr>
          </a:p>
          <a:p>
            <a:pPr eaLnBrk="1" hangingPunct="1">
              <a:defRPr/>
            </a:pPr>
            <a:r>
              <a:rPr lang="en-US" dirty="0">
                <a:solidFill>
                  <a:srgbClr val="FF0066"/>
                </a:solidFill>
              </a:rPr>
              <a:t>--Dictionaries will be</a:t>
            </a:r>
          </a:p>
          <a:p>
            <a:pPr eaLnBrk="1" hangingPunct="1">
              <a:defRPr/>
            </a:pPr>
            <a:r>
              <a:rPr lang="en-US" dirty="0">
                <a:solidFill>
                  <a:srgbClr val="FF0066"/>
                </a:solidFill>
              </a:rPr>
              <a:t>discussed in a</a:t>
            </a:r>
          </a:p>
          <a:p>
            <a:pPr eaLnBrk="1" hangingPunct="1">
              <a:defRPr/>
            </a:pPr>
            <a:r>
              <a:rPr lang="en-US" dirty="0">
                <a:solidFill>
                  <a:srgbClr val="FF0066"/>
                </a:solidFill>
              </a:rPr>
              <a:t>later lecture.</a:t>
            </a:r>
          </a:p>
        </p:txBody>
      </p:sp>
      <p:sp>
        <p:nvSpPr>
          <p:cNvPr id="262156" name="Text Box 12">
            <a:extLst>
              <a:ext uri="{FF2B5EF4-FFF2-40B4-BE49-F238E27FC236}">
                <a16:creationId xmlns:a16="http://schemas.microsoft.com/office/drawing/2014/main" id="{CD6548AD-477F-E54F-3B9E-720EC6969750}"/>
              </a:ext>
            </a:extLst>
          </p:cNvPr>
          <p:cNvSpPr txBox="1">
            <a:spLocks noChangeArrowheads="1"/>
          </p:cNvSpPr>
          <p:nvPr/>
        </p:nvSpPr>
        <p:spPr bwMode="auto">
          <a:xfrm>
            <a:off x="6875463" y="917575"/>
            <a:ext cx="1981200" cy="1477963"/>
          </a:xfrm>
          <a:prstGeom prst="rect">
            <a:avLst/>
          </a:prstGeom>
          <a:noFill/>
          <a:ln>
            <a:noFill/>
          </a:ln>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ja-JP" altLang="en-US" sz="1800" dirty="0"/>
              <a:t>’</a:t>
            </a:r>
            <a:r>
              <a:rPr lang="en-US" altLang="ja-JP" sz="1800" dirty="0"/>
              <a:t>t use repeated if to check mutually exclusive conditions.</a:t>
            </a:r>
            <a:endParaRPr lang="en-US" sz="1800" dirty="0"/>
          </a:p>
        </p:txBody>
      </p:sp>
      <p:sp>
        <p:nvSpPr>
          <p:cNvPr id="13" name="Text Box 12">
            <a:extLst>
              <a:ext uri="{FF2B5EF4-FFF2-40B4-BE49-F238E27FC236}">
                <a16:creationId xmlns:a16="http://schemas.microsoft.com/office/drawing/2014/main" id="{CFAB8288-CCB9-A931-3921-1ED00ED0F780}"/>
              </a:ext>
            </a:extLst>
          </p:cNvPr>
          <p:cNvSpPr txBox="1">
            <a:spLocks noChangeArrowheads="1"/>
          </p:cNvSpPr>
          <p:nvPr/>
        </p:nvSpPr>
        <p:spPr bwMode="auto">
          <a:xfrm>
            <a:off x="6875463" y="3011488"/>
            <a:ext cx="1981200" cy="3416300"/>
          </a:xfrm>
          <a:prstGeom prst="rect">
            <a:avLst/>
          </a:prstGeom>
          <a:noFill/>
          <a:ln>
            <a:noFill/>
          </a:ln>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ja-JP" altLang="en-US" sz="1800" dirty="0"/>
              <a:t>’</a:t>
            </a:r>
            <a:r>
              <a:rPr lang="en-US" altLang="ja-JP" sz="1800" dirty="0"/>
              <a:t>t use a large number of </a:t>
            </a:r>
            <a:r>
              <a:rPr lang="ja-JP" altLang="en-US" sz="1800" dirty="0"/>
              <a:t>‘</a:t>
            </a:r>
            <a:r>
              <a:rPr lang="en-US" altLang="ja-JP" sz="1800" dirty="0" err="1"/>
              <a:t>elif</a:t>
            </a:r>
            <a:r>
              <a:rPr lang="ja-JP" altLang="en-US" sz="1800" dirty="0"/>
              <a:t>’</a:t>
            </a:r>
            <a:r>
              <a:rPr lang="en-US" altLang="ja-JP" sz="1800" dirty="0"/>
              <a:t> conditions when consistently testing the same variable</a:t>
            </a:r>
            <a:r>
              <a:rPr lang="ja-JP" altLang="en-US" sz="1800" dirty="0"/>
              <a:t>’</a:t>
            </a:r>
            <a:r>
              <a:rPr lang="en-US" altLang="ja-JP" sz="1800" dirty="0"/>
              <a:t>s value and performing the same operation inside.</a:t>
            </a:r>
          </a:p>
          <a:p>
            <a:pPr eaLnBrk="1" hangingPunct="1">
              <a:defRPr/>
            </a:pPr>
            <a:endParaRPr lang="en-US" sz="1800" dirty="0"/>
          </a:p>
          <a:p>
            <a:pPr eaLnBrk="1" hangingPunct="1">
              <a:defRPr/>
            </a:pPr>
            <a:r>
              <a:rPr lang="en-US" sz="1800" dirty="0"/>
              <a:t>There are better ways to do this.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2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1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2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2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6215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62156"/>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1" grpId="0"/>
      <p:bldP spid="262152" grpId="0"/>
      <p:bldP spid="262155" grpId="0"/>
      <p:bldP spid="262156" grpId="0"/>
      <p:bldP spid="13"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a:xfrm>
            <a:off x="152400" y="190500"/>
            <a:ext cx="8686800" cy="457200"/>
          </a:xfrm>
        </p:spPr>
        <p:txBody>
          <a:bodyPr/>
          <a:lstStyle/>
          <a:p>
            <a:pPr>
              <a:defRPr/>
            </a:pPr>
            <a:r>
              <a:rPr lang="en-US" dirty="0"/>
              <a:t>Truth tables usually use \/ for</a:t>
            </a:r>
            <a:r>
              <a:rPr lang="en-US" b="1" i="1" dirty="0"/>
              <a:t> or</a:t>
            </a:r>
            <a:r>
              <a:rPr lang="en-US" dirty="0"/>
              <a:t>    /\ for </a:t>
            </a:r>
            <a:r>
              <a:rPr lang="en-US" b="1" i="1" dirty="0"/>
              <a:t>and</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p:txBody>
          <a:bodyPr/>
          <a:lstStyle/>
          <a:p>
            <a:pPr marL="0" indent="0">
              <a:buNone/>
              <a:defRPr/>
            </a:pPr>
            <a:r>
              <a:rPr lang="en-US" sz="1800" dirty="0"/>
              <a:t>The expression that goes behind the "if" or "</a:t>
            </a:r>
            <a:r>
              <a:rPr lang="en-US" sz="1800" dirty="0" err="1"/>
              <a:t>elif</a:t>
            </a:r>
            <a:r>
              <a:rPr lang="en-US" sz="1800" dirty="0"/>
              <a:t>" in Python is a Boolean expression (a statement which evaluates as True or False)  </a:t>
            </a:r>
          </a:p>
          <a:p>
            <a:pPr marL="0" indent="0">
              <a:buNone/>
              <a:defRPr/>
            </a:pPr>
            <a:endParaRPr lang="en-US" sz="1800" dirty="0"/>
          </a:p>
          <a:p>
            <a:pPr marL="0" indent="0">
              <a:buNone/>
              <a:defRPr/>
            </a:pPr>
            <a:r>
              <a:rPr lang="en-US" sz="1800" b="1" dirty="0"/>
              <a:t>p</a:t>
            </a:r>
            <a:r>
              <a:rPr lang="en-US" sz="1800" dirty="0"/>
              <a:t>, </a:t>
            </a:r>
            <a:r>
              <a:rPr lang="en-US" sz="1800" b="1" dirty="0"/>
              <a:t>q</a:t>
            </a:r>
            <a:r>
              <a:rPr lang="en-US" sz="1800" dirty="0"/>
              <a:t>, and </a:t>
            </a:r>
            <a:r>
              <a:rPr lang="en-US" sz="1800" b="1" dirty="0"/>
              <a:t>r</a:t>
            </a:r>
            <a:r>
              <a:rPr lang="en-US" sz="1800" dirty="0"/>
              <a:t> represent conditions. </a:t>
            </a:r>
            <a:br>
              <a:rPr lang="en-US" sz="1800" dirty="0"/>
            </a:br>
            <a:br>
              <a:rPr lang="en-US" sz="1800" dirty="0"/>
            </a:br>
            <a:r>
              <a:rPr lang="en-US" sz="1800" dirty="0"/>
              <a:t>  </a:t>
            </a:r>
            <a:r>
              <a:rPr lang="en-US" sz="1400" dirty="0"/>
              <a:t>slope &gt; 15  </a:t>
            </a:r>
          </a:p>
          <a:p>
            <a:pPr marL="0" indent="0">
              <a:buNone/>
              <a:defRPr/>
            </a:pPr>
            <a:r>
              <a:rPr lang="en-US" sz="1400" dirty="0"/>
              <a:t>  It's raining</a:t>
            </a:r>
          </a:p>
          <a:p>
            <a:pPr marL="0" indent="0">
              <a:buNone/>
              <a:defRPr/>
            </a:pPr>
            <a:r>
              <a:rPr lang="en-US" sz="1400" dirty="0"/>
              <a:t>  Today is Friday</a:t>
            </a:r>
            <a:br>
              <a:rPr lang="en-US" sz="1400" dirty="0"/>
            </a:br>
            <a:endParaRPr lang="en-US" sz="1800" dirty="0"/>
          </a:p>
          <a:p>
            <a:pPr marL="0" indent="0">
              <a:buNone/>
              <a:defRPr/>
            </a:pPr>
            <a:r>
              <a:rPr lang="en-US" sz="1800" dirty="0"/>
              <a:t>In truth tables, </a:t>
            </a:r>
            <a:r>
              <a:rPr lang="en-US" sz="1800" b="1" dirty="0"/>
              <a:t>/\ </a:t>
            </a:r>
            <a:r>
              <a:rPr lang="en-US" sz="1800" dirty="0"/>
              <a:t>represents</a:t>
            </a:r>
            <a:r>
              <a:rPr lang="en-US" sz="1800" b="1" dirty="0"/>
              <a:t> and</a:t>
            </a:r>
          </a:p>
          <a:p>
            <a:pPr marL="0" indent="0">
              <a:buNone/>
              <a:defRPr/>
            </a:pPr>
            <a:r>
              <a:rPr lang="en-US" sz="1800" b="1" dirty="0"/>
              <a:t>                        \/ </a:t>
            </a:r>
            <a:r>
              <a:rPr lang="en-US" sz="1800" dirty="0"/>
              <a:t>represents </a:t>
            </a:r>
            <a:r>
              <a:rPr lang="en-US" sz="1800" b="1" dirty="0"/>
              <a:t>or</a:t>
            </a:r>
            <a:r>
              <a:rPr lang="en-US" sz="1800" dirty="0"/>
              <a:t> </a:t>
            </a:r>
          </a:p>
          <a:p>
            <a:pPr marL="0" indent="0">
              <a:buNone/>
              <a:defRPr/>
            </a:pPr>
            <a:r>
              <a:rPr lang="en-US" sz="1800" dirty="0"/>
              <a:t> p: It's raining</a:t>
            </a:r>
          </a:p>
          <a:p>
            <a:pPr marL="0" indent="0">
              <a:buNone/>
              <a:defRPr/>
            </a:pPr>
            <a:r>
              <a:rPr lang="en-US" sz="1800" dirty="0"/>
              <a:t> q: Today is Friday</a:t>
            </a:r>
          </a:p>
          <a:p>
            <a:pPr marL="0" indent="0">
              <a:buNone/>
              <a:defRPr/>
            </a:pPr>
            <a:r>
              <a:rPr lang="en-US" sz="1800" dirty="0"/>
              <a:t> p /\ q:  It's raining and today is Friday</a:t>
            </a:r>
          </a:p>
          <a:p>
            <a:pPr marL="0" indent="0">
              <a:buNone/>
              <a:defRPr/>
            </a:pPr>
            <a:endParaRPr lang="en-US" sz="1800" b="1" dirty="0"/>
          </a:p>
          <a:p>
            <a:pPr marL="0" indent="0">
              <a:buNone/>
              <a:defRPr/>
            </a:pPr>
            <a:r>
              <a:rPr lang="en-US" sz="1800" b="1" dirty="0"/>
              <a:t>(p \/ q) /\ r</a:t>
            </a:r>
            <a:r>
              <a:rPr lang="en-US" sz="1800" dirty="0"/>
              <a:t> is a compound statement using a logical operator "or" to join p and q and a logical operator "and" to join (p \/ q) with r. </a:t>
            </a:r>
          </a:p>
          <a:p>
            <a:pPr marL="0" indent="0">
              <a:buNone/>
              <a:defRPr/>
            </a:pPr>
            <a:endParaRPr lang="en-US" sz="1800" dirty="0"/>
          </a:p>
          <a:p>
            <a:pPr>
              <a:defRPr/>
            </a:pPr>
            <a:endParaRPr lang="en-US" sz="1800" dirty="0"/>
          </a:p>
          <a:p>
            <a:pPr marL="0" indent="0">
              <a:buFontTx/>
              <a:buNone/>
              <a:defRPr/>
            </a:pPr>
            <a:endParaRPr lang="en-US" sz="1800" dirty="0"/>
          </a:p>
        </p:txBody>
      </p:sp>
      <p:pic>
        <p:nvPicPr>
          <p:cNvPr id="15365" name="Picture 4" descr="Image result for truth table">
            <a:extLst>
              <a:ext uri="{FF2B5EF4-FFF2-40B4-BE49-F238E27FC236}">
                <a16:creationId xmlns:a16="http://schemas.microsoft.com/office/drawing/2014/main" id="{F9E7A4F6-A073-7DD9-6A0A-5E7559729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28775"/>
            <a:ext cx="3468688"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412997479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498" name="Rectangle 2">
            <a:extLst>
              <a:ext uri="{FF2B5EF4-FFF2-40B4-BE49-F238E27FC236}">
                <a16:creationId xmlns:a16="http://schemas.microsoft.com/office/drawing/2014/main" id="{A0D36A5E-B261-D1E5-8ADC-481F7FE83EF9}"/>
              </a:ext>
            </a:extLst>
          </p:cNvPr>
          <p:cNvSpPr>
            <a:spLocks noGrp="1" noChangeArrowheads="1"/>
          </p:cNvSpPr>
          <p:nvPr>
            <p:ph type="title"/>
          </p:nvPr>
        </p:nvSpPr>
        <p:spPr/>
        <p:txBody>
          <a:bodyPr/>
          <a:lstStyle/>
          <a:p>
            <a:pPr eaLnBrk="1" hangingPunct="1">
              <a:defRPr/>
            </a:pPr>
            <a:r>
              <a:rPr lang="en-US" sz="3600">
                <a:ea typeface="ＭＳ Ｐゴシック" pitchFamily="34" charset="-128"/>
              </a:rPr>
              <a:t>Condition with </a:t>
            </a:r>
            <a:r>
              <a:rPr lang="ja-JP" altLang="en-US" sz="3600">
                <a:ea typeface="ＭＳ Ｐゴシック" pitchFamily="34" charset="-128"/>
              </a:rPr>
              <a:t>‘</a:t>
            </a:r>
            <a:r>
              <a:rPr lang="en-US" altLang="ja-JP" sz="3600">
                <a:ea typeface="ＭＳ Ｐゴシック" pitchFamily="34" charset="-128"/>
              </a:rPr>
              <a:t>not</a:t>
            </a:r>
            <a:r>
              <a:rPr lang="ja-JP" altLang="en-US" sz="3600">
                <a:ea typeface="ＭＳ Ｐゴシック" pitchFamily="34" charset="-128"/>
              </a:rPr>
              <a:t>’</a:t>
            </a:r>
            <a:r>
              <a:rPr lang="en-US" altLang="ja-JP" sz="3600">
                <a:ea typeface="ＭＳ Ｐゴシック" pitchFamily="34" charset="-128"/>
              </a:rPr>
              <a:t> keyword</a:t>
            </a:r>
            <a:endParaRPr lang="en-US" sz="3600">
              <a:ea typeface="ＭＳ Ｐゴシック" pitchFamily="34" charset="-128"/>
            </a:endParaRPr>
          </a:p>
        </p:txBody>
      </p:sp>
      <p:pic>
        <p:nvPicPr>
          <p:cNvPr id="12292" name="Picture 4">
            <a:extLst>
              <a:ext uri="{FF2B5EF4-FFF2-40B4-BE49-F238E27FC236}">
                <a16:creationId xmlns:a16="http://schemas.microsoft.com/office/drawing/2014/main" id="{B6263FA2-3228-1F77-2D80-CE44ACAD30CE}"/>
              </a:ext>
            </a:extLst>
          </p:cNvPr>
          <p:cNvPicPr>
            <a:picLocks noGrp="1" noChangeAspect="1" noChangeArrowheads="1"/>
          </p:cNvPicPr>
          <p:nvPr>
            <p:ph idx="1"/>
          </p:nvPr>
        </p:nvPicPr>
        <p:blipFill>
          <a:blip r:embed="rId3"/>
          <a:stretch>
            <a:fillRect/>
          </a:stretch>
        </p:blipFill>
        <p:spPr>
          <a:xfrm>
            <a:off x="533400" y="1106488"/>
            <a:ext cx="4248150" cy="1781175"/>
          </a:xfrm>
        </p:spPr>
      </p:pic>
      <p:sp>
        <p:nvSpPr>
          <p:cNvPr id="12293" name="Text Box 5">
            <a:extLst>
              <a:ext uri="{FF2B5EF4-FFF2-40B4-BE49-F238E27FC236}">
                <a16:creationId xmlns:a16="http://schemas.microsoft.com/office/drawing/2014/main" id="{C88DE06E-2077-9BED-2B45-443C77CE21AE}"/>
              </a:ext>
            </a:extLst>
          </p:cNvPr>
          <p:cNvSpPr txBox="1">
            <a:spLocks noChangeArrowheads="1"/>
          </p:cNvSpPr>
          <p:nvPr/>
        </p:nvSpPr>
        <p:spPr bwMode="auto">
          <a:xfrm>
            <a:off x="533400" y="3429000"/>
            <a:ext cx="4267200" cy="2441575"/>
          </a:xfrm>
          <a:prstGeom prst="rect">
            <a:avLst/>
          </a:prstGeom>
          <a:noFill/>
          <a:ln>
            <a:noFill/>
          </a:ln>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2800">
                <a:solidFill>
                  <a:srgbClr val="FF0066"/>
                </a:solidFill>
                <a:latin typeface="Comic Sans MS" pitchFamily="66" charset="0"/>
              </a:rPr>
              <a:t>Pseudocode</a:t>
            </a:r>
            <a:br>
              <a:rPr lang="en-US" sz="2800">
                <a:solidFill>
                  <a:srgbClr val="FF0066"/>
                </a:solidFill>
                <a:latin typeface="Comic Sans MS" pitchFamily="66" charset="0"/>
              </a:rPr>
            </a:br>
            <a:br>
              <a:rPr lang="en-US" sz="1800"/>
            </a:br>
            <a:endParaRPr lang="en-US" sz="1800"/>
          </a:p>
          <a:p>
            <a:pPr eaLnBrk="1" hangingPunct="1">
              <a:defRPr/>
            </a:pPr>
            <a:r>
              <a:rPr lang="en-US" sz="1800"/>
              <a:t>IF field name does not exist THEN</a:t>
            </a:r>
            <a:br>
              <a:rPr lang="en-US" sz="1800"/>
            </a:br>
            <a:r>
              <a:rPr lang="en-US" sz="1800"/>
              <a:t>         CALL Add field</a:t>
            </a:r>
            <a:br>
              <a:rPr lang="en-US" sz="1800"/>
            </a:br>
            <a:r>
              <a:rPr lang="en-US" sz="1800"/>
              <a:t>ENDIF</a:t>
            </a:r>
            <a:br>
              <a:rPr lang="en-US" sz="1800"/>
            </a:br>
            <a:endParaRPr lang="en-US" sz="1800"/>
          </a:p>
          <a:p>
            <a:pPr eaLnBrk="1" hangingPunct="1">
              <a:defRPr/>
            </a:pPr>
            <a:r>
              <a:rPr lang="en-US" sz="1800"/>
              <a:t>CALCULATE FIELD </a:t>
            </a:r>
          </a:p>
        </p:txBody>
      </p:sp>
      <p:sp>
        <p:nvSpPr>
          <p:cNvPr id="234502" name="Text Box 6">
            <a:extLst>
              <a:ext uri="{FF2B5EF4-FFF2-40B4-BE49-F238E27FC236}">
                <a16:creationId xmlns:a16="http://schemas.microsoft.com/office/drawing/2014/main" id="{BE36F5E9-F0D0-8C2E-EFA1-D2095692535B}"/>
              </a:ext>
            </a:extLst>
          </p:cNvPr>
          <p:cNvSpPr txBox="1">
            <a:spLocks noChangeArrowheads="1"/>
          </p:cNvSpPr>
          <p:nvPr/>
        </p:nvSpPr>
        <p:spPr bwMode="auto">
          <a:xfrm>
            <a:off x="4572000" y="3429000"/>
            <a:ext cx="4876800" cy="3016250"/>
          </a:xfrm>
          <a:prstGeom prst="rect">
            <a:avLst/>
          </a:prstGeom>
          <a:noFill/>
          <a:ln>
            <a:noFill/>
          </a:ln>
          <a:effec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2800" dirty="0">
                <a:solidFill>
                  <a:srgbClr val="FF0066"/>
                </a:solidFill>
                <a:latin typeface="Comic Sans MS" pitchFamily="66" charset="0"/>
              </a:rPr>
              <a:t>Python code</a:t>
            </a:r>
            <a:br>
              <a:rPr lang="en-US" sz="2800" dirty="0">
                <a:solidFill>
                  <a:srgbClr val="FF0066"/>
                </a:solidFill>
                <a:latin typeface="Comic Sans MS" pitchFamily="66" charset="0"/>
              </a:rPr>
            </a:br>
            <a:endParaRPr lang="en-US" sz="1800" dirty="0"/>
          </a:p>
          <a:p>
            <a:pPr eaLnBrk="1" hangingPunct="1">
              <a:defRPr/>
            </a:pPr>
            <a:r>
              <a:rPr lang="en-US" sz="1800" dirty="0" err="1"/>
              <a:t>fileName</a:t>
            </a:r>
            <a:r>
              <a:rPr lang="en-US" sz="1800" dirty="0"/>
              <a:t> = </a:t>
            </a:r>
            <a:r>
              <a:rPr lang="en-US" altLang="ja-JP" sz="1800" dirty="0"/>
              <a:t>'C:/</a:t>
            </a:r>
            <a:r>
              <a:rPr lang="en-US" altLang="ja-JP" sz="1800" dirty="0" err="1"/>
              <a:t>data.shp</a:t>
            </a:r>
            <a:r>
              <a:rPr lang="en-US" altLang="ja-JP" sz="1800" dirty="0"/>
              <a:t>'</a:t>
            </a:r>
          </a:p>
          <a:p>
            <a:pPr eaLnBrk="1" hangingPunct="1">
              <a:defRPr/>
            </a:pPr>
            <a:r>
              <a:rPr lang="en-US" sz="1800" dirty="0" err="1"/>
              <a:t>fieldName</a:t>
            </a:r>
            <a:r>
              <a:rPr lang="en-US" sz="1800" dirty="0"/>
              <a:t> = </a:t>
            </a:r>
            <a:r>
              <a:rPr lang="en-US" altLang="ja-JP" sz="1800" dirty="0"/>
              <a:t>'slope'</a:t>
            </a:r>
          </a:p>
          <a:p>
            <a:pPr eaLnBrk="1" hangingPunct="1">
              <a:defRPr/>
            </a:pPr>
            <a:r>
              <a:rPr lang="en-US" sz="1800" dirty="0"/>
              <a:t>fields =[</a:t>
            </a:r>
            <a:r>
              <a:rPr lang="en-US" altLang="ja-JP" sz="1800" dirty="0"/>
              <a:t>'FID', 'rise', 'run']</a:t>
            </a:r>
          </a:p>
          <a:p>
            <a:pPr eaLnBrk="1" hangingPunct="1">
              <a:defRPr/>
            </a:pPr>
            <a:r>
              <a:rPr lang="en-US" sz="1800" dirty="0">
                <a:solidFill>
                  <a:srgbClr val="3333FF"/>
                </a:solidFill>
                <a:latin typeface="Comic Sans MS" pitchFamily="66" charset="0"/>
              </a:rPr>
              <a:t>if</a:t>
            </a:r>
            <a:r>
              <a:rPr lang="en-US" sz="1800" dirty="0"/>
              <a:t> </a:t>
            </a:r>
            <a:r>
              <a:rPr lang="en-US" sz="1800" dirty="0" err="1"/>
              <a:t>fieldName</a:t>
            </a:r>
            <a:r>
              <a:rPr lang="en-US" sz="1800" dirty="0"/>
              <a:t> </a:t>
            </a:r>
            <a:r>
              <a:rPr lang="en-US" sz="1800" dirty="0">
                <a:solidFill>
                  <a:srgbClr val="3333FF"/>
                </a:solidFill>
                <a:latin typeface="Comic Sans MS" pitchFamily="66" charset="0"/>
              </a:rPr>
              <a:t>not in</a:t>
            </a:r>
            <a:r>
              <a:rPr lang="en-US" sz="1800" dirty="0"/>
              <a:t> fields:</a:t>
            </a:r>
            <a:br>
              <a:rPr lang="en-US" sz="1800" dirty="0"/>
            </a:br>
            <a:r>
              <a:rPr lang="en-US" sz="1800" dirty="0"/>
              <a:t>         </a:t>
            </a:r>
            <a:r>
              <a:rPr lang="en-US" sz="1800" dirty="0" err="1"/>
              <a:t>arcpy.addField</a:t>
            </a:r>
            <a:r>
              <a:rPr lang="en-US" sz="1800" dirty="0"/>
              <a:t>(</a:t>
            </a:r>
            <a:r>
              <a:rPr lang="en-US" sz="1800" dirty="0" err="1"/>
              <a:t>fileName</a:t>
            </a:r>
            <a:r>
              <a:rPr lang="en-US" sz="1800" dirty="0"/>
              <a:t>, </a:t>
            </a:r>
            <a:r>
              <a:rPr lang="en-US" sz="1800" dirty="0" err="1"/>
              <a:t>fieldName</a:t>
            </a:r>
            <a:r>
              <a:rPr lang="en-US" sz="1800" dirty="0"/>
              <a:t>)</a:t>
            </a:r>
          </a:p>
          <a:p>
            <a:pPr eaLnBrk="1" hangingPunct="1">
              <a:defRPr/>
            </a:pPr>
            <a:r>
              <a:rPr lang="en-US" sz="1800" dirty="0"/>
              <a:t>         print </a:t>
            </a:r>
            <a:r>
              <a:rPr lang="en-US" altLang="ja-JP" sz="1800" dirty="0"/>
              <a:t>'New field created.'</a:t>
            </a:r>
          </a:p>
          <a:p>
            <a:pPr eaLnBrk="1" hangingPunct="1">
              <a:defRPr/>
            </a:pPr>
            <a:r>
              <a:rPr lang="en-US" sz="1800" dirty="0" err="1"/>
              <a:t>arcpy.CalculateField</a:t>
            </a:r>
            <a:r>
              <a:rPr lang="en-US" sz="1800" dirty="0"/>
              <a:t>(</a:t>
            </a:r>
            <a:r>
              <a:rPr lang="en-US" sz="1800" dirty="0" err="1"/>
              <a:t>fileName</a:t>
            </a:r>
            <a:r>
              <a:rPr lang="en-US" sz="1800" dirty="0"/>
              <a:t>, </a:t>
            </a:r>
            <a:r>
              <a:rPr lang="en-US" sz="1800" dirty="0" err="1"/>
              <a:t>fieldName</a:t>
            </a:r>
            <a:r>
              <a:rPr lang="en-US" sz="1800" dirty="0"/>
              <a:t>, \  '[rise] / [run]</a:t>
            </a:r>
            <a:r>
              <a:rPr lang="ja-JP" altLang="en-US" sz="1800" dirty="0"/>
              <a:t>‘</a:t>
            </a:r>
            <a:r>
              <a:rPr lang="en-US" altLang="ja-JP" sz="1800" dirty="0"/>
              <a:t>) </a:t>
            </a:r>
            <a:endParaRPr lang="en-US" sz="1800" dirty="0"/>
          </a:p>
        </p:txBody>
      </p:sp>
      <p:sp>
        <p:nvSpPr>
          <p:cNvPr id="234504" name="Line 8">
            <a:extLst>
              <a:ext uri="{FF2B5EF4-FFF2-40B4-BE49-F238E27FC236}">
                <a16:creationId xmlns:a16="http://schemas.microsoft.com/office/drawing/2014/main" id="{8A918484-C861-E954-F8E8-2D9D258E1D41}"/>
              </a:ext>
            </a:extLst>
          </p:cNvPr>
          <p:cNvSpPr>
            <a:spLocks noChangeShapeType="1"/>
          </p:cNvSpPr>
          <p:nvPr/>
        </p:nvSpPr>
        <p:spPr bwMode="auto">
          <a:xfrm>
            <a:off x="5181600" y="5257800"/>
            <a:ext cx="1600200" cy="0"/>
          </a:xfrm>
          <a:prstGeom prst="line">
            <a:avLst/>
          </a:prstGeom>
          <a:noFill/>
          <a:ln w="38100">
            <a:solidFill>
              <a:srgbClr val="FF0066"/>
            </a:solidFill>
            <a:round/>
            <a:headEnd/>
            <a:tailEnd/>
          </a:ln>
          <a:effectLst/>
        </p:spPr>
        <p:txBody>
          <a:bodyPr/>
          <a:lstStyle/>
          <a:p>
            <a:pPr eaLnBrk="1" hangingPunct="1">
              <a:defRPr/>
            </a:pPr>
            <a:endParaRPr lang="en-US">
              <a:latin typeface="Arial" charset="0"/>
              <a:ea typeface="ＭＳ Ｐゴシック" charset="0"/>
            </a:endParaRPr>
          </a:p>
        </p:txBody>
      </p:sp>
      <p:sp>
        <p:nvSpPr>
          <p:cNvPr id="234505" name="Line 9">
            <a:extLst>
              <a:ext uri="{FF2B5EF4-FFF2-40B4-BE49-F238E27FC236}">
                <a16:creationId xmlns:a16="http://schemas.microsoft.com/office/drawing/2014/main" id="{52FD91BF-5B29-2E1E-1059-3A6B10AEEB67}"/>
              </a:ext>
            </a:extLst>
          </p:cNvPr>
          <p:cNvSpPr>
            <a:spLocks noChangeShapeType="1"/>
          </p:cNvSpPr>
          <p:nvPr/>
        </p:nvSpPr>
        <p:spPr bwMode="auto">
          <a:xfrm flipH="1">
            <a:off x="6477000" y="3962400"/>
            <a:ext cx="1066800" cy="9144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34506" name="Text Box 10">
            <a:extLst>
              <a:ext uri="{FF2B5EF4-FFF2-40B4-BE49-F238E27FC236}">
                <a16:creationId xmlns:a16="http://schemas.microsoft.com/office/drawing/2014/main" id="{ADBBDFCB-57BC-57DA-8479-F81A100EB52C}"/>
              </a:ext>
            </a:extLst>
          </p:cNvPr>
          <p:cNvSpPr txBox="1">
            <a:spLocks noChangeArrowheads="1"/>
          </p:cNvSpPr>
          <p:nvPr/>
        </p:nvSpPr>
        <p:spPr bwMode="auto">
          <a:xfrm>
            <a:off x="7270750" y="3321050"/>
            <a:ext cx="1339850" cy="641350"/>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FF0066"/>
                </a:solidFill>
              </a:rPr>
              <a:t>conditional </a:t>
            </a:r>
          </a:p>
          <a:p>
            <a:pPr eaLnBrk="1" hangingPunct="1">
              <a:defRPr/>
            </a:pPr>
            <a:r>
              <a:rPr lang="en-US">
                <a:solidFill>
                  <a:srgbClr val="FF0066"/>
                </a:solidFill>
              </a:rPr>
              <a:t>statement</a:t>
            </a:r>
          </a:p>
        </p:txBody>
      </p:sp>
      <p:sp>
        <p:nvSpPr>
          <p:cNvPr id="234509" name="Oval 13">
            <a:extLst>
              <a:ext uri="{FF2B5EF4-FFF2-40B4-BE49-F238E27FC236}">
                <a16:creationId xmlns:a16="http://schemas.microsoft.com/office/drawing/2014/main" id="{914DD39C-7D0F-1DDC-4DC8-C39F9D0018EE}"/>
              </a:ext>
            </a:extLst>
          </p:cNvPr>
          <p:cNvSpPr>
            <a:spLocks noChangeArrowheads="1"/>
          </p:cNvSpPr>
          <p:nvPr/>
        </p:nvSpPr>
        <p:spPr bwMode="auto">
          <a:xfrm>
            <a:off x="7086600" y="4876800"/>
            <a:ext cx="457200" cy="457200"/>
          </a:xfrm>
          <a:prstGeom prst="ellipse">
            <a:avLst/>
          </a:prstGeom>
          <a:noFill/>
          <a:ln w="38100">
            <a:solidFill>
              <a:srgbClr val="FFFF00"/>
            </a:solidFill>
            <a:round/>
            <a:headEnd/>
            <a:tailEnd/>
          </a:ln>
          <a:effectLst/>
        </p:spPr>
        <p:txBody>
          <a:bodyPr wrap="none" anchor="ctr"/>
          <a:lstStyle/>
          <a:p>
            <a:pPr eaLnBrk="1" hangingPunct="1">
              <a:defRPr/>
            </a:pPr>
            <a:endParaRPr lang="en-US">
              <a:latin typeface="Arial" charset="0"/>
              <a:ea typeface="ＭＳ Ｐゴシック" charset="0"/>
            </a:endParaRPr>
          </a:p>
        </p:txBody>
      </p:sp>
      <p:sp>
        <p:nvSpPr>
          <p:cNvPr id="234511" name="Text Box 15">
            <a:extLst>
              <a:ext uri="{FF2B5EF4-FFF2-40B4-BE49-F238E27FC236}">
                <a16:creationId xmlns:a16="http://schemas.microsoft.com/office/drawing/2014/main" id="{19397616-7007-898B-6D43-D5D6BAA230A1}"/>
              </a:ext>
            </a:extLst>
          </p:cNvPr>
          <p:cNvSpPr txBox="1">
            <a:spLocks noChangeArrowheads="1"/>
          </p:cNvSpPr>
          <p:nvPr/>
        </p:nvSpPr>
        <p:spPr bwMode="auto">
          <a:xfrm>
            <a:off x="7543800" y="4724400"/>
            <a:ext cx="7302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9F7705"/>
                </a:solidFill>
              </a:rPr>
              <a:t>colon</a:t>
            </a:r>
          </a:p>
        </p:txBody>
      </p:sp>
      <p:sp>
        <p:nvSpPr>
          <p:cNvPr id="234512" name="Text Box 16">
            <a:extLst>
              <a:ext uri="{FF2B5EF4-FFF2-40B4-BE49-F238E27FC236}">
                <a16:creationId xmlns:a16="http://schemas.microsoft.com/office/drawing/2014/main" id="{C7995598-A9CE-C172-7DAD-02865D302B2C}"/>
              </a:ext>
            </a:extLst>
          </p:cNvPr>
          <p:cNvSpPr txBox="1">
            <a:spLocks noChangeArrowheads="1"/>
          </p:cNvSpPr>
          <p:nvPr/>
        </p:nvSpPr>
        <p:spPr bwMode="auto">
          <a:xfrm>
            <a:off x="1219200" y="6019800"/>
            <a:ext cx="3568700" cy="641350"/>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a:solidFill>
                  <a:srgbClr val="9F7705"/>
                </a:solidFill>
              </a:rPr>
              <a:t>indent entire</a:t>
            </a:r>
            <a:r>
              <a:rPr lang="en-US">
                <a:solidFill>
                  <a:srgbClr val="FFF575"/>
                </a:solidFill>
              </a:rPr>
              <a:t> </a:t>
            </a:r>
            <a:r>
              <a:rPr lang="en-US">
                <a:solidFill>
                  <a:srgbClr val="0000FF"/>
                </a:solidFill>
              </a:rPr>
              <a:t>if</a:t>
            </a:r>
            <a:r>
              <a:rPr lang="en-US">
                <a:solidFill>
                  <a:srgbClr val="FFF575"/>
                </a:solidFill>
              </a:rPr>
              <a:t> </a:t>
            </a:r>
            <a:r>
              <a:rPr lang="en-US">
                <a:solidFill>
                  <a:srgbClr val="9F7705"/>
                </a:solidFill>
              </a:rPr>
              <a:t>code block</a:t>
            </a:r>
            <a:br>
              <a:rPr lang="en-US">
                <a:solidFill>
                  <a:srgbClr val="FFF575"/>
                </a:solidFill>
              </a:rPr>
            </a:br>
            <a:r>
              <a:rPr lang="en-US">
                <a:solidFill>
                  <a:srgbClr val="9F7705"/>
                </a:solidFill>
              </a:rPr>
              <a:t>(code block = set of related code)</a:t>
            </a:r>
          </a:p>
        </p:txBody>
      </p:sp>
      <p:sp>
        <p:nvSpPr>
          <p:cNvPr id="9229" name="Line 18">
            <a:extLst>
              <a:ext uri="{FF2B5EF4-FFF2-40B4-BE49-F238E27FC236}">
                <a16:creationId xmlns:a16="http://schemas.microsoft.com/office/drawing/2014/main" id="{B5CD1494-37C1-37A5-34B3-47E3E65AFC8C}"/>
              </a:ext>
            </a:extLst>
          </p:cNvPr>
          <p:cNvSpPr>
            <a:spLocks noChangeShapeType="1"/>
          </p:cNvSpPr>
          <p:nvPr/>
        </p:nvSpPr>
        <p:spPr bwMode="auto">
          <a:xfrm flipV="1">
            <a:off x="3505200" y="5562600"/>
            <a:ext cx="1524000" cy="457200"/>
          </a:xfrm>
          <a:prstGeom prst="line">
            <a:avLst/>
          </a:prstGeom>
          <a:noFill/>
          <a:ln w="38100">
            <a:solidFill>
              <a:srgbClr val="FFFF00"/>
            </a:solidFill>
            <a:round/>
            <a:headEnd/>
            <a:tailEnd type="triangle" w="med" len="med"/>
          </a:ln>
          <a:effectLst/>
        </p:spPr>
        <p:txBody>
          <a:bodyPr/>
          <a:lstStyle/>
          <a:p>
            <a:pPr eaLnBrk="1" hangingPunct="1">
              <a:defRPr/>
            </a:pPr>
            <a:endParaRPr lang="en-US">
              <a:latin typeface="Arial" charset="0"/>
              <a:ea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450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3450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450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450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3450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4511">
                                            <p:txEl>
                                              <p:pRg st="0" end="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4512">
                                            <p:txEl>
                                              <p:pRg st="0" end="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2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502" grpId="0"/>
      <p:bldP spid="234506" grpId="0"/>
      <p:bldP spid="23450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"else" clause </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4677177"/>
            <a:ext cx="5093936" cy="1571223"/>
          </a:xfrm>
          <a:solidFill>
            <a:srgbClr val="3B3838"/>
          </a:solidFill>
        </p:spPr>
        <p:txBody>
          <a:bodyPr>
            <a:normAutofit fontScale="92500" lnSpcReduction="20000"/>
          </a:bodyPr>
          <a:lstStyle/>
          <a:p>
            <a:pPr marL="0" indent="0">
              <a:buNone/>
            </a:pPr>
            <a:r>
              <a:rPr lang="en-US" sz="2000" dirty="0">
                <a:solidFill>
                  <a:srgbClr val="569CD6"/>
                </a:solidFill>
                <a:latin typeface="Consolas" panose="020B0609020204030204" pitchFamily="49" charset="0"/>
              </a:rPr>
              <a:t>if</a:t>
            </a:r>
            <a:r>
              <a:rPr lang="en-US" sz="2000" dirty="0">
                <a:solidFill>
                  <a:srgbClr val="D4D4D4"/>
                </a:solidFill>
                <a:latin typeface="Consolas" panose="020B0609020204030204" pitchFamily="49" charset="0"/>
              </a:rPr>
              <a:t> slope &gt;= </a:t>
            </a:r>
            <a:r>
              <a:rPr lang="en-US" sz="2000" dirty="0">
                <a:solidFill>
                  <a:srgbClr val="B5CEA8"/>
                </a:solidFill>
                <a:latin typeface="Consolas" panose="020B0609020204030204" pitchFamily="49" charset="0"/>
              </a:rPr>
              <a:t>15</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"steep"</a:t>
            </a:r>
            <a:endParaRPr lang="en-US" sz="2000" dirty="0">
              <a:solidFill>
                <a:srgbClr val="D4D4D4"/>
              </a:solidFill>
              <a:latin typeface="Consolas" panose="020B0609020204030204" pitchFamily="49" charset="0"/>
            </a:endParaRPr>
          </a:p>
          <a:p>
            <a:pPr marL="0" indent="0">
              <a:buNone/>
            </a:pPr>
            <a:r>
              <a:rPr lang="en-US" sz="2000" dirty="0">
                <a:solidFill>
                  <a:srgbClr val="569CD6"/>
                </a:solidFill>
                <a:latin typeface="Consolas" panose="020B0609020204030204" pitchFamily="49" charset="0"/>
              </a:rPr>
              <a:t>else</a:t>
            </a:r>
            <a:r>
              <a:rPr lang="en-US" sz="21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"not steep"</a:t>
            </a:r>
            <a:endParaRPr lang="en-US" sz="2000" dirty="0">
              <a:solidFill>
                <a:srgbClr val="D4D4D4"/>
              </a:solidFill>
              <a:latin typeface="Consolas" panose="020B0609020204030204" pitchFamily="49" charset="0"/>
            </a:endParaRPr>
          </a:p>
          <a:p>
            <a:pPr marL="0" indent="0">
              <a:buNone/>
            </a:pPr>
            <a:r>
              <a:rPr lang="en-US" sz="2000" dirty="0">
                <a:solidFill>
                  <a:srgbClr val="D4D4D4"/>
                </a:solidFill>
                <a:latin typeface="Consolas" panose="020B0609020204030204" pitchFamily="49" charset="0"/>
              </a:rPr>
              <a:t>print(</a:t>
            </a:r>
            <a:r>
              <a:rPr lang="en-US" sz="2000" dirty="0" err="1">
                <a:solidFill>
                  <a:srgbClr val="569CD6"/>
                </a:solidFill>
                <a:latin typeface="Consolas" panose="020B0609020204030204" pitchFamily="49" charset="0"/>
              </a:rPr>
              <a:t>f</a:t>
            </a:r>
            <a:r>
              <a:rPr lang="en-US" sz="2000" dirty="0" err="1">
                <a:solidFill>
                  <a:srgbClr val="CE9178"/>
                </a:solidFill>
                <a:latin typeface="Consolas" panose="020B0609020204030204" pitchFamily="49" charset="0"/>
              </a:rPr>
              <a:t>"Final</a:t>
            </a:r>
            <a:r>
              <a:rPr lang="en-US" sz="2000" dirty="0">
                <a:solidFill>
                  <a:srgbClr val="CE9178"/>
                </a:solidFill>
                <a:latin typeface="Consolas" panose="020B0609020204030204" pitchFamily="49" charset="0"/>
              </a:rPr>
              <a:t> grade:</a:t>
            </a:r>
            <a:r>
              <a:rPr lang="en-US" sz="2000" dirty="0">
                <a:solidFill>
                  <a:srgbClr val="D4D4D4"/>
                </a:solidFill>
                <a:latin typeface="Consolas" panose="020B0609020204030204" pitchFamily="49" charset="0"/>
              </a:rPr>
              <a:t>{grade}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p:txBody>
      </p:sp>
      <p:sp>
        <p:nvSpPr>
          <p:cNvPr id="9" name="Content Placeholder 2">
            <a:extLst>
              <a:ext uri="{FF2B5EF4-FFF2-40B4-BE49-F238E27FC236}">
                <a16:creationId xmlns:a16="http://schemas.microsoft.com/office/drawing/2014/main" id="{83801DE8-FC7C-2586-D1A1-A71C0C548494}"/>
              </a:ext>
            </a:extLst>
          </p:cNvPr>
          <p:cNvSpPr txBox="1">
            <a:spLocks/>
          </p:cNvSpPr>
          <p:nvPr/>
        </p:nvSpPr>
        <p:spPr bwMode="auto">
          <a:xfrm>
            <a:off x="937328" y="2815282"/>
            <a:ext cx="4853872" cy="1227438"/>
          </a:xfrm>
          <a:prstGeom prst="rect">
            <a:avLst/>
          </a:prstGeom>
          <a:solidFill>
            <a:schemeClr val="bg2">
              <a:lumMod val="25000"/>
            </a:schemeClr>
          </a:solidFill>
          <a:ln>
            <a:noFill/>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if</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condition:</a:t>
            </a:r>
          </a:p>
          <a:p>
            <a:pPr marL="0" indent="0">
              <a:buFontTx/>
              <a:buNone/>
            </a:pP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code to execute if condition is True</a:t>
            </a:r>
          </a:p>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else</a:t>
            </a:r>
            <a:r>
              <a:rPr lang="en-US" sz="2100" kern="0" dirty="0">
                <a:solidFill>
                  <a:srgbClr val="FFFFFF"/>
                </a:solidFill>
                <a:latin typeface="Roboto" panose="02000000000000000000" pitchFamily="2" charset="0"/>
                <a:ea typeface="Roboto" panose="02000000000000000000" pitchFamily="2" charset="0"/>
                <a:cs typeface="Roboto" panose="02000000000000000000" pitchFamily="2" charset="0"/>
              </a:rPr>
              <a:t>:</a:t>
            </a:r>
          </a:p>
          <a:p>
            <a:pPr marL="0" indent="0">
              <a:buNone/>
            </a:pP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 code to execute if condition is False</a:t>
            </a:r>
          </a:p>
          <a:p>
            <a:pPr marL="0" indent="0">
              <a:buFontTx/>
              <a:buNone/>
            </a:pPr>
            <a:endPar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868643A3-C73B-0270-DCA2-F293D2D5EF83}"/>
              </a:ext>
            </a:extLst>
          </p:cNvPr>
          <p:cNvSpPr/>
          <p:nvPr/>
        </p:nvSpPr>
        <p:spPr bwMode="auto">
          <a:xfrm>
            <a:off x="1524000" y="4942302"/>
            <a:ext cx="4419600" cy="388534"/>
          </a:xfrm>
          <a:prstGeom prst="rect">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7966457C-C6FD-614A-B8CA-4476CF0377B2}"/>
              </a:ext>
            </a:extLst>
          </p:cNvPr>
          <p:cNvSpPr txBox="1"/>
          <p:nvPr/>
        </p:nvSpPr>
        <p:spPr>
          <a:xfrm>
            <a:off x="5943600" y="4964668"/>
            <a:ext cx="1569660" cy="369332"/>
          </a:xfrm>
          <a:prstGeom prst="rect">
            <a:avLst/>
          </a:prstGeom>
          <a:noFill/>
        </p:spPr>
        <p:txBody>
          <a:bodyPr wrap="none" rtlCol="0">
            <a:spAutoFit/>
          </a:bodyPr>
          <a:lstStyle/>
          <a:p>
            <a:r>
              <a:rPr lang="en-US" dirty="0">
                <a:solidFill>
                  <a:srgbClr val="FF0066"/>
                </a:solidFill>
              </a:rPr>
              <a:t>Block of code</a:t>
            </a:r>
          </a:p>
        </p:txBody>
      </p:sp>
      <p:sp>
        <p:nvSpPr>
          <p:cNvPr id="21" name="TextBox 20">
            <a:extLst>
              <a:ext uri="{FF2B5EF4-FFF2-40B4-BE49-F238E27FC236}">
                <a16:creationId xmlns:a16="http://schemas.microsoft.com/office/drawing/2014/main" id="{4C9412F8-8B65-2290-80D3-00F8A360ECCD}"/>
              </a:ext>
            </a:extLst>
          </p:cNvPr>
          <p:cNvSpPr txBox="1"/>
          <p:nvPr/>
        </p:nvSpPr>
        <p:spPr>
          <a:xfrm>
            <a:off x="4572000" y="2815282"/>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5B404BDF-8C0E-6AE8-0C07-657D50E5BE0D}"/>
              </a:ext>
            </a:extLst>
          </p:cNvPr>
          <p:cNvSpPr txBox="1"/>
          <p:nvPr/>
        </p:nvSpPr>
        <p:spPr>
          <a:xfrm>
            <a:off x="896349" y="2445949"/>
            <a:ext cx="2351926" cy="369332"/>
          </a:xfrm>
          <a:prstGeom prst="rect">
            <a:avLst/>
          </a:prstGeom>
          <a:noFill/>
        </p:spPr>
        <p:txBody>
          <a:bodyPr wrap="none" rtlCol="0">
            <a:spAutoFit/>
          </a:bodyPr>
          <a:lstStyle/>
          <a:p>
            <a:r>
              <a:rPr lang="en-US" dirty="0">
                <a:solidFill>
                  <a:srgbClr val="9F7705"/>
                </a:solidFill>
              </a:rPr>
              <a:t>Basic format (syntax)</a:t>
            </a:r>
          </a:p>
        </p:txBody>
      </p:sp>
      <p:sp>
        <p:nvSpPr>
          <p:cNvPr id="23" name="TextBox 22">
            <a:extLst>
              <a:ext uri="{FF2B5EF4-FFF2-40B4-BE49-F238E27FC236}">
                <a16:creationId xmlns:a16="http://schemas.microsoft.com/office/drawing/2014/main" id="{34C73634-443E-68D5-C6F2-C9E86411413B}"/>
              </a:ext>
            </a:extLst>
          </p:cNvPr>
          <p:cNvSpPr txBox="1"/>
          <p:nvPr/>
        </p:nvSpPr>
        <p:spPr>
          <a:xfrm>
            <a:off x="913165" y="4307845"/>
            <a:ext cx="1082348" cy="369332"/>
          </a:xfrm>
          <a:prstGeom prst="rect">
            <a:avLst/>
          </a:prstGeom>
          <a:noFill/>
        </p:spPr>
        <p:txBody>
          <a:bodyPr wrap="none" rtlCol="0">
            <a:spAutoFit/>
          </a:bodyPr>
          <a:lstStyle/>
          <a:p>
            <a:r>
              <a:rPr lang="en-US" dirty="0">
                <a:solidFill>
                  <a:srgbClr val="9F7705"/>
                </a:solidFill>
              </a:rPr>
              <a:t>Example</a:t>
            </a:r>
          </a:p>
        </p:txBody>
      </p:sp>
      <p:sp>
        <p:nvSpPr>
          <p:cNvPr id="5" name="TextBox 4">
            <a:extLst>
              <a:ext uri="{FF2B5EF4-FFF2-40B4-BE49-F238E27FC236}">
                <a16:creationId xmlns:a16="http://schemas.microsoft.com/office/drawing/2014/main" id="{4064A624-C75C-64FD-AA47-4F6F37F2166A}"/>
              </a:ext>
            </a:extLst>
          </p:cNvPr>
          <p:cNvSpPr txBox="1"/>
          <p:nvPr/>
        </p:nvSpPr>
        <p:spPr>
          <a:xfrm>
            <a:off x="950815" y="1965426"/>
            <a:ext cx="7353295" cy="369332"/>
          </a:xfrm>
          <a:prstGeom prst="rect">
            <a:avLst/>
          </a:prstGeom>
          <a:noFill/>
        </p:spPr>
        <p:txBody>
          <a:bodyPr wrap="none" rtlCol="0">
            <a:spAutoFit/>
          </a:bodyPr>
          <a:lstStyle/>
          <a:p>
            <a:r>
              <a:rPr lang="en-US" dirty="0">
                <a:solidFill>
                  <a:schemeClr val="bg1">
                    <a:lumMod val="95000"/>
                  </a:schemeClr>
                </a:solidFill>
              </a:rPr>
              <a:t>Provide an alternative block of code to execute when condition is false.</a:t>
            </a:r>
          </a:p>
        </p:txBody>
      </p:sp>
      <p:sp>
        <p:nvSpPr>
          <p:cNvPr id="6" name="Rectangle 5">
            <a:extLst>
              <a:ext uri="{FF2B5EF4-FFF2-40B4-BE49-F238E27FC236}">
                <a16:creationId xmlns:a16="http://schemas.microsoft.com/office/drawing/2014/main" id="{755242B6-2621-22AE-2D91-7F0B5B8F9724}"/>
              </a:ext>
            </a:extLst>
          </p:cNvPr>
          <p:cNvSpPr/>
          <p:nvPr/>
        </p:nvSpPr>
        <p:spPr bwMode="auto">
          <a:xfrm>
            <a:off x="1554540" y="5475702"/>
            <a:ext cx="4419600" cy="388534"/>
          </a:xfrm>
          <a:prstGeom prst="rect">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4F1E0826-48EE-AAAD-C3DF-2FDFDFE2357F}"/>
              </a:ext>
            </a:extLst>
          </p:cNvPr>
          <p:cNvSpPr txBox="1"/>
          <p:nvPr/>
        </p:nvSpPr>
        <p:spPr>
          <a:xfrm>
            <a:off x="5916990" y="5485462"/>
            <a:ext cx="1569660" cy="369332"/>
          </a:xfrm>
          <a:prstGeom prst="rect">
            <a:avLst/>
          </a:prstGeom>
          <a:noFill/>
        </p:spPr>
        <p:txBody>
          <a:bodyPr wrap="none" rtlCol="0">
            <a:spAutoFit/>
          </a:bodyPr>
          <a:lstStyle/>
          <a:p>
            <a:r>
              <a:rPr lang="en-US" dirty="0">
                <a:solidFill>
                  <a:srgbClr val="FF0066"/>
                </a:solidFill>
              </a:rPr>
              <a:t>Block of code</a:t>
            </a:r>
          </a:p>
        </p:txBody>
      </p:sp>
    </p:spTree>
    <p:extLst>
      <p:ext uri="{BB962C8B-B14F-4D97-AF65-F5344CB8AC3E}">
        <p14:creationId xmlns:p14="http://schemas.microsoft.com/office/powerpoint/2010/main" val="215463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9" grpId="0" animBg="1"/>
      <p:bldP spid="20" grpId="0"/>
      <p:bldP spid="23" grpId="0"/>
      <p:bldP spid="6" grpId="0" animBg="1"/>
      <p:bldP spid="7"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7EDB9C-084D-D930-64DE-1E7F0F7E620A}"/>
              </a:ext>
            </a:extLst>
          </p:cNvPr>
          <p:cNvSpPr>
            <a:spLocks noGrp="1"/>
          </p:cNvSpPr>
          <p:nvPr>
            <p:ph type="title"/>
          </p:nvPr>
        </p:nvSpPr>
        <p:spPr/>
        <p:txBody>
          <a:bodyPr/>
          <a:lstStyle/>
          <a:p>
            <a:pPr>
              <a:defRPr/>
            </a:pPr>
            <a:r>
              <a:rPr lang="en-US" dirty="0"/>
              <a:t>Tweet this</a:t>
            </a:r>
          </a:p>
        </p:txBody>
      </p:sp>
      <p:sp>
        <p:nvSpPr>
          <p:cNvPr id="3" name="Content Placeholder 2">
            <a:extLst>
              <a:ext uri="{FF2B5EF4-FFF2-40B4-BE49-F238E27FC236}">
                <a16:creationId xmlns:a16="http://schemas.microsoft.com/office/drawing/2014/main" id="{6AFA87FE-D8E1-4980-020B-2F774B71A4E2}"/>
              </a:ext>
            </a:extLst>
          </p:cNvPr>
          <p:cNvSpPr>
            <a:spLocks noGrp="1"/>
          </p:cNvSpPr>
          <p:nvPr>
            <p:ph idx="1"/>
          </p:nvPr>
        </p:nvSpPr>
        <p:spPr>
          <a:xfrm>
            <a:off x="152400" y="762000"/>
            <a:ext cx="8686800" cy="5029200"/>
          </a:xfrm>
          <a:ln>
            <a:solidFill>
              <a:schemeClr val="tx1"/>
            </a:solidFill>
          </a:ln>
        </p:spPr>
        <p:txBody>
          <a:bodyPr/>
          <a:lstStyle/>
          <a:p>
            <a:pPr marL="0" indent="0">
              <a:buFontTx/>
              <a:buNone/>
              <a:defRPr/>
            </a:pPr>
            <a:r>
              <a:rPr lang="en-US" sz="1800" dirty="0"/>
              <a:t>FOR each folder in the untarred </a:t>
            </a:r>
            <a:r>
              <a:rPr lang="en-US" sz="1800" dirty="0" err="1"/>
              <a:t>landsat</a:t>
            </a:r>
            <a:r>
              <a:rPr lang="en-US" sz="1800" dirty="0"/>
              <a:t> folders</a:t>
            </a:r>
          </a:p>
          <a:p>
            <a:pPr marL="0" indent="0">
              <a:buFontTx/>
              <a:buNone/>
              <a:defRPr/>
            </a:pPr>
            <a:r>
              <a:rPr lang="en-US" sz="1800" dirty="0"/>
              <a:t>	IF folder name starts with LC8 THEN</a:t>
            </a:r>
          </a:p>
          <a:p>
            <a:pPr marL="0" indent="0">
              <a:buFontTx/>
              <a:buNone/>
              <a:defRPr/>
            </a:pPr>
            <a:r>
              <a:rPr lang="en-US" sz="1800" dirty="0"/>
              <a:t>		SET red band to </a:t>
            </a:r>
            <a:r>
              <a:rPr lang="en-US" sz="1800" dirty="0" err="1"/>
              <a:t>GeoTIFF</a:t>
            </a:r>
            <a:r>
              <a:rPr lang="en-US" sz="1800" dirty="0"/>
              <a:t> that ends with band 4</a:t>
            </a:r>
          </a:p>
          <a:p>
            <a:pPr marL="0" indent="0">
              <a:buFontTx/>
              <a:buNone/>
              <a:defRPr/>
            </a:pPr>
            <a:r>
              <a:rPr lang="en-US" sz="1800" dirty="0"/>
              <a:t>		SET blue band to </a:t>
            </a:r>
            <a:r>
              <a:rPr lang="en-US" sz="1800" dirty="0" err="1"/>
              <a:t>GeoTIFF</a:t>
            </a:r>
            <a:r>
              <a:rPr lang="en-US" sz="1800" dirty="0"/>
              <a:t> that ends with band 2</a:t>
            </a:r>
          </a:p>
          <a:p>
            <a:pPr marL="0" indent="0">
              <a:buFontTx/>
              <a:buNone/>
              <a:defRPr/>
            </a:pPr>
            <a:r>
              <a:rPr lang="en-US" sz="1800" dirty="0"/>
              <a:t>		SET NIR band to </a:t>
            </a:r>
            <a:r>
              <a:rPr lang="en-US" sz="1800" dirty="0" err="1"/>
              <a:t>GeoTIFF</a:t>
            </a:r>
            <a:r>
              <a:rPr lang="en-US" sz="1800" dirty="0"/>
              <a:t> that ends with band 5</a:t>
            </a:r>
          </a:p>
          <a:p>
            <a:pPr marL="0" indent="0">
              <a:buFontTx/>
              <a:buNone/>
              <a:defRPr/>
            </a:pPr>
            <a:r>
              <a:rPr lang="en-US" sz="1800" dirty="0"/>
              <a:t>		SET mask to </a:t>
            </a:r>
            <a:r>
              <a:rPr lang="en-US" sz="1800" dirty="0" err="1"/>
              <a:t>GeoTIFF</a:t>
            </a:r>
            <a:r>
              <a:rPr lang="en-US" sz="1800" dirty="0"/>
              <a:t> that ends with </a:t>
            </a:r>
            <a:r>
              <a:rPr lang="en-US" sz="1800" dirty="0" err="1"/>
              <a:t>cfmask</a:t>
            </a:r>
            <a:endParaRPr lang="en-US" sz="1800" dirty="0"/>
          </a:p>
          <a:p>
            <a:pPr marL="0" indent="0">
              <a:buFontTx/>
              <a:buNone/>
              <a:defRPr/>
            </a:pPr>
            <a:r>
              <a:rPr lang="en-US" sz="1800" dirty="0"/>
              <a:t>		APPEND to </a:t>
            </a:r>
            <a:r>
              <a:rPr lang="en-US" sz="1800" dirty="0" err="1"/>
              <a:t>veg_indices</a:t>
            </a:r>
            <a:r>
              <a:rPr lang="en-US" sz="1800" dirty="0"/>
              <a:t> list in the order they appear above</a:t>
            </a:r>
          </a:p>
          <a:p>
            <a:pPr marL="0" indent="0">
              <a:buFontTx/>
              <a:buNone/>
              <a:defRPr/>
            </a:pPr>
            <a:r>
              <a:rPr lang="en-US" sz="1800" dirty="0"/>
              <a:t>	ELSE IF folder name starts with LT5 THEN</a:t>
            </a:r>
          </a:p>
          <a:p>
            <a:pPr marL="0" indent="0">
              <a:buFontTx/>
              <a:buNone/>
              <a:defRPr/>
            </a:pPr>
            <a:r>
              <a:rPr lang="en-US" sz="1800" dirty="0"/>
              <a:t>		SET red band to </a:t>
            </a:r>
            <a:r>
              <a:rPr lang="en-US" sz="1800" dirty="0" err="1"/>
              <a:t>GeoTIFF</a:t>
            </a:r>
            <a:r>
              <a:rPr lang="en-US" sz="1800" dirty="0"/>
              <a:t> that ends with band 3</a:t>
            </a:r>
          </a:p>
          <a:p>
            <a:pPr marL="0" indent="0">
              <a:buFontTx/>
              <a:buNone/>
              <a:defRPr/>
            </a:pPr>
            <a:r>
              <a:rPr lang="en-US" sz="1800" dirty="0"/>
              <a:t>		SET blue band to </a:t>
            </a:r>
            <a:r>
              <a:rPr lang="en-US" sz="1800" dirty="0" err="1"/>
              <a:t>GeoTIFF</a:t>
            </a:r>
            <a:r>
              <a:rPr lang="en-US" sz="1800" dirty="0"/>
              <a:t> that ends with band 1</a:t>
            </a:r>
          </a:p>
          <a:p>
            <a:pPr marL="0" indent="0">
              <a:buFontTx/>
              <a:buNone/>
              <a:defRPr/>
            </a:pPr>
            <a:r>
              <a:rPr lang="en-US" sz="1800" dirty="0"/>
              <a:t>		SET NIR band to </a:t>
            </a:r>
            <a:r>
              <a:rPr lang="en-US" sz="1800" dirty="0" err="1"/>
              <a:t>GeoTIFF</a:t>
            </a:r>
            <a:r>
              <a:rPr lang="en-US" sz="1800" dirty="0"/>
              <a:t> that ends with band 4</a:t>
            </a:r>
          </a:p>
          <a:p>
            <a:pPr marL="0" indent="0">
              <a:buFontTx/>
              <a:buNone/>
              <a:defRPr/>
            </a:pPr>
            <a:r>
              <a:rPr lang="en-US" sz="1800" dirty="0"/>
              <a:t>		SET mask to </a:t>
            </a:r>
            <a:r>
              <a:rPr lang="en-US" sz="1800" dirty="0" err="1"/>
              <a:t>GeoTIFF</a:t>
            </a:r>
            <a:r>
              <a:rPr lang="en-US" sz="1800" dirty="0"/>
              <a:t> that ends with band</a:t>
            </a:r>
          </a:p>
          <a:p>
            <a:pPr marL="0" indent="0">
              <a:buFontTx/>
              <a:buNone/>
              <a:defRPr/>
            </a:pPr>
            <a:r>
              <a:rPr lang="en-US" sz="1800" dirty="0"/>
              <a:t>		APPEND to </a:t>
            </a:r>
            <a:r>
              <a:rPr lang="en-US" sz="1800" dirty="0" err="1"/>
              <a:t>veg_indices</a:t>
            </a:r>
            <a:r>
              <a:rPr lang="en-US" sz="1800" dirty="0"/>
              <a:t> list in the order they appear above</a:t>
            </a:r>
          </a:p>
          <a:p>
            <a:pPr marL="0" indent="0">
              <a:buFontTx/>
              <a:buNone/>
              <a:defRPr/>
            </a:pPr>
            <a:r>
              <a:rPr lang="en-US" sz="1800" dirty="0"/>
              <a:t>	END IF</a:t>
            </a:r>
          </a:p>
          <a:p>
            <a:pPr marL="0" indent="0">
              <a:buFontTx/>
              <a:buNone/>
              <a:defRPr/>
            </a:pPr>
            <a:r>
              <a:rPr lang="en-US" sz="1800" dirty="0"/>
              <a:t>END FOR	</a:t>
            </a:r>
          </a:p>
        </p:txBody>
      </p:sp>
      <p:sp>
        <p:nvSpPr>
          <p:cNvPr id="6149" name="TextBox 4">
            <a:extLst>
              <a:ext uri="{FF2B5EF4-FFF2-40B4-BE49-F238E27FC236}">
                <a16:creationId xmlns:a16="http://schemas.microsoft.com/office/drawing/2014/main" id="{EB97A0EA-ECAA-9833-29A0-DDDC97C4EBB2}"/>
              </a:ext>
            </a:extLst>
          </p:cNvPr>
          <p:cNvSpPr txBox="1">
            <a:spLocks noChangeArrowheads="1"/>
          </p:cNvSpPr>
          <p:nvPr/>
        </p:nvSpPr>
        <p:spPr bwMode="auto">
          <a:xfrm>
            <a:off x="85725" y="5905500"/>
            <a:ext cx="90582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a:t>Read and interpret the procedure above.  In &lt;=200 chars, write sentence to describe it.</a:t>
            </a:r>
          </a:p>
          <a:p>
            <a:pPr>
              <a:spcBef>
                <a:spcPct val="0"/>
              </a:spcBef>
              <a:buFontTx/>
              <a:buNone/>
            </a:pPr>
            <a:r>
              <a:rPr lang="en-US" altLang="en-US" sz="1800"/>
              <a:t>Hint, what is repeated in both cases?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a:t>
            </a:r>
            <a:r>
              <a:rPr lang="en-US" dirty="0" err="1">
                <a:solidFill>
                  <a:srgbClr val="FFFFFF"/>
                </a:solidFill>
              </a:rPr>
              <a:t>elif</a:t>
            </a:r>
            <a:r>
              <a:rPr lang="en-US" dirty="0">
                <a:solidFill>
                  <a:srgbClr val="FFFFFF"/>
                </a:solidFill>
              </a:rPr>
              <a:t>" clause </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4677177"/>
            <a:ext cx="5093936" cy="1571223"/>
          </a:xfrm>
          <a:solidFill>
            <a:srgbClr val="3B3838"/>
          </a:solidFill>
        </p:spPr>
        <p:txBody>
          <a:bodyPr>
            <a:normAutofit fontScale="92500" lnSpcReduction="20000"/>
          </a:bodyPr>
          <a:lstStyle/>
          <a:p>
            <a:pPr marL="0" indent="0">
              <a:buNone/>
            </a:pPr>
            <a:r>
              <a:rPr lang="en-US" sz="2000" dirty="0">
                <a:solidFill>
                  <a:srgbClr val="569CD6"/>
                </a:solidFill>
                <a:latin typeface="Consolas" panose="020B0609020204030204" pitchFamily="49" charset="0"/>
              </a:rPr>
              <a:t>if</a:t>
            </a:r>
            <a:r>
              <a:rPr lang="en-US" sz="2000" dirty="0">
                <a:solidFill>
                  <a:srgbClr val="D4D4D4"/>
                </a:solidFill>
                <a:latin typeface="Consolas" panose="020B0609020204030204" pitchFamily="49" charset="0"/>
              </a:rPr>
              <a:t> slope &gt;= </a:t>
            </a:r>
            <a:r>
              <a:rPr lang="en-US" sz="2000" dirty="0">
                <a:solidFill>
                  <a:srgbClr val="B5CEA8"/>
                </a:solidFill>
                <a:latin typeface="Consolas" panose="020B0609020204030204" pitchFamily="49" charset="0"/>
              </a:rPr>
              <a:t>15</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"steep"</a:t>
            </a:r>
            <a:endParaRPr lang="en-US" sz="2000" dirty="0">
              <a:solidFill>
                <a:srgbClr val="D4D4D4"/>
              </a:solidFill>
              <a:latin typeface="Consolas" panose="020B0609020204030204" pitchFamily="49" charset="0"/>
            </a:endParaRPr>
          </a:p>
          <a:p>
            <a:pPr marL="0" indent="0">
              <a:buNone/>
            </a:pPr>
            <a:r>
              <a:rPr lang="en-US" sz="2000" dirty="0" err="1">
                <a:solidFill>
                  <a:srgbClr val="569CD6"/>
                </a:solidFill>
                <a:latin typeface="Consolas" panose="020B0609020204030204" pitchFamily="49" charset="0"/>
              </a:rPr>
              <a:t>elif</a:t>
            </a:r>
            <a:r>
              <a:rPr lang="en-US" sz="2100" dirty="0">
                <a:solidFill>
                  <a:srgbClr val="D4D4D4"/>
                </a:solidFill>
                <a:latin typeface="Consolas" panose="020B0609020204030204" pitchFamily="49" charset="0"/>
              </a:rPr>
              <a:t> slope &gt;= </a:t>
            </a:r>
            <a:r>
              <a:rPr lang="en-US" sz="2400" dirty="0">
                <a:solidFill>
                  <a:srgbClr val="B5CEA8"/>
                </a:solidFill>
                <a:latin typeface="Consolas" panose="020B0609020204030204" pitchFamily="49" charset="0"/>
              </a:rPr>
              <a:t>7</a:t>
            </a:r>
            <a:r>
              <a:rPr lang="en-US" sz="21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"moderate"</a:t>
            </a:r>
            <a:endParaRPr lang="en-US" sz="2000" dirty="0">
              <a:solidFill>
                <a:srgbClr val="D4D4D4"/>
              </a:solidFill>
              <a:latin typeface="Consolas" panose="020B0609020204030204" pitchFamily="49" charset="0"/>
            </a:endParaRPr>
          </a:p>
          <a:p>
            <a:pPr marL="0" indent="0">
              <a:buNone/>
            </a:pPr>
            <a:r>
              <a:rPr lang="en-US" sz="2000" dirty="0">
                <a:solidFill>
                  <a:srgbClr val="D4D4D4"/>
                </a:solidFill>
                <a:latin typeface="Consolas" panose="020B0609020204030204" pitchFamily="49" charset="0"/>
              </a:rPr>
              <a:t>print(</a:t>
            </a:r>
            <a:r>
              <a:rPr lang="en-US" sz="2000" dirty="0" err="1">
                <a:solidFill>
                  <a:srgbClr val="569CD6"/>
                </a:solidFill>
                <a:latin typeface="Consolas" panose="020B0609020204030204" pitchFamily="49" charset="0"/>
              </a:rPr>
              <a:t>f</a:t>
            </a:r>
            <a:r>
              <a:rPr lang="en-US" sz="2000" dirty="0" err="1">
                <a:solidFill>
                  <a:srgbClr val="CE9178"/>
                </a:solidFill>
                <a:latin typeface="Consolas" panose="020B0609020204030204" pitchFamily="49" charset="0"/>
              </a:rPr>
              <a:t>"Final</a:t>
            </a:r>
            <a:r>
              <a:rPr lang="en-US" sz="2000" dirty="0">
                <a:solidFill>
                  <a:srgbClr val="CE9178"/>
                </a:solidFill>
                <a:latin typeface="Consolas" panose="020B0609020204030204" pitchFamily="49" charset="0"/>
              </a:rPr>
              <a:t> grade:</a:t>
            </a:r>
            <a:r>
              <a:rPr lang="en-US" sz="2000" dirty="0">
                <a:solidFill>
                  <a:srgbClr val="D4D4D4"/>
                </a:solidFill>
                <a:latin typeface="Consolas" panose="020B0609020204030204" pitchFamily="49" charset="0"/>
              </a:rPr>
              <a:t>{grade}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p:txBody>
      </p:sp>
      <p:sp>
        <p:nvSpPr>
          <p:cNvPr id="9" name="Content Placeholder 2">
            <a:extLst>
              <a:ext uri="{FF2B5EF4-FFF2-40B4-BE49-F238E27FC236}">
                <a16:creationId xmlns:a16="http://schemas.microsoft.com/office/drawing/2014/main" id="{83801DE8-FC7C-2586-D1A1-A71C0C548494}"/>
              </a:ext>
            </a:extLst>
          </p:cNvPr>
          <p:cNvSpPr txBox="1">
            <a:spLocks/>
          </p:cNvSpPr>
          <p:nvPr/>
        </p:nvSpPr>
        <p:spPr bwMode="auto">
          <a:xfrm>
            <a:off x="937328" y="2815281"/>
            <a:ext cx="6835072" cy="1341101"/>
          </a:xfrm>
          <a:prstGeom prst="rect">
            <a:avLst/>
          </a:prstGeom>
          <a:solidFill>
            <a:schemeClr val="bg2">
              <a:lumMod val="25000"/>
            </a:schemeClr>
          </a:solidFill>
          <a:ln>
            <a:noFill/>
          </a:ln>
          <a:effec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if</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condition1:</a:t>
            </a:r>
          </a:p>
          <a:p>
            <a:pPr marL="0" indent="0">
              <a:buFontTx/>
              <a:buNone/>
            </a:pP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code to execute if condition1 is True</a:t>
            </a:r>
          </a:p>
          <a:p>
            <a:pPr marL="0" indent="0">
              <a:buNone/>
            </a:pPr>
            <a:r>
              <a:rPr lang="en-US" sz="2000" kern="0" dirty="0" err="1">
                <a:solidFill>
                  <a:srgbClr val="2E75B6"/>
                </a:solidFill>
                <a:latin typeface="Roboto" panose="02000000000000000000" pitchFamily="2" charset="0"/>
                <a:ea typeface="Roboto" panose="02000000000000000000" pitchFamily="2" charset="0"/>
                <a:cs typeface="Roboto" panose="02000000000000000000" pitchFamily="2" charset="0"/>
              </a:rPr>
              <a:t>elif</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condition2:</a:t>
            </a:r>
            <a:endPar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a:p>
            <a:pPr marL="0" indent="0">
              <a:buNone/>
            </a:pP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 code to execute if condition1 is False and condition2 is True</a:t>
            </a:r>
          </a:p>
          <a:p>
            <a:pPr marL="0" indent="0">
              <a:buFontTx/>
              <a:buNone/>
            </a:pPr>
            <a:endPar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4C9412F8-8B65-2290-80D3-00F8A360ECCD}"/>
              </a:ext>
            </a:extLst>
          </p:cNvPr>
          <p:cNvSpPr txBox="1"/>
          <p:nvPr/>
        </p:nvSpPr>
        <p:spPr>
          <a:xfrm>
            <a:off x="4572000" y="2815282"/>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5B404BDF-8C0E-6AE8-0C07-657D50E5BE0D}"/>
              </a:ext>
            </a:extLst>
          </p:cNvPr>
          <p:cNvSpPr txBox="1"/>
          <p:nvPr/>
        </p:nvSpPr>
        <p:spPr>
          <a:xfrm>
            <a:off x="896349" y="2445949"/>
            <a:ext cx="2351926" cy="369332"/>
          </a:xfrm>
          <a:prstGeom prst="rect">
            <a:avLst/>
          </a:prstGeom>
          <a:noFill/>
        </p:spPr>
        <p:txBody>
          <a:bodyPr wrap="none" rtlCol="0">
            <a:spAutoFit/>
          </a:bodyPr>
          <a:lstStyle/>
          <a:p>
            <a:r>
              <a:rPr lang="en-US" dirty="0">
                <a:solidFill>
                  <a:srgbClr val="9F7705"/>
                </a:solidFill>
              </a:rPr>
              <a:t>Basic format (syntax)</a:t>
            </a:r>
          </a:p>
        </p:txBody>
      </p:sp>
      <p:sp>
        <p:nvSpPr>
          <p:cNvPr id="23" name="TextBox 22">
            <a:extLst>
              <a:ext uri="{FF2B5EF4-FFF2-40B4-BE49-F238E27FC236}">
                <a16:creationId xmlns:a16="http://schemas.microsoft.com/office/drawing/2014/main" id="{34C73634-443E-68D5-C6F2-C9E86411413B}"/>
              </a:ext>
            </a:extLst>
          </p:cNvPr>
          <p:cNvSpPr txBox="1"/>
          <p:nvPr/>
        </p:nvSpPr>
        <p:spPr>
          <a:xfrm>
            <a:off x="913165" y="4307845"/>
            <a:ext cx="1082348" cy="369332"/>
          </a:xfrm>
          <a:prstGeom prst="rect">
            <a:avLst/>
          </a:prstGeom>
          <a:noFill/>
        </p:spPr>
        <p:txBody>
          <a:bodyPr wrap="none" rtlCol="0">
            <a:spAutoFit/>
          </a:bodyPr>
          <a:lstStyle/>
          <a:p>
            <a:r>
              <a:rPr lang="en-US" dirty="0">
                <a:solidFill>
                  <a:srgbClr val="9F7705"/>
                </a:solidFill>
              </a:rPr>
              <a:t>Example</a:t>
            </a:r>
          </a:p>
        </p:txBody>
      </p:sp>
      <p:sp>
        <p:nvSpPr>
          <p:cNvPr id="5" name="TextBox 4">
            <a:extLst>
              <a:ext uri="{FF2B5EF4-FFF2-40B4-BE49-F238E27FC236}">
                <a16:creationId xmlns:a16="http://schemas.microsoft.com/office/drawing/2014/main" id="{4064A624-C75C-64FD-AA47-4F6F37F2166A}"/>
              </a:ext>
            </a:extLst>
          </p:cNvPr>
          <p:cNvSpPr txBox="1"/>
          <p:nvPr/>
        </p:nvSpPr>
        <p:spPr>
          <a:xfrm>
            <a:off x="950815" y="1965426"/>
            <a:ext cx="5926622" cy="369332"/>
          </a:xfrm>
          <a:prstGeom prst="rect">
            <a:avLst/>
          </a:prstGeom>
          <a:noFill/>
        </p:spPr>
        <p:txBody>
          <a:bodyPr wrap="none" rtlCol="0">
            <a:spAutoFit/>
          </a:bodyPr>
          <a:lstStyle/>
          <a:p>
            <a:r>
              <a:rPr lang="en-US" dirty="0">
                <a:solidFill>
                  <a:schemeClr val="bg1">
                    <a:lumMod val="95000"/>
                  </a:schemeClr>
                </a:solidFill>
              </a:rPr>
              <a:t>Short for "else if", clause for handling multiple conditions</a:t>
            </a:r>
          </a:p>
        </p:txBody>
      </p:sp>
    </p:spTree>
    <p:extLst>
      <p:ext uri="{BB962C8B-B14F-4D97-AF65-F5344CB8AC3E}">
        <p14:creationId xmlns:p14="http://schemas.microsoft.com/office/powerpoint/2010/main" val="1562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3" grpId="0"/>
    </p:bldLst>
  </p:timing>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38100" cap="flat" cmpd="sng" algn="ctr">
              <a:solidFill>
                <a:srgbClr val="FF0066"/>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solidFill>
          <a:schemeClr val="bg1"/>
        </a:solidFill>
        <a:ln w="38100" cap="flat" cmpd="sng" algn="ctr">
          <a:solidFill>
            <a:srgbClr val="FF0066"/>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48388</TotalTime>
  <Words>10031</Words>
  <Application>Microsoft Office PowerPoint</Application>
  <PresentationFormat>On-screen Show (4:3)</PresentationFormat>
  <Paragraphs>1864</Paragraphs>
  <Slides>80</Slides>
  <Notes>48</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80</vt:i4>
      </vt:variant>
    </vt:vector>
  </HeadingPairs>
  <TitlesOfParts>
    <vt:vector size="93" baseType="lpstr">
      <vt:lpstr>Arial</vt:lpstr>
      <vt:lpstr>Avenir Next W01</vt:lpstr>
      <vt:lpstr>Calibri</vt:lpstr>
      <vt:lpstr>Calibri Light</vt:lpstr>
      <vt:lpstr>Comic Sans MS</vt:lpstr>
      <vt:lpstr>Consolas</vt:lpstr>
      <vt:lpstr>Garamond</vt:lpstr>
      <vt:lpstr>Goudy Old Style</vt:lpstr>
      <vt:lpstr>JetBrains Mono</vt:lpstr>
      <vt:lpstr>Roboto</vt:lpstr>
      <vt:lpstr>Söhne</vt:lpstr>
      <vt:lpstr>Wingdings</vt:lpstr>
      <vt:lpstr>Default Design</vt:lpstr>
      <vt:lpstr>Decision-making</vt:lpstr>
      <vt:lpstr>Coding 'decisions' in geospatial applications</vt:lpstr>
      <vt:lpstr>Conditions</vt:lpstr>
      <vt:lpstr>Conditional statement</vt:lpstr>
      <vt:lpstr>Conditional statement</vt:lpstr>
      <vt:lpstr>Conditional statement</vt:lpstr>
      <vt:lpstr>"if" statement </vt:lpstr>
      <vt:lpstr>"else" clause </vt:lpstr>
      <vt:lpstr>"elif" clause </vt:lpstr>
      <vt:lpstr>The anatomy of decision-making in Python</vt:lpstr>
      <vt:lpstr>Syntax for branching</vt:lpstr>
      <vt:lpstr>Boolean logic for decision-making</vt:lpstr>
      <vt:lpstr>Boolean in Python</vt:lpstr>
      <vt:lpstr>bool function</vt:lpstr>
      <vt:lpstr>Built-in False Objects in Python</vt:lpstr>
      <vt:lpstr>Truth testing with bool</vt:lpstr>
      <vt:lpstr>Operators</vt:lpstr>
      <vt:lpstr>Composing Boolean expressions</vt:lpstr>
      <vt:lpstr>Comparison operators</vt:lpstr>
      <vt:lpstr>Ordering</vt:lpstr>
      <vt:lpstr>Comparing num vs strings</vt:lpstr>
      <vt:lpstr>Comparison gotcha</vt:lpstr>
      <vt:lpstr>Common comparison operator mistakes</vt:lpstr>
      <vt:lpstr>Logical Operators</vt:lpstr>
      <vt:lpstr>Logical operators for compound expressions</vt:lpstr>
      <vt:lpstr>Chaining comparison to replace 'and'</vt:lpstr>
      <vt:lpstr>Using operators in conditions</vt:lpstr>
      <vt:lpstr>Take-aways</vt:lpstr>
      <vt:lpstr>Common decision-making code mistakes </vt:lpstr>
      <vt:lpstr>How to improve this decision-making code?</vt:lpstr>
      <vt:lpstr>Boolean Expression Review</vt:lpstr>
      <vt:lpstr>Meaning of and, or, and not</vt:lpstr>
      <vt:lpstr>Testing the branches</vt:lpstr>
      <vt:lpstr>Common mistake: 'Or' instead of 'and'</vt:lpstr>
      <vt:lpstr>Test and Expected outcomes</vt:lpstr>
      <vt:lpstr>Common mistake: Apples &amp; Oranges</vt:lpstr>
      <vt:lpstr>Punctuation required</vt:lpstr>
      <vt:lpstr>Indentation required</vt:lpstr>
      <vt:lpstr>Common mistake:Over-condition-ing</vt:lpstr>
      <vt:lpstr>Common mistake: Over-if-ing</vt:lpstr>
      <vt:lpstr>Common mistake: Over-elif-ing</vt:lpstr>
      <vt:lpstr>Use full statements</vt:lpstr>
      <vt:lpstr>and, or  fissure the  expression</vt:lpstr>
      <vt:lpstr>Invalid incomplete  expressions</vt:lpstr>
      <vt:lpstr>Valid but in complete expression</vt:lpstr>
      <vt:lpstr>Valid but in complete expression</vt:lpstr>
      <vt:lpstr>Distributing negation</vt:lpstr>
      <vt:lpstr>How to improve this decision-making code?</vt:lpstr>
      <vt:lpstr>2 ways to improve this decision-making code</vt:lpstr>
      <vt:lpstr>Capturing the  big picture</vt:lpstr>
      <vt:lpstr>Truth tables</vt:lpstr>
      <vt:lpstr>Truth tables for testing logic</vt:lpstr>
      <vt:lpstr>Truth tables</vt:lpstr>
      <vt:lpstr>Branching workflow example</vt:lpstr>
      <vt:lpstr>Branching workflow example</vt:lpstr>
      <vt:lpstr>Describe Object</vt:lpstr>
      <vt:lpstr>Creating a describe object</vt:lpstr>
      <vt:lpstr>Using a describe object</vt:lpstr>
      <vt:lpstr>Selection Syntax</vt:lpstr>
      <vt:lpstr>Using describe with caution</vt:lpstr>
      <vt:lpstr>Summing up</vt:lpstr>
      <vt:lpstr>In class – conditionalSound.py</vt:lpstr>
      <vt:lpstr>Appendix I</vt:lpstr>
      <vt:lpstr>In class – Poor form! FIX IT</vt:lpstr>
      <vt:lpstr>FIX IT</vt:lpstr>
      <vt:lpstr>Polygon to raster</vt:lpstr>
      <vt:lpstr>Polygon to raster pseudocode corrected</vt:lpstr>
      <vt:lpstr>Distance converter example</vt:lpstr>
      <vt:lpstr>Distance Conversion Pseudocode</vt:lpstr>
      <vt:lpstr>Handle no user arguments case</vt:lpstr>
      <vt:lpstr>Distance conversion pseudocode</vt:lpstr>
      <vt:lpstr>Buffer_clip pseudocode</vt:lpstr>
      <vt:lpstr>Appendix II</vt:lpstr>
      <vt:lpstr>In class – conditionalSound.py (orig)</vt:lpstr>
      <vt:lpstr>Buffer_clip… avoid argv index error</vt:lpstr>
      <vt:lpstr>Using if/elif/else</vt:lpstr>
      <vt:lpstr>Ways not to use if, elif</vt:lpstr>
      <vt:lpstr>Truth tables usually use \/ for or    /\ for and</vt:lpstr>
      <vt:lpstr>Condition with ‘not’ keyword</vt:lpstr>
      <vt:lpstr>Tweet this</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372</cp:revision>
  <dcterms:created xsi:type="dcterms:W3CDTF">2004-10-22T02:24:14Z</dcterms:created>
  <dcterms:modified xsi:type="dcterms:W3CDTF">2023-10-25T12:14:47Z</dcterms:modified>
</cp:coreProperties>
</file>